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434" r:id="rId3"/>
    <p:sldId id="435" r:id="rId4"/>
    <p:sldId id="440" r:id="rId5"/>
    <p:sldId id="446" r:id="rId6"/>
    <p:sldId id="443" r:id="rId7"/>
    <p:sldId id="445" r:id="rId8"/>
    <p:sldId id="444" r:id="rId9"/>
    <p:sldId id="438" r:id="rId10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2E3"/>
    <a:srgbClr val="83BB54"/>
    <a:srgbClr val="0266AB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757" autoAdjust="0"/>
    <p:restoredTop sz="99422" autoAdjust="0"/>
  </p:normalViewPr>
  <p:slideViewPr>
    <p:cSldViewPr snapToObjects="1">
      <p:cViewPr>
        <p:scale>
          <a:sx n="113" d="100"/>
          <a:sy n="113" d="100"/>
        </p:scale>
        <p:origin x="-6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11/07/17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11/07/17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11/07/17</a:t>
            </a:fld>
            <a:endParaRPr lang="fr-FR" altLang="fr-FR" sz="240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‹#›</a:t>
            </a:fld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Séminaire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de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lancement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610358" y="2385462"/>
            <a:ext cx="734227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Intensification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digitale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des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gares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</a:t>
            </a:r>
          </a:p>
          <a:p>
            <a:pPr algn="ctr" defTabSz="914400" eaLnBrk="1" hangingPunct="1">
              <a:defRPr/>
            </a:pPr>
            <a:r>
              <a:rPr lang="en-US" sz="2800" b="1" i="1" dirty="0" err="1" smtClean="0">
                <a:solidFill>
                  <a:prstClr val="white">
                    <a:lumMod val="95000"/>
                  </a:prstClr>
                </a:solidFill>
              </a:rPr>
              <a:t>Espaces</a:t>
            </a:r>
            <a:r>
              <a:rPr lang="en-US" sz="2800" b="1" i="1" dirty="0" smtClean="0">
                <a:solidFill>
                  <a:prstClr val="white">
                    <a:lumMod val="95000"/>
                  </a:prstClr>
                </a:solidFill>
              </a:rPr>
              <a:t>, ambiances, interactions</a:t>
            </a:r>
            <a:endParaRPr lang="en-US" sz="2800" b="1" i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endParaRPr lang="en-US" sz="3200" b="1" dirty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LVMT </a:t>
            </a: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Nacima BARON </a:t>
            </a: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 et Transitions </a:t>
            </a:r>
            <a:r>
              <a:rPr lang="en-US" sz="3400" b="1" dirty="0" err="1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16" name="ZoneTexte 12"/>
          <p:cNvSpPr txBox="1">
            <a:spLocks noChangeArrowheads="1"/>
          </p:cNvSpPr>
          <p:nvPr/>
        </p:nvSpPr>
        <p:spPr bwMode="auto">
          <a:xfrm>
            <a:off x="6603120" y="6485274"/>
            <a:ext cx="1353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Date, Lieu</a:t>
            </a: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Positionnement des recherches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Transition </a:t>
            </a:r>
            <a:r>
              <a:rPr lang="fr-FR" dirty="0" err="1" smtClean="0"/>
              <a:t>mobilitaire</a:t>
            </a:r>
            <a:r>
              <a:rPr lang="fr-FR" dirty="0" smtClean="0"/>
              <a:t> + révolution numérique </a:t>
            </a:r>
          </a:p>
          <a:p>
            <a:pPr marL="0" indent="0">
              <a:buNone/>
            </a:pPr>
            <a:r>
              <a:rPr lang="fr-FR" dirty="0" smtClean="0"/>
              <a:t>= Limites </a:t>
            </a:r>
            <a:r>
              <a:rPr lang="fr-FR" dirty="0"/>
              <a:t>d’une </a:t>
            </a:r>
            <a:r>
              <a:rPr lang="fr-FR" dirty="0" smtClean="0"/>
              <a:t>optimisation des </a:t>
            </a:r>
            <a:r>
              <a:rPr lang="fr-FR" dirty="0"/>
              <a:t>mobilités en gare </a:t>
            </a:r>
            <a:endParaRPr lang="fr-FR" dirty="0"/>
          </a:p>
          <a:p>
            <a:r>
              <a:rPr lang="fr-FR" b="1" dirty="0" smtClean="0"/>
              <a:t>Q</a:t>
            </a:r>
            <a:r>
              <a:rPr lang="fr-FR" b="1" dirty="0" smtClean="0"/>
              <a:t>uestions </a:t>
            </a:r>
            <a:r>
              <a:rPr lang="fr-FR" b="1" dirty="0" smtClean="0"/>
              <a:t>de recherche </a:t>
            </a:r>
            <a:endParaRPr lang="fr-FR" b="1" dirty="0" smtClean="0"/>
          </a:p>
          <a:p>
            <a:pPr lvl="1"/>
            <a:r>
              <a:rPr lang="fr-FR" dirty="0">
                <a:solidFill>
                  <a:srgbClr val="0266AB"/>
                </a:solidFill>
              </a:rPr>
              <a:t>a</a:t>
            </a:r>
            <a:r>
              <a:rPr lang="fr-FR" dirty="0" smtClean="0">
                <a:solidFill>
                  <a:srgbClr val="0266AB"/>
                </a:solidFill>
              </a:rPr>
              <a:t>venir </a:t>
            </a:r>
            <a:r>
              <a:rPr lang="fr-FR" dirty="0">
                <a:solidFill>
                  <a:srgbClr val="0266AB"/>
                </a:solidFill>
              </a:rPr>
              <a:t>des espaces d’</a:t>
            </a:r>
            <a:r>
              <a:rPr lang="fr-FR" dirty="0" err="1">
                <a:solidFill>
                  <a:srgbClr val="0266AB"/>
                </a:solidFill>
              </a:rPr>
              <a:t>intermodalité</a:t>
            </a:r>
            <a:r>
              <a:rPr lang="fr-FR" dirty="0">
                <a:solidFill>
                  <a:srgbClr val="0266AB"/>
                </a:solidFill>
              </a:rPr>
              <a:t>,</a:t>
            </a:r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comportement </a:t>
            </a:r>
            <a:r>
              <a:rPr lang="fr-FR" dirty="0">
                <a:solidFill>
                  <a:srgbClr val="0266AB"/>
                </a:solidFill>
              </a:rPr>
              <a:t>des personnes mobiles </a:t>
            </a:r>
            <a:endParaRPr lang="fr-FR" dirty="0" smtClean="0">
              <a:solidFill>
                <a:srgbClr val="0266AB"/>
              </a:solidFill>
            </a:endParaRPr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gouvernance </a:t>
            </a:r>
            <a:r>
              <a:rPr lang="fr-FR" dirty="0">
                <a:solidFill>
                  <a:srgbClr val="0266AB"/>
                </a:solidFill>
              </a:rPr>
              <a:t>des données</a:t>
            </a:r>
            <a:r>
              <a:rPr lang="fr-FR" dirty="0">
                <a:solidFill>
                  <a:srgbClr val="0266AB"/>
                </a:solidFill>
              </a:rPr>
              <a:t> </a:t>
            </a:r>
          </a:p>
          <a:p>
            <a:pPr marL="0" indent="0">
              <a:buNone/>
            </a:pPr>
            <a:r>
              <a:rPr lang="fr-FR" b="1" dirty="0" smtClean="0"/>
              <a:t>Comment </a:t>
            </a:r>
            <a:r>
              <a:rPr lang="fr-FR" b="1" dirty="0" smtClean="0"/>
              <a:t>se positionne le laboratoire pour y répondre </a:t>
            </a:r>
            <a:r>
              <a:rPr lang="fr-FR" b="1" dirty="0" smtClean="0"/>
              <a:t>?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266AB"/>
                </a:solidFill>
              </a:rPr>
              <a:t>Pb : modélisation flux / TOD / digital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266AB"/>
                </a:solidFill>
              </a:rPr>
              <a:t>Pb : théorique / appliqué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266AB"/>
                </a:solidFill>
              </a:rPr>
              <a:t>Pb : décrire / critiquer / anticiper</a:t>
            </a:r>
            <a:endParaRPr lang="fr-FR" dirty="0" smtClean="0">
              <a:solidFill>
                <a:srgbClr val="0266AB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A0AF4E5-0211-4DEC-971F-B190E3CF460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531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1</a:t>
            </a:r>
            <a:r>
              <a:rPr lang="fr-FR" sz="2800" dirty="0" smtClean="0"/>
              <a:t>. </a:t>
            </a:r>
            <a:r>
              <a:rPr lang="fr-FR" sz="2800" dirty="0"/>
              <a:t>Vers un usage optimisé de </a:t>
            </a:r>
            <a:r>
              <a:rPr lang="fr-FR" sz="2800" dirty="0" smtClean="0"/>
              <a:t>l’espace ?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Gare : point </a:t>
            </a:r>
            <a:r>
              <a:rPr lang="fr-FR" b="1" dirty="0"/>
              <a:t>nodal </a:t>
            </a:r>
            <a:endParaRPr lang="fr-FR" b="1" dirty="0" smtClean="0"/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génère </a:t>
            </a:r>
            <a:r>
              <a:rPr lang="fr-FR" dirty="0">
                <a:solidFill>
                  <a:srgbClr val="0266AB"/>
                </a:solidFill>
              </a:rPr>
              <a:t>de la congestion </a:t>
            </a:r>
            <a:r>
              <a:rPr lang="fr-FR" dirty="0" smtClean="0">
                <a:solidFill>
                  <a:srgbClr val="0266AB"/>
                </a:solidFill>
              </a:rPr>
              <a:t>: </a:t>
            </a:r>
            <a:r>
              <a:rPr lang="fr-FR" dirty="0">
                <a:solidFill>
                  <a:srgbClr val="0266AB"/>
                </a:solidFill>
              </a:rPr>
              <a:t>flux</a:t>
            </a:r>
            <a:r>
              <a:rPr lang="fr-FR" dirty="0" smtClean="0">
                <a:solidFill>
                  <a:srgbClr val="0266AB"/>
                </a:solidFill>
              </a:rPr>
              <a:t>, attroupements, croisements </a:t>
            </a:r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Tout en étant </a:t>
            </a:r>
            <a:r>
              <a:rPr lang="fr-FR" dirty="0">
                <a:solidFill>
                  <a:srgbClr val="0266AB"/>
                </a:solidFill>
              </a:rPr>
              <a:t>dimensionné pour la </a:t>
            </a:r>
            <a:r>
              <a:rPr lang="fr-FR" dirty="0" smtClean="0">
                <a:solidFill>
                  <a:srgbClr val="0266AB"/>
                </a:solidFill>
              </a:rPr>
              <a:t>recevoir </a:t>
            </a:r>
          </a:p>
          <a:p>
            <a:r>
              <a:rPr lang="fr-FR" b="1" dirty="0" smtClean="0">
                <a:solidFill>
                  <a:srgbClr val="0266AB"/>
                </a:solidFill>
              </a:rPr>
              <a:t>Enjeu :</a:t>
            </a:r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 fluidifier </a:t>
            </a:r>
            <a:r>
              <a:rPr lang="fr-FR" dirty="0">
                <a:solidFill>
                  <a:srgbClr val="0266AB"/>
                </a:solidFill>
              </a:rPr>
              <a:t>les </a:t>
            </a:r>
            <a:r>
              <a:rPr lang="fr-FR" dirty="0" smtClean="0">
                <a:solidFill>
                  <a:srgbClr val="0266AB"/>
                </a:solidFill>
              </a:rPr>
              <a:t>usages</a:t>
            </a:r>
            <a:r>
              <a:rPr lang="fr-FR" dirty="0">
                <a:solidFill>
                  <a:srgbClr val="0266AB"/>
                </a:solidFill>
              </a:rPr>
              <a:t> </a:t>
            </a:r>
          </a:p>
          <a:p>
            <a:pPr lvl="1"/>
            <a:r>
              <a:rPr lang="fr-FR" dirty="0" smtClean="0">
                <a:solidFill>
                  <a:srgbClr val="0266AB"/>
                </a:solidFill>
              </a:rPr>
              <a:t> libérer des espaces congestionnés</a:t>
            </a:r>
            <a:endParaRPr lang="fr-FR" dirty="0">
              <a:solidFill>
                <a:srgbClr val="0266AB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6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 </a:t>
            </a:r>
            <a:r>
              <a:rPr lang="fr-FR" sz="2800" dirty="0"/>
              <a:t>2</a:t>
            </a:r>
            <a:r>
              <a:rPr lang="fr-FR" sz="2800" dirty="0" smtClean="0"/>
              <a:t>. Enjeux </a:t>
            </a:r>
            <a:r>
              <a:rPr lang="fr-FR" sz="2800" dirty="0"/>
              <a:t>de </a:t>
            </a:r>
            <a:r>
              <a:rPr lang="fr-FR" sz="2800" dirty="0" smtClean="0"/>
              <a:t>l’automatisation</a:t>
            </a:r>
            <a:r>
              <a:rPr lang="fr-FR" sz="2800" dirty="0"/>
              <a:t> </a:t>
            </a:r>
            <a:r>
              <a:rPr lang="fr-FR" sz="2800" dirty="0" smtClean="0"/>
              <a:t>dans les gares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Objets connectés (poubelles, bancs, panneaux pub)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gains </a:t>
            </a:r>
            <a:r>
              <a:rPr lang="fr-FR" dirty="0"/>
              <a:t>de </a:t>
            </a:r>
            <a:r>
              <a:rPr lang="fr-FR" dirty="0" smtClean="0"/>
              <a:t>productivité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redimensionnement des espaces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perturbations potentielles</a:t>
            </a:r>
          </a:p>
          <a:p>
            <a:pPr marL="0" indent="0">
              <a:buNone/>
            </a:pPr>
            <a:r>
              <a:rPr lang="fr-FR" b="1" dirty="0" smtClean="0"/>
              <a:t>Véhicule autonome </a:t>
            </a:r>
            <a:r>
              <a:rPr lang="fr-FR" b="1" dirty="0"/>
              <a:t>connecté </a:t>
            </a:r>
            <a:r>
              <a:rPr lang="fr-FR" b="1" dirty="0" smtClean="0"/>
              <a:t>pour accès p</a:t>
            </a:r>
            <a:r>
              <a:rPr lang="fr-FR" b="1" dirty="0" smtClean="0"/>
              <a:t>ôle gare </a:t>
            </a:r>
            <a:r>
              <a:rPr lang="fr-FR" b="1" dirty="0" smtClean="0"/>
              <a:t> 	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 engorgement </a:t>
            </a:r>
            <a:r>
              <a:rPr lang="fr-FR" dirty="0"/>
              <a:t>des voies </a:t>
            </a:r>
            <a:r>
              <a:rPr lang="fr-FR" dirty="0" smtClean="0"/>
              <a:t>d’accès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 stationnement :tout </a:t>
            </a:r>
            <a:r>
              <a:rPr lang="fr-FR" dirty="0"/>
              <a:t>dépose minute</a:t>
            </a:r>
            <a:r>
              <a:rPr lang="fr-FR" dirty="0" smtClean="0"/>
              <a:t>?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- report </a:t>
            </a:r>
            <a:r>
              <a:rPr lang="fr-FR" dirty="0"/>
              <a:t>modal </a:t>
            </a:r>
            <a:r>
              <a:rPr lang="fr-FR" dirty="0" smtClean="0"/>
              <a:t>augmenté ? (navette Austerlitz – Lyon)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0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3. Hybrider espaces mobilité / immobilité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1800" dirty="0"/>
              <a:t>• Idéal </a:t>
            </a:r>
            <a:r>
              <a:rPr lang="fr-FR" sz="1800" dirty="0" smtClean="0"/>
              <a:t>synchronisation </a:t>
            </a:r>
            <a:r>
              <a:rPr lang="fr-FR" sz="1800" dirty="0"/>
              <a:t>numérique absolue des flux </a:t>
            </a:r>
            <a:r>
              <a:rPr lang="fr-FR" sz="1800" dirty="0" smtClean="0"/>
              <a:t>: </a:t>
            </a:r>
            <a:r>
              <a:rPr lang="fr-FR" sz="1800" i="1" dirty="0" smtClean="0"/>
              <a:t>Versus </a:t>
            </a:r>
          </a:p>
          <a:p>
            <a:pPr marL="0" indent="0">
              <a:buNone/>
            </a:pPr>
            <a:r>
              <a:rPr lang="fr-FR" sz="1800" dirty="0" smtClean="0"/>
              <a:t>•</a:t>
            </a:r>
            <a:r>
              <a:rPr lang="fr-FR" sz="1800" dirty="0"/>
              <a:t> E</a:t>
            </a:r>
            <a:r>
              <a:rPr lang="fr-FR" sz="1800" dirty="0" smtClean="0"/>
              <a:t>spaces </a:t>
            </a:r>
            <a:r>
              <a:rPr lang="fr-FR" sz="1800" dirty="0"/>
              <a:t>d’immobilité (piéton en gare / véhicules autour des gares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r>
              <a:rPr lang="fr-FR" sz="1800" b="1" dirty="0" smtClean="0"/>
              <a:t>Enjeux : création de ces espaces d’immobilité </a:t>
            </a:r>
            <a:endParaRPr lang="fr-FR" sz="1800" b="1" dirty="0"/>
          </a:p>
          <a:p>
            <a:pPr marL="0" indent="0">
              <a:buNone/>
            </a:pPr>
            <a:r>
              <a:rPr lang="fr-FR" sz="1800" dirty="0"/>
              <a:t>	-   </a:t>
            </a:r>
            <a:r>
              <a:rPr lang="fr-FR" sz="1800" dirty="0" smtClean="0"/>
              <a:t>sécurisés </a:t>
            </a:r>
            <a:r>
              <a:rPr lang="fr-FR" sz="1800" dirty="0"/>
              <a:t>par rapport au flux (véhicules / piétons</a:t>
            </a:r>
          </a:p>
          <a:p>
            <a:pPr marL="0" indent="0">
              <a:buNone/>
            </a:pPr>
            <a:r>
              <a:rPr lang="fr-FR" sz="1800" dirty="0"/>
              <a:t>	-  fiabilité des informations </a:t>
            </a:r>
          </a:p>
          <a:p>
            <a:pPr marL="0" indent="0">
              <a:buNone/>
            </a:pPr>
            <a:r>
              <a:rPr lang="fr-FR" sz="1800" dirty="0"/>
              <a:t>	- qualité de connexion 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b="1" dirty="0" smtClean="0"/>
              <a:t>• Dangers, limites, risques de réalisation de la modification des espaces  </a:t>
            </a:r>
            <a:endParaRPr lang="fr-FR" sz="1800" b="1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1400" b="1" dirty="0"/>
              <a:t>	</a:t>
            </a:r>
            <a:r>
              <a:rPr lang="fr-FR" sz="1400" b="1" dirty="0" smtClean="0"/>
              <a:t> </a:t>
            </a:r>
            <a:endParaRPr lang="fr-FR" sz="1400" dirty="0" smtClean="0"/>
          </a:p>
          <a:p>
            <a:pPr marL="0" indent="0">
              <a:buNone/>
            </a:pPr>
            <a:r>
              <a:rPr lang="fr-FR" sz="1400" dirty="0"/>
              <a:t>	</a:t>
            </a: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66291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4. Limites de l’universalité d’accès aux services connectés</a:t>
            </a:r>
            <a:br>
              <a:rPr lang="fr-FR" sz="2400" dirty="0" smtClean="0"/>
            </a:br>
            <a:r>
              <a:rPr lang="fr-FR" sz="2400" dirty="0" smtClean="0"/>
              <a:t>Gares, lieux de la </a:t>
            </a:r>
            <a:r>
              <a:rPr lang="fr-FR" sz="2400" dirty="0"/>
              <a:t>ségrégation </a:t>
            </a:r>
            <a:r>
              <a:rPr lang="fr-FR" sz="2400" dirty="0" err="1"/>
              <a:t>mobilitaire</a:t>
            </a:r>
            <a:r>
              <a:rPr lang="fr-FR" sz="2400" dirty="0"/>
              <a:t> </a:t>
            </a:r>
            <a:r>
              <a:rPr lang="fr-FR" sz="2400" dirty="0" smtClean="0"/>
              <a:t>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• Multiplication </a:t>
            </a:r>
            <a:r>
              <a:rPr lang="fr-FR" dirty="0" smtClean="0"/>
              <a:t>des </a:t>
            </a:r>
            <a:r>
              <a:rPr lang="fr-FR" dirty="0"/>
              <a:t>espaces d’immobilité </a:t>
            </a:r>
            <a:r>
              <a:rPr lang="fr-FR" dirty="0" smtClean="0"/>
              <a:t>de connexion mobile </a:t>
            </a:r>
          </a:p>
          <a:p>
            <a:pPr marL="0" indent="0">
              <a:buNone/>
            </a:pPr>
            <a:r>
              <a:rPr lang="fr-FR" b="1" dirty="0" smtClean="0"/>
              <a:t>• </a:t>
            </a:r>
            <a:r>
              <a:rPr lang="fr-FR" b="1" dirty="0"/>
              <a:t>D</a:t>
            </a:r>
            <a:r>
              <a:rPr lang="fr-FR" b="1" dirty="0" smtClean="0"/>
              <a:t>iversification</a:t>
            </a:r>
            <a:r>
              <a:rPr lang="fr-FR" dirty="0" smtClean="0"/>
              <a:t> des niveaux </a:t>
            </a:r>
            <a:r>
              <a:rPr lang="fr-FR" dirty="0"/>
              <a:t>de </a:t>
            </a:r>
            <a:r>
              <a:rPr lang="fr-FR" dirty="0" smtClean="0"/>
              <a:t>service des ces lieux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1600" dirty="0" smtClean="0"/>
              <a:t>wifi </a:t>
            </a:r>
            <a:r>
              <a:rPr lang="fr-FR" sz="1600" dirty="0"/>
              <a:t>avec ou sans publicités, </a:t>
            </a:r>
            <a:r>
              <a:rPr lang="fr-FR" sz="1600" dirty="0" smtClean="0"/>
              <a:t>avec &gt; sans profilage d’usager</a:t>
            </a:r>
            <a:r>
              <a:rPr lang="fr-FR" sz="1600" dirty="0"/>
              <a:t>, 	</a:t>
            </a:r>
            <a:r>
              <a:rPr lang="fr-FR" sz="1600" dirty="0" smtClean="0"/>
              <a:t>qualité </a:t>
            </a:r>
            <a:r>
              <a:rPr lang="fr-FR" sz="1600" dirty="0"/>
              <a:t>du débit internet, </a:t>
            </a:r>
            <a:r>
              <a:rPr lang="fr-FR" sz="1600" dirty="0" smtClean="0"/>
              <a:t>nombre </a:t>
            </a:r>
            <a:r>
              <a:rPr lang="fr-FR" sz="1600" dirty="0"/>
              <a:t>de minutes gratuites par jours, </a:t>
            </a:r>
            <a:r>
              <a:rPr lang="fr-FR" sz="1600" dirty="0" smtClean="0"/>
              <a:t>sécurisation, </a:t>
            </a:r>
            <a:endParaRPr lang="fr-FR" sz="1600" dirty="0"/>
          </a:p>
          <a:p>
            <a:pPr marL="0" indent="0">
              <a:buNone/>
            </a:pPr>
            <a:r>
              <a:rPr lang="fr-FR" dirty="0" smtClean="0"/>
              <a:t>• </a:t>
            </a:r>
            <a:r>
              <a:rPr lang="fr-FR" b="1" dirty="0" smtClean="0"/>
              <a:t>Dualisation</a:t>
            </a:r>
            <a:r>
              <a:rPr lang="fr-FR" dirty="0" smtClean="0"/>
              <a:t> qualité </a:t>
            </a:r>
            <a:r>
              <a:rPr lang="fr-FR" dirty="0"/>
              <a:t>d’accès </a:t>
            </a:r>
            <a:r>
              <a:rPr lang="fr-FR" dirty="0" smtClean="0"/>
              <a:t>aux informations intermodales /</a:t>
            </a:r>
            <a:r>
              <a:rPr lang="fr-FR" dirty="0"/>
              <a:t> </a:t>
            </a:r>
            <a:r>
              <a:rPr lang="fr-FR" dirty="0" smtClean="0"/>
              <a:t>fonction </a:t>
            </a:r>
            <a:r>
              <a:rPr lang="fr-FR" dirty="0"/>
              <a:t>du </a:t>
            </a:r>
            <a:r>
              <a:rPr lang="fr-FR" dirty="0" smtClean="0"/>
              <a:t>pouvoir d’achat. </a:t>
            </a:r>
          </a:p>
          <a:p>
            <a:pPr>
              <a:buFont typeface="Symbol" charset="0"/>
              <a:buChar char=""/>
            </a:pPr>
            <a:r>
              <a:rPr lang="fr-FR" dirty="0" smtClean="0"/>
              <a:t>Accentuation segmentation 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21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314700" algn="l"/>
              </a:tabLst>
            </a:pPr>
            <a:r>
              <a:rPr lang="fr-FR" sz="2400" dirty="0" smtClean="0"/>
              <a:t>5. Digital, </a:t>
            </a:r>
            <a:br>
              <a:rPr lang="fr-FR" sz="2400" dirty="0" smtClean="0"/>
            </a:br>
            <a:r>
              <a:rPr lang="fr-FR" sz="2400" dirty="0" smtClean="0"/>
              <a:t>substitution / complémentarité homme machine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</a:t>
            </a:r>
            <a:r>
              <a:rPr lang="fr-FR" dirty="0" smtClean="0"/>
              <a:t>utomatisation, </a:t>
            </a:r>
            <a:r>
              <a:rPr lang="fr-FR" dirty="0"/>
              <a:t>dématérialisation et </a:t>
            </a:r>
            <a:r>
              <a:rPr lang="fr-FR" dirty="0" smtClean="0"/>
              <a:t>robotisation = substitution de l’action</a:t>
            </a:r>
            <a:r>
              <a:rPr lang="fr-FR" dirty="0"/>
              <a:t> </a:t>
            </a:r>
            <a:r>
              <a:rPr lang="fr-FR" dirty="0" smtClean="0"/>
              <a:t>humaine</a:t>
            </a:r>
          </a:p>
          <a:p>
            <a:pPr marL="0" indent="0">
              <a:buNone/>
            </a:pPr>
            <a:r>
              <a:rPr lang="fr-FR" dirty="0" smtClean="0"/>
              <a:t>Risque sur efficacité, fiabilité et résilience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• situation </a:t>
            </a:r>
            <a:r>
              <a:rPr lang="fr-FR" dirty="0"/>
              <a:t>perturbée </a:t>
            </a:r>
            <a:r>
              <a:rPr lang="fr-FR" dirty="0" smtClean="0"/>
              <a:t>: </a:t>
            </a:r>
            <a:r>
              <a:rPr lang="fr-FR" dirty="0"/>
              <a:t>heure de pointe</a:t>
            </a:r>
            <a:r>
              <a:rPr lang="fr-FR" dirty="0" smtClean="0"/>
              <a:t>, </a:t>
            </a:r>
            <a:r>
              <a:rPr lang="fr-FR" dirty="0"/>
              <a:t>départ en vacances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 situation dégradée : accident d’exploitation,  </a:t>
            </a:r>
          </a:p>
          <a:p>
            <a:pPr marL="0" indent="0">
              <a:buNone/>
            </a:pPr>
            <a:r>
              <a:rPr lang="fr-FR" dirty="0" smtClean="0"/>
              <a:t> Personnel dédié : réassurance? Accompagnement à l’acquisition outils digitaux ? </a:t>
            </a:r>
          </a:p>
          <a:p>
            <a:pPr marL="0" indent="0">
              <a:buNone/>
            </a:pPr>
            <a:r>
              <a:rPr lang="fr-FR" i="1" dirty="0" smtClean="0"/>
              <a:t>Ex: thèse </a:t>
            </a:r>
            <a:r>
              <a:rPr lang="fr-FR" i="1" dirty="0" err="1" smtClean="0"/>
              <a:t>Grandazzi</a:t>
            </a:r>
            <a:r>
              <a:rPr lang="fr-FR" i="1" dirty="0" smtClean="0"/>
              <a:t> Mutation espaces de vente en gare</a:t>
            </a:r>
          </a:p>
          <a:p>
            <a:pPr marL="0" indent="0">
              <a:buNone/>
            </a:pPr>
            <a:r>
              <a:rPr lang="fr-FR" i="1" dirty="0" smtClean="0"/>
              <a:t>Ex : thèse négociation sociale et filières métiers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26187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Perspectives – </a:t>
            </a:r>
            <a:r>
              <a:rPr lang="fr-FR" sz="2800" dirty="0" smtClean="0"/>
              <a:t>Nouvelles </a:t>
            </a:r>
            <a:r>
              <a:rPr lang="fr-FR" sz="2800" dirty="0"/>
              <a:t>questions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fr-FR" sz="2900" b="1" dirty="0" smtClean="0"/>
              <a:t>Résistances institutionnelles et gouvernance</a:t>
            </a:r>
          </a:p>
          <a:p>
            <a:pPr marL="0" indent="0">
              <a:buNone/>
            </a:pPr>
            <a:r>
              <a:rPr lang="fr-FR" sz="2900" i="1" dirty="0"/>
              <a:t>Repenser sécurité et résilience physique</a:t>
            </a:r>
          </a:p>
          <a:p>
            <a:pPr marL="457200" indent="-457200">
              <a:buAutoNum type="arabicPeriod"/>
            </a:pPr>
            <a:endParaRPr lang="fr-FR" sz="2900" b="1" dirty="0" smtClean="0"/>
          </a:p>
          <a:p>
            <a:pPr marL="0" indent="0">
              <a:buNone/>
            </a:pPr>
            <a:r>
              <a:rPr lang="fr-FR" sz="2900" b="1" dirty="0" smtClean="0"/>
              <a:t>2. Résistance spatiale </a:t>
            </a:r>
          </a:p>
          <a:p>
            <a:pPr marL="0" indent="0">
              <a:buNone/>
            </a:pPr>
            <a:r>
              <a:rPr lang="fr-FR" sz="2900" i="1" dirty="0" smtClean="0"/>
              <a:t>Adapter </a:t>
            </a:r>
            <a:r>
              <a:rPr lang="fr-FR" sz="2900" i="1" dirty="0"/>
              <a:t>la gare au numérique = gare chantier permanent </a:t>
            </a:r>
            <a:endParaRPr lang="fr-FR" sz="2900" i="1" dirty="0" smtClean="0"/>
          </a:p>
          <a:p>
            <a:pPr marL="0" indent="0">
              <a:buNone/>
            </a:pPr>
            <a:r>
              <a:rPr lang="fr-FR" sz="2900" i="1" dirty="0" smtClean="0"/>
              <a:t>Déploiement </a:t>
            </a:r>
            <a:r>
              <a:rPr lang="fr-FR" sz="2900" i="1" dirty="0"/>
              <a:t>entretien </a:t>
            </a:r>
            <a:r>
              <a:rPr lang="fr-FR" sz="2900" i="1" dirty="0" err="1"/>
              <a:t>cables</a:t>
            </a:r>
            <a:r>
              <a:rPr lang="fr-FR" sz="2900" i="1" dirty="0"/>
              <a:t> et </a:t>
            </a:r>
            <a:r>
              <a:rPr lang="fr-FR" sz="2900" i="1" dirty="0" smtClean="0"/>
              <a:t>réseaux</a:t>
            </a:r>
            <a:endParaRPr lang="fr-FR" sz="2900" b="1" dirty="0" smtClean="0"/>
          </a:p>
          <a:p>
            <a:pPr marL="0" indent="0">
              <a:buNone/>
            </a:pPr>
            <a:r>
              <a:rPr lang="fr-FR" sz="2900" b="1" i="1" dirty="0" smtClean="0"/>
              <a:t>repenser </a:t>
            </a:r>
            <a:r>
              <a:rPr lang="fr-FR" sz="2900" b="1" i="1" dirty="0"/>
              <a:t>la </a:t>
            </a:r>
            <a:r>
              <a:rPr lang="fr-FR" sz="2900" b="1" i="1" dirty="0" smtClean="0"/>
              <a:t>gare flux tendus </a:t>
            </a:r>
            <a:r>
              <a:rPr lang="fr-FR" sz="2900" b="1" i="1" dirty="0"/>
              <a:t>pour laquelle elle n’a pas été </a:t>
            </a:r>
            <a:r>
              <a:rPr lang="fr-FR" sz="2900" b="1" i="1" dirty="0" smtClean="0"/>
              <a:t>dimensionnée</a:t>
            </a:r>
            <a:endParaRPr lang="fr-FR" sz="2900" b="1" i="1" dirty="0"/>
          </a:p>
          <a:p>
            <a:pPr marL="0" indent="0">
              <a:buNone/>
            </a:pPr>
            <a:endParaRPr lang="fr-FR" sz="2900" b="1" i="1" dirty="0" smtClean="0"/>
          </a:p>
          <a:p>
            <a:pPr marL="0" indent="0">
              <a:buNone/>
            </a:pPr>
            <a:r>
              <a:rPr lang="fr-FR" sz="2900" b="1" i="1" dirty="0" smtClean="0"/>
              <a:t>3. </a:t>
            </a:r>
            <a:r>
              <a:rPr lang="fr-FR" sz="2900" b="1" dirty="0" smtClean="0"/>
              <a:t>Résistance humaine : agents / usagers</a:t>
            </a:r>
          </a:p>
          <a:p>
            <a:pPr marL="0" indent="0">
              <a:buNone/>
            </a:pPr>
            <a:r>
              <a:rPr lang="fr-FR" sz="2900" i="1" dirty="0" smtClean="0"/>
              <a:t>Vers pôle </a:t>
            </a:r>
            <a:r>
              <a:rPr lang="fr-FR" sz="2900" i="1" dirty="0"/>
              <a:t>d’échange informel ? Porte d’Orléans </a:t>
            </a:r>
            <a:r>
              <a:rPr lang="fr-FR" sz="2900" i="1" dirty="0" err="1" smtClean="0"/>
              <a:t>blablacar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42873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9208</TotalTime>
  <Words>245</Words>
  <Application>Microsoft Macintosh PowerPoint</Application>
  <PresentationFormat>Présentation à l'écran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Nouvelle présentation</vt:lpstr>
      <vt:lpstr>Présentation PowerPoint</vt:lpstr>
      <vt:lpstr>Positionnement des recherches </vt:lpstr>
      <vt:lpstr>1. Vers un usage optimisé de l’espace ? </vt:lpstr>
      <vt:lpstr> 2. Enjeux de l’automatisation dans les gares </vt:lpstr>
      <vt:lpstr>3. Hybrider espaces mobilité / immobilité </vt:lpstr>
      <vt:lpstr>4. Limites de l’universalité d’accès aux services connectés Gares, lieux de la ségrégation mobilitaire ? </vt:lpstr>
      <vt:lpstr>5. Digital,  substitution / complémentarité homme machine</vt:lpstr>
      <vt:lpstr>Perspectives – Nouvelles questions de recherche</vt:lpstr>
    </vt:vector>
  </TitlesOfParts>
  <Company>studio-3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Nacima</cp:lastModifiedBy>
  <cp:revision>550</cp:revision>
  <cp:lastPrinted>2014-12-04T08:01:13Z</cp:lastPrinted>
  <dcterms:created xsi:type="dcterms:W3CDTF">2011-01-04T18:04:46Z</dcterms:created>
  <dcterms:modified xsi:type="dcterms:W3CDTF">2017-07-11T12:55:13Z</dcterms:modified>
</cp:coreProperties>
</file>