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434" r:id="rId3"/>
    <p:sldId id="436" r:id="rId4"/>
    <p:sldId id="437" r:id="rId5"/>
    <p:sldId id="440" r:id="rId6"/>
    <p:sldId id="442" r:id="rId7"/>
    <p:sldId id="439" r:id="rId8"/>
    <p:sldId id="443" r:id="rId9"/>
    <p:sldId id="444" r:id="rId10"/>
    <p:sldId id="438" r:id="rId11"/>
  </p:sldIdLst>
  <p:sldSz cx="9144000" cy="6858000" type="screen4x3"/>
  <p:notesSz cx="6735763" cy="9866313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2E3"/>
    <a:srgbClr val="83BB54"/>
    <a:srgbClr val="0266AB"/>
    <a:srgbClr val="FFFFFF"/>
    <a:srgbClr val="0B5C9E"/>
    <a:srgbClr val="D9D9D9"/>
    <a:srgbClr val="8B3981"/>
    <a:srgbClr val="FFFFAB"/>
    <a:srgbClr val="FFFF75"/>
    <a:srgbClr val="FFA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1356" autoAdjust="0"/>
  </p:normalViewPr>
  <p:slideViewPr>
    <p:cSldViewPr snapToObjects="1">
      <p:cViewPr varScale="1">
        <p:scale>
          <a:sx n="74" d="100"/>
          <a:sy n="74" d="100"/>
        </p:scale>
        <p:origin x="1146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184"/>
    </p:cViewPr>
  </p:sorterViewPr>
  <p:notesViewPr>
    <p:cSldViewPr snapToObjects="1">
      <p:cViewPr varScale="1">
        <p:scale>
          <a:sx n="62" d="100"/>
          <a:sy n="62" d="100"/>
        </p:scale>
        <p:origin x="-2626" y="-77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572" y="0"/>
            <a:ext cx="2918621" cy="493237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42E2A09-6683-4304-A75C-B9BB59383031}" type="datetimeFigureOut">
              <a:rPr lang="fr-FR" smtClean="0"/>
              <a:pPr/>
              <a:t>11/07/2017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572" y="9371501"/>
            <a:ext cx="2918621" cy="493236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7F0726E1-4F61-4642-B122-A8800EE0C9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29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4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2B28E37-58A6-4BD0-8978-51FCF9B308DF}" type="datetime1">
              <a:rPr lang="fr-FR"/>
              <a:pPr>
                <a:defRPr/>
              </a:pPr>
              <a:t>11/07/2017</a:t>
            </a:fld>
            <a:endParaRPr lang="fr-FR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4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CAB054-9CA0-430B-BA02-4A0652C61D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324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 </a:t>
            </a:r>
            <a:r>
              <a:rPr lang="en-GB" dirty="0"/>
              <a:t>Institute of Transport Economics (TOI)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B054-9CA0-430B-BA02-4A0652C61D5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59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Collecte des données (</a:t>
            </a:r>
            <a:r>
              <a:rPr lang="fr-FR" dirty="0" err="1"/>
              <a:t>dashboard</a:t>
            </a:r>
            <a:r>
              <a:rPr lang="fr-FR" dirty="0"/>
              <a:t>)</a:t>
            </a:r>
          </a:p>
          <a:p>
            <a:r>
              <a:rPr lang="fr-FR" dirty="0"/>
              <a:t>Analyses comportementales </a:t>
            </a:r>
            <a:r>
              <a:rPr lang="fr-FR" i="1" dirty="0"/>
              <a:t>ex ante </a:t>
            </a:r>
            <a:r>
              <a:rPr lang="fr-FR" dirty="0"/>
              <a:t>et </a:t>
            </a:r>
            <a:r>
              <a:rPr lang="fr-FR" i="1" dirty="0"/>
              <a:t>ex post </a:t>
            </a:r>
            <a:r>
              <a:rPr lang="fr-FR" dirty="0"/>
              <a:t>des solutions durables</a:t>
            </a:r>
          </a:p>
          <a:p>
            <a:r>
              <a:rPr lang="en-US" dirty="0"/>
              <a:t>planning of freight receipt areas by facilitating collaboration between relevant stakeholders through knowledge generation and dialogue between different stakeholders in the Oslo living lab.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B054-9CA0-430B-BA02-4A0652C61D5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448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B054-9CA0-430B-BA02-4A0652C61D5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77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AB054-9CA0-430B-BA02-4A0652C61D5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35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3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4100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80846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E1835-8A14-4686-A865-F58A799315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15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924A-A063-4630-A4E7-950313648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641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5"/>
          <p:cNvGrpSpPr>
            <a:grpSpLocks/>
          </p:cNvGrpSpPr>
          <p:nvPr userDrawn="1"/>
        </p:nvGrpSpPr>
        <p:grpSpPr bwMode="auto">
          <a:xfrm>
            <a:off x="0" y="0"/>
            <a:ext cx="9144000" cy="4529138"/>
            <a:chOff x="0" y="0"/>
            <a:chExt cx="9144000" cy="4529138"/>
          </a:xfrm>
        </p:grpSpPr>
        <p:sp>
          <p:nvSpPr>
            <p:cNvPr id="5" name="Rectangle 7"/>
            <p:cNvSpPr>
              <a:spLocks noChangeArrowheads="1"/>
            </p:cNvSpPr>
            <p:nvPr userDrawn="1"/>
          </p:nvSpPr>
          <p:spPr bwMode="auto">
            <a:xfrm>
              <a:off x="0" y="0"/>
              <a:ext cx="2735263" cy="4351338"/>
            </a:xfrm>
            <a:prstGeom prst="rect">
              <a:avLst/>
            </a:prstGeom>
            <a:solidFill>
              <a:srgbClr val="622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 userDrawn="1"/>
          </p:nvSpPr>
          <p:spPr bwMode="auto">
            <a:xfrm>
              <a:off x="0" y="4308475"/>
              <a:ext cx="2735263" cy="220663"/>
            </a:xfrm>
            <a:prstGeom prst="rect">
              <a:avLst/>
            </a:prstGeom>
            <a:solidFill>
              <a:srgbClr val="BE0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 userDrawn="1"/>
          </p:nvSpPr>
          <p:spPr bwMode="auto">
            <a:xfrm>
              <a:off x="2725738" y="4308475"/>
              <a:ext cx="6418262" cy="220663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8" name="Titre 1"/>
            <p:cNvSpPr txBox="1">
              <a:spLocks/>
            </p:cNvSpPr>
            <p:nvPr userDrawn="1"/>
          </p:nvSpPr>
          <p:spPr bwMode="auto">
            <a:xfrm>
              <a:off x="1921932" y="1"/>
              <a:ext cx="812801" cy="4294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/>
            <a:lstStyle>
              <a:lvl1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fr-F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22181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622181"/>
                  </a:solidFill>
                  <a:latin typeface="Arial" charset="0"/>
                  <a:ea typeface="ＭＳ Ｐゴシック" charset="-128"/>
                  <a:cs typeface="ＭＳ Ｐゴシック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defRPr/>
              </a:pPr>
              <a:r>
                <a:rPr sz="2800">
                  <a:solidFill>
                    <a:prstClr val="white"/>
                  </a:solidFill>
                  <a:latin typeface="Calibri"/>
                  <a:cs typeface="Calibri"/>
                </a:rPr>
                <a:t>DESTINATION NANTES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4732" y="5072303"/>
            <a:ext cx="6409268" cy="515697"/>
          </a:xfrm>
          <a:noFill/>
          <a:ln>
            <a:noFill/>
          </a:ln>
        </p:spPr>
        <p:txBody>
          <a:bodyPr anchor="t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22181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defRPr>
            </a:lvl1pPr>
          </a:lstStyle>
          <a:p>
            <a:pPr lvl="0"/>
            <a:r>
              <a:rPr lang="fr-FR" noProof="0" dirty="0"/>
              <a:t>Cliquez et modifiez le titre</a:t>
            </a:r>
          </a:p>
        </p:txBody>
      </p:sp>
      <p:sp>
        <p:nvSpPr>
          <p:cNvPr id="16" name="Espace réservé pour une image  15"/>
          <p:cNvSpPr>
            <a:spLocks noGrp="1"/>
          </p:cNvSpPr>
          <p:nvPr>
            <p:ph type="pic" sz="quarter" idx="11"/>
          </p:nvPr>
        </p:nvSpPr>
        <p:spPr>
          <a:xfrm>
            <a:off x="2735263" y="0"/>
            <a:ext cx="6408737" cy="4296296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9" name="Espace réservé du numéro de diapositive 6"/>
          <p:cNvSpPr>
            <a:spLocks noGrp="1"/>
          </p:cNvSpPr>
          <p:nvPr userDrawn="1">
            <p:ph type="sldNum" sz="quarter" idx="12"/>
          </p:nvPr>
        </p:nvSpPr>
        <p:spPr>
          <a:xfrm>
            <a:off x="6826250" y="6594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264FC-49F3-4223-96A8-4310A8F236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579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pPr defTabSz="914400">
              <a:defRPr/>
            </a:pPr>
            <a:fld id="{ACF14ECA-2411-434C-A50C-379403B1CE49}" type="datetimeFigureOut">
              <a:rPr lang="fr-FR" altLang="fr-FR" sz="240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11/07/2017</a:t>
            </a:fld>
            <a:endParaRPr lang="fr-FR" altLang="fr-FR" sz="240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fr-FR" sz="240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AF4E5-0211-4DEC-971F-B190E3CF46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526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6526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310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8879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99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96742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8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842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7928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IFSTTAR_masqueppt_p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/>
              <a:t>Cliquez et modifiez le titre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79388" y="6669088"/>
            <a:ext cx="388778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-65" charset="-128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r>
              <a:rPr lang="fr-FR" sz="600" noProof="0" dirty="0">
                <a:solidFill>
                  <a:srgbClr val="C5CDD0"/>
                </a:solidFill>
                <a:latin typeface="Arial" charset="0"/>
              </a:rPr>
              <a:t>IFSTTAR©</a:t>
            </a:r>
          </a:p>
        </p:txBody>
      </p:sp>
      <p:sp>
        <p:nvSpPr>
          <p:cNvPr id="102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 dirty="0"/>
              <a:t>Cliquez pour modifier les styles du texte du masque</a:t>
            </a:r>
          </a:p>
          <a:p>
            <a:pPr lvl="1"/>
            <a:r>
              <a:rPr lang="fr-FR" altLang="fr-FR" noProof="0" dirty="0"/>
              <a:t>Deuxième niveau</a:t>
            </a:r>
          </a:p>
          <a:p>
            <a:pPr lvl="2"/>
            <a:r>
              <a:rPr lang="fr-FR" altLang="fr-FR" noProof="0" dirty="0"/>
              <a:t>Troisième niveau</a:t>
            </a:r>
          </a:p>
          <a:p>
            <a:pPr lvl="3"/>
            <a:r>
              <a:rPr lang="fr-FR" altLang="fr-FR" noProof="0" dirty="0"/>
              <a:t>Quatrième niveau</a:t>
            </a:r>
          </a:p>
          <a:p>
            <a:pPr lvl="4"/>
            <a:r>
              <a:rPr lang="fr-FR" altLang="fr-FR" noProof="0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69088"/>
            <a:ext cx="2133600" cy="144288"/>
          </a:xfrm>
          <a:prstGeom prst="rect">
            <a:avLst/>
          </a:prstGeom>
        </p:spPr>
        <p:txBody>
          <a:bodyPr/>
          <a:lstStyle>
            <a:lvl1pPr algn="r">
              <a:defRPr lang="fr-FR" sz="600" kern="1200" smtClean="0">
                <a:solidFill>
                  <a:srgbClr val="C5CDD0"/>
                </a:solidFill>
                <a:latin typeface="Arial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F432BA8D-C445-40FD-8A49-59B207923DB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rgbClr val="00A6A4"/>
          </a:solidFill>
          <a:latin typeface="Arial" charset="0"/>
          <a:ea typeface="ヒラギノ角ゴ Pro W3" pitchFamily="-65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A6A4"/>
          </a:solidFill>
          <a:latin typeface="Arial" charset="0"/>
          <a:ea typeface="ヒラギノ角ゴ Pro W3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500">
          <a:solidFill>
            <a:srgbClr val="00A6A4"/>
          </a:solidFill>
          <a:latin typeface="Arial" charset="0"/>
          <a:ea typeface="ヒラギノ角ゴ Pro W3" pitchFamily="-65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400" kern="1200">
          <a:solidFill>
            <a:srgbClr val="0056A9"/>
          </a:solidFill>
          <a:latin typeface="Arial" charset="0"/>
          <a:ea typeface="ヒラギノ角ゴ Pro W3" pitchFamily="-65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3333"/>
          </a:solidFill>
          <a:latin typeface="Arial" charset="0"/>
          <a:ea typeface="ヒラギノ角ゴ Pro W3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/>
          </a:solidFill>
          <a:latin typeface="Arial" charset="0"/>
          <a:ea typeface="ヒラギノ角ゴ Pro W3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 charset="0"/>
          <a:ea typeface="ヒラギノ角ゴ Pro W3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82625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0B31E"/>
                </a:solidFill>
              </a:defRPr>
            </a:lvl1pPr>
          </a:lstStyle>
          <a:p>
            <a:pPr defTabSz="914400">
              <a:defRPr/>
            </a:pPr>
            <a:fld id="{7D1C55B4-2987-47B8-A365-F39EFDED8F60}" type="slidenum">
              <a:rPr lang="fr-FR" altLang="fr-FR">
                <a:latin typeface="Arial" pitchFamily="34" charset="0"/>
                <a:ea typeface="ＭＳ Ｐゴシック" pitchFamily="34" charset="-128"/>
              </a:rPr>
              <a:pPr defTabSz="914400">
                <a:defRPr/>
              </a:pPr>
              <a:t>‹N°›</a:t>
            </a:fld>
            <a:endParaRPr lang="fr-FR" altLang="fr-F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7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5019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</a:t>
            </a:r>
          </a:p>
          <a:p>
            <a:pPr lvl="0"/>
            <a:r>
              <a:rPr lang="fr-FR" altLang="fr-FR"/>
              <a:t>Cliquez pour modifier les styles du texte du masque</a:t>
            </a:r>
          </a:p>
        </p:txBody>
      </p:sp>
      <p:sp>
        <p:nvSpPr>
          <p:cNvPr id="1028" name="Espace réservé du titre 5"/>
          <p:cNvSpPr>
            <a:spLocks noGrp="1"/>
          </p:cNvSpPr>
          <p:nvPr>
            <p:ph type="title"/>
          </p:nvPr>
        </p:nvSpPr>
        <p:spPr bwMode="auto">
          <a:xfrm>
            <a:off x="442913" y="957263"/>
            <a:ext cx="8229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Zone de titre</a:t>
            </a:r>
          </a:p>
        </p:txBody>
      </p:sp>
    </p:spTree>
    <p:extLst>
      <p:ext uri="{BB962C8B-B14F-4D97-AF65-F5344CB8AC3E}">
        <p14:creationId xmlns:p14="http://schemas.microsoft.com/office/powerpoint/2010/main" val="411090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2800" b="1" dirty="0">
          <a:solidFill>
            <a:srgbClr val="622181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22181"/>
          </a:solidFill>
          <a:latin typeface="Calibri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just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A20000"/>
        </a:buClr>
        <a:buFont typeface="Times" pitchFamily="1" charset="0"/>
        <a:defRPr lang="fr-FR" sz="1200" kern="1200" dirty="0">
          <a:solidFill>
            <a:srgbClr val="622181"/>
          </a:solidFill>
          <a:latin typeface="Calibri"/>
          <a:ea typeface="ＭＳ Ｐゴシック" pitchFamily="34" charset="-128"/>
          <a:cs typeface="ＭＳ Ｐゴシック" charset="0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Calibrio"/>
          <a:ea typeface="+mn-ea"/>
          <a:cs typeface="Calibri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Calibrio" charset="0"/>
          <a:cs typeface="Calibri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Calibrio" charset="0"/>
          <a:cs typeface="Calibrio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-4763"/>
            <a:ext cx="10922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e 10"/>
          <p:cNvGrpSpPr>
            <a:grpSpLocks/>
          </p:cNvGrpSpPr>
          <p:nvPr/>
        </p:nvGrpSpPr>
        <p:grpSpPr bwMode="auto">
          <a:xfrm rot="5400000">
            <a:off x="4595019" y="3401219"/>
            <a:ext cx="6858000" cy="55562"/>
            <a:chOff x="0" y="627855"/>
            <a:chExt cx="7561263" cy="110333"/>
          </a:xfrm>
        </p:grpSpPr>
        <p:sp>
          <p:nvSpPr>
            <p:cNvPr id="7181" name="Rectangle 8"/>
            <p:cNvSpPr>
              <a:spLocks noChangeArrowheads="1"/>
            </p:cNvSpPr>
            <p:nvPr/>
          </p:nvSpPr>
          <p:spPr bwMode="auto">
            <a:xfrm>
              <a:off x="6876975" y="627855"/>
              <a:ext cx="684288" cy="110331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336699"/>
              </a:solidFill>
              <a:miter lim="800000"/>
              <a:headEnd/>
              <a:tailEnd/>
            </a:ln>
          </p:spPr>
          <p:txBody>
            <a:bodyPr/>
            <a:lstStyle>
              <a:lvl1pPr algn="just" eaLnBrk="0" hangingPunct="0">
                <a:lnSpc>
                  <a:spcPct val="120000"/>
                </a:lnSpc>
                <a:buClr>
                  <a:srgbClr val="A20000"/>
                </a:buClr>
                <a:buFont typeface="Times" pitchFamily="1" charset="0"/>
                <a:defRPr sz="1200">
                  <a:solidFill>
                    <a:srgbClr val="622181"/>
                  </a:solidFill>
                  <a:latin typeface="Calibri" pitchFamily="34" charset="0"/>
                  <a:ea typeface="ＭＳ Ｐゴシック" pitchFamily="34" charset="-128"/>
                  <a:cs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defRPr sz="1200">
                  <a:solidFill>
                    <a:schemeClr val="tx1"/>
                  </a:solidFill>
                  <a:latin typeface="Calibrio" charset="0"/>
                  <a:ea typeface="ＭＳ Ｐゴシック" pitchFamily="34" charset="-128"/>
                  <a:cs typeface="Calibrio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Calibrio" charset="0"/>
                  <a:cs typeface="Calibrio" charset="0"/>
                </a:defRPr>
              </a:lvl9pPr>
            </a:lstStyle>
            <a:p>
              <a:pPr algn="l" defTabSz="914400" eaLnBrk="1" hangingPunct="1">
                <a:lnSpc>
                  <a:spcPct val="100000"/>
                </a:lnSpc>
                <a:buClrTx/>
                <a:buFontTx/>
                <a:buNone/>
              </a:pPr>
              <a:endParaRPr lang="fr-FR" altLang="fr-FR" sz="240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" y="627856"/>
              <a:ext cx="2735708" cy="110333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3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/>
                </a:solidFill>
              </a:endParaRP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2733957" y="627856"/>
              <a:ext cx="4142943" cy="1103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defRPr/>
              </a:pPr>
              <a:endParaRPr lang="fr-FR" altLang="fr-FR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</p:grpSp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-27384"/>
            <a:ext cx="4684712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71154"/>
            <a:ext cx="2314575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2"/>
          <p:cNvSpPr txBox="1">
            <a:spLocks noChangeArrowheads="1"/>
          </p:cNvSpPr>
          <p:nvPr/>
        </p:nvSpPr>
        <p:spPr bwMode="auto">
          <a:xfrm>
            <a:off x="37978" y="6453336"/>
            <a:ext cx="2949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err="1">
                <a:solidFill>
                  <a:prstClr val="white">
                    <a:lumMod val="95000"/>
                  </a:prstClr>
                </a:solidFill>
              </a:rPr>
              <a:t>Séminaire</a:t>
            </a: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 de </a:t>
            </a:r>
            <a:r>
              <a:rPr lang="en-US" sz="2000" dirty="0" err="1">
                <a:solidFill>
                  <a:prstClr val="white">
                    <a:lumMod val="95000"/>
                  </a:prstClr>
                </a:solidFill>
              </a:rPr>
              <a:t>lancement</a:t>
            </a:r>
            <a:endParaRPr lang="en-US" sz="20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ZoneTexte 13"/>
          <p:cNvSpPr txBox="1">
            <a:spLocks noChangeArrowheads="1"/>
          </p:cNvSpPr>
          <p:nvPr/>
        </p:nvSpPr>
        <p:spPr bwMode="auto">
          <a:xfrm>
            <a:off x="2662308" y="2385462"/>
            <a:ext cx="32383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b="1" dirty="0" err="1">
                <a:solidFill>
                  <a:prstClr val="white">
                    <a:lumMod val="95000"/>
                  </a:prstClr>
                </a:solidFill>
              </a:rPr>
              <a:t>Projet</a:t>
            </a:r>
            <a:r>
              <a:rPr lang="en-US" sz="3200" b="1" dirty="0">
                <a:solidFill>
                  <a:prstClr val="white">
                    <a:lumMod val="95000"/>
                  </a:prstClr>
                </a:solidFill>
              </a:rPr>
              <a:t> CITYLAB</a:t>
            </a:r>
          </a:p>
          <a:p>
            <a:pPr algn="ctr" defTabSz="914400" eaLnBrk="1" hangingPunct="1">
              <a:defRPr/>
            </a:pPr>
            <a:endParaRPr lang="en-US" sz="3200" b="1" dirty="0">
              <a:solidFill>
                <a:prstClr val="white">
                  <a:lumMod val="95000"/>
                </a:prstClr>
              </a:solidFill>
            </a:endParaRPr>
          </a:p>
          <a:p>
            <a:pPr algn="ctr" defTabSz="914400" eaLnBrk="1" hangingPunct="1">
              <a:defRPr/>
            </a:pPr>
            <a:r>
              <a:rPr lang="en-US" sz="2800" b="1" dirty="0">
                <a:solidFill>
                  <a:prstClr val="white">
                    <a:lumMod val="95000"/>
                  </a:prstClr>
                </a:solidFill>
              </a:rPr>
              <a:t>AME/SPLOTT</a:t>
            </a:r>
          </a:p>
          <a:p>
            <a:pPr algn="ctr" defTabSz="914400" eaLnBrk="1" hangingPunct="1">
              <a:defRPr/>
            </a:pPr>
            <a:r>
              <a:rPr lang="en-US" sz="2800" b="1" dirty="0" err="1">
                <a:solidFill>
                  <a:prstClr val="white">
                    <a:lumMod val="95000"/>
                  </a:prstClr>
                </a:solidFill>
              </a:rPr>
              <a:t>Zeting</a:t>
            </a:r>
            <a:r>
              <a:rPr lang="en-US" sz="2800" b="1" dirty="0">
                <a:solidFill>
                  <a:prstClr val="white">
                    <a:lumMod val="95000"/>
                  </a:prstClr>
                </a:solidFill>
              </a:rPr>
              <a:t> LIU</a:t>
            </a:r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040337"/>
            <a:ext cx="6261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 rot="5400000">
            <a:off x="5097922" y="3079676"/>
            <a:ext cx="6999980" cy="75545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algn="ctr" defTabSz="914400">
              <a:defRPr/>
            </a:pP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Mobilité</a:t>
            </a:r>
            <a:r>
              <a:rPr lang="en-US" sz="3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 et Transitions </a:t>
            </a:r>
            <a:r>
              <a:rPr lang="en-US" sz="34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5297"/>
                </a:solidFill>
                <a:latin typeface="Candara" panose="020E0502030303020204" pitchFamily="34" charset="0"/>
                <a:ea typeface="ＭＳ Ｐゴシック" pitchFamily="34" charset="-128"/>
              </a:rPr>
              <a:t>Numériques</a:t>
            </a:r>
            <a:endParaRPr lang="en-US" sz="34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5297"/>
              </a:solidFill>
              <a:latin typeface="Candara" panose="020E0502030303020204" pitchFamily="34" charset="0"/>
              <a:ea typeface="ＭＳ Ｐゴシック" pitchFamily="34" charset="-128"/>
            </a:endParaRPr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5930950" y="6485274"/>
            <a:ext cx="20974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prstClr val="white">
                    <a:lumMod val="95000"/>
                  </a:prstClr>
                </a:solidFill>
              </a:rPr>
              <a:t>11/07/2017, MLV</a:t>
            </a:r>
          </a:p>
        </p:txBody>
      </p:sp>
    </p:spTree>
    <p:extLst>
      <p:ext uri="{BB962C8B-B14F-4D97-AF65-F5344CB8AC3E}">
        <p14:creationId xmlns:p14="http://schemas.microsoft.com/office/powerpoint/2010/main" val="282229949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projet pour illustrer</a:t>
            </a:r>
          </a:p>
        </p:txBody>
      </p:sp>
      <p:graphicFrame>
        <p:nvGraphicFramePr>
          <p:cNvPr id="4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471679"/>
              </p:ext>
            </p:extLst>
          </p:nvPr>
        </p:nvGraphicFramePr>
        <p:xfrm>
          <a:off x="395536" y="1628800"/>
          <a:ext cx="8229600" cy="455060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521">
                <a:tc gridSpan="3"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City Logistics in Living Laboratories</a:t>
                      </a:r>
                      <a:br>
                        <a:rPr lang="fr-FR" sz="2000" dirty="0"/>
                      </a:br>
                      <a:endParaRPr lang="fr-FR" sz="100" dirty="0">
                        <a:latin typeface="Arial Narrow" pitchFamily="34" charset="0"/>
                      </a:endParaRPr>
                    </a:p>
                  </a:txBody>
                  <a:tcPr marT="45713" marB="45713"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0">
                <a:tc rowSpan="6">
                  <a:txBody>
                    <a:bodyPr/>
                    <a:lstStyle/>
                    <a:p>
                      <a:endParaRPr lang="fr-FR" sz="1800" dirty="0"/>
                    </a:p>
                    <a:p>
                      <a:endParaRPr lang="fr-FR" sz="1800" dirty="0"/>
                    </a:p>
                  </a:txBody>
                  <a:tcPr marT="45713" marB="457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Acronyme</a:t>
                      </a:r>
                      <a:endParaRPr lang="fr-FR" sz="18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latin typeface="+mj-lt"/>
                        </a:rPr>
                        <a:t>CITYLAB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70C0"/>
                          </a:solidFill>
                          <a:latin typeface="+mj-lt"/>
                        </a:rPr>
                        <a:t>Type de projet: 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Topic MG-5.2-2014 Reducing impacts and costs of freight and service trips in urban areas</a:t>
                      </a:r>
                      <a:endParaRPr lang="fr-FR" sz="1800" dirty="0">
                        <a:latin typeface="+mj-lt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70C0"/>
                          </a:solidFill>
                          <a:latin typeface="+mj-lt"/>
                        </a:rPr>
                        <a:t>Participants :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Corinne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Blanquart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François Combes, Nicolas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Coulombel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Laetitia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Dablanc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Mathieu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Gardrat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Adeline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Heitz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Martin Koning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Leise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Kelli de Oliveira, Zeting Liu, Saskia Seidel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70C0"/>
                          </a:solidFill>
                          <a:latin typeface="+mj-lt"/>
                        </a:rPr>
                        <a:t>Durée :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+mj-lt"/>
                        </a:rPr>
                        <a:t>1</a:t>
                      </a:r>
                      <a:r>
                        <a:rPr lang="fr-FR" sz="1800" baseline="30000" dirty="0">
                          <a:latin typeface="+mj-lt"/>
                        </a:rPr>
                        <a:t>er</a:t>
                      </a:r>
                      <a:r>
                        <a:rPr lang="fr-FR" sz="1800" dirty="0">
                          <a:latin typeface="+mj-lt"/>
                        </a:rPr>
                        <a:t> mai 2015 – 30 avril 2018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13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70C0"/>
                          </a:solidFill>
                          <a:latin typeface="+mj-lt"/>
                        </a:rPr>
                        <a:t>Budget :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+mj-lt"/>
                        </a:rPr>
                        <a:t>€ 4 million 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33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70C0"/>
                          </a:solidFill>
                          <a:latin typeface="+mj-lt"/>
                        </a:rPr>
                        <a:t>Partenaires: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partenaires, 7 pays</a:t>
                      </a:r>
                    </a:p>
                  </a:txBody>
                  <a:tcPr marT="45713" marB="4571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117310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projet pour illustrer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Objectif : logistique urbain dans les </a:t>
            </a:r>
            <a:r>
              <a:rPr lang="fr-FR" dirty="0" err="1"/>
              <a:t>centres-villes</a:t>
            </a:r>
            <a:r>
              <a:rPr lang="fr-FR" dirty="0"/>
              <a:t> sans émission en 2030</a:t>
            </a:r>
          </a:p>
          <a:p>
            <a:pPr lvl="1"/>
            <a:r>
              <a:rPr lang="fr-FR" dirty="0"/>
              <a:t>Améliorer les connaissances de base et la compréhension des impacts de la distribution de marchandises et des voyages de service dans les zones urbaines</a:t>
            </a:r>
          </a:p>
          <a:p>
            <a:pPr lvl="1"/>
            <a:r>
              <a:rPr lang="fr-FR" dirty="0"/>
              <a:t>Tester les 7 solutions innovantes</a:t>
            </a:r>
          </a:p>
          <a:p>
            <a:pPr lvl="2"/>
            <a:r>
              <a:rPr lang="fr-FR" dirty="0"/>
              <a:t>Réduire les impacts négatifs de transport de marchandises</a:t>
            </a:r>
          </a:p>
          <a:p>
            <a:pPr lvl="2"/>
            <a:r>
              <a:rPr lang="fr-FR" dirty="0"/>
              <a:t>Améliorer la rentabilité des entreprises</a:t>
            </a:r>
          </a:p>
          <a:p>
            <a:pPr lvl="1"/>
            <a:r>
              <a:rPr lang="fr-FR" dirty="0"/>
              <a:t>Créer une plate-forme pour reproduire et diffuser les solutions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2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Living </a:t>
            </a:r>
            <a:r>
              <a:rPr lang="fr-FR" dirty="0" err="1"/>
              <a:t>Laboratories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Collaboration privé-public-recherche</a:t>
            </a:r>
          </a:p>
          <a:p>
            <a:r>
              <a:rPr lang="fr-FR" dirty="0"/>
              <a:t>Pour le changement dans le transport urbain de marchandises :</a:t>
            </a:r>
          </a:p>
          <a:p>
            <a:pPr lvl="1"/>
            <a:r>
              <a:rPr lang="fr-FR" dirty="0"/>
              <a:t>Aligner les acteurs, leurs attentes, objectifs, capacités à agir</a:t>
            </a:r>
          </a:p>
          <a:p>
            <a:pPr lvl="1"/>
            <a:r>
              <a:rPr lang="fr-FR" dirty="0"/>
              <a:t>Soutien d’autorités locales pour réussir la diffusion de l’innovation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30850"/>
            <a:ext cx="4038600" cy="446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81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Identifier les impacts d’activités logistiques dans les centres urbains</a:t>
            </a:r>
          </a:p>
          <a:p>
            <a:r>
              <a:rPr lang="fr-FR" dirty="0"/>
              <a:t>Collecter des données, analyser les comportements des acteurs, comparer les pratiques de différents LL</a:t>
            </a:r>
          </a:p>
          <a:p>
            <a:r>
              <a:rPr lang="fr-FR" dirty="0"/>
              <a:t>Élaborer avec les partenaires publics et privés des solutions durables et évaluer leur mise en place</a:t>
            </a:r>
          </a:p>
          <a:p>
            <a:r>
              <a:rPr lang="fr-FR" dirty="0"/>
              <a:t>Faciliter la collaboration et des échanges entre les parties prenantes (entreprises et autorités locales)</a:t>
            </a:r>
          </a:p>
          <a:p>
            <a:r>
              <a:rPr lang="fr-FR" dirty="0"/>
              <a:t>Partager et diffuser les connaissances sur la meilleur pratique de la logistique urbaine</a:t>
            </a:r>
          </a:p>
        </p:txBody>
      </p:sp>
    </p:spTree>
    <p:extLst>
      <p:ext uri="{BB962C8B-B14F-4D97-AF65-F5344CB8AC3E}">
        <p14:creationId xmlns:p14="http://schemas.microsoft.com/office/powerpoint/2010/main" val="146053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7 LL dans 6 pays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5112494"/>
              </p:ext>
            </p:extLst>
          </p:nvPr>
        </p:nvGraphicFramePr>
        <p:xfrm>
          <a:off x="107504" y="1484784"/>
          <a:ext cx="5688632" cy="5284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Axes d’intervention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Solutions</a:t>
                      </a:r>
                      <a:r>
                        <a:rPr lang="fr-FR" sz="1400" baseline="0" dirty="0"/>
                        <a:t> proposée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Ville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Partenaires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fr-FR" sz="1400" dirty="0"/>
                        <a:t>Livraisons de dernier kilomètre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dirty="0"/>
                        <a:t>très fragmentées dans les </a:t>
                      </a:r>
                      <a:r>
                        <a:rPr lang="fr-FR" sz="1400" dirty="0" err="1"/>
                        <a:t>centres-villes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Consolidation</a:t>
                      </a:r>
                      <a:r>
                        <a:rPr lang="fr-FR" sz="1400" baseline="0" dirty="0"/>
                        <a:t> et utilisation de VE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Londres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TNT/</a:t>
                      </a:r>
                      <a:r>
                        <a:rPr lang="fr-FR" sz="1400" dirty="0" err="1"/>
                        <a:t>Gnewt</a:t>
                      </a:r>
                      <a:r>
                        <a:rPr lang="fr-FR" sz="1400" baseline="0" dirty="0"/>
                        <a:t> Cargo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Dépôts flottants &amp; micro hubs dans le</a:t>
                      </a:r>
                      <a:r>
                        <a:rPr lang="fr-FR" sz="1400" baseline="0" dirty="0"/>
                        <a:t> centre-ville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PostNL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Exploitation de capacité</a:t>
                      </a:r>
                      <a:r>
                        <a:rPr lang="fr-FR" sz="1400" baseline="0" dirty="0"/>
                        <a:t> inutilisée de véhicule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Bruxelles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Procter &amp; </a:t>
                      </a:r>
                      <a:r>
                        <a:rPr lang="fr-FR" sz="1400" dirty="0" err="1"/>
                        <a:t>Gamble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336">
                <a:tc rowSpan="2">
                  <a:txBody>
                    <a:bodyPr/>
                    <a:lstStyle/>
                    <a:p>
                      <a:r>
                        <a:rPr lang="fr-FR" sz="1400" dirty="0"/>
                        <a:t>Inefficacité</a:t>
                      </a:r>
                      <a:r>
                        <a:rPr lang="fr-FR" sz="1400" baseline="0" dirty="0"/>
                        <a:t> de livraison dans les centres d’activités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Achat conjoint</a:t>
                      </a:r>
                      <a:r>
                        <a:rPr lang="fr-FR" sz="1400" baseline="0" dirty="0"/>
                        <a:t> et consolidation des services municipaux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Southampton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/>
                        <a:t>Meachers</a:t>
                      </a:r>
                      <a:r>
                        <a:rPr lang="fr-FR" sz="1400" dirty="0"/>
                        <a:t> Global </a:t>
                      </a:r>
                      <a:r>
                        <a:rPr lang="fr-FR" sz="1400" dirty="0" err="1"/>
                        <a:t>Logistics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Mutualisation de </a:t>
                      </a:r>
                      <a:r>
                        <a:rPr lang="fr-FR" sz="1400" baseline="0" dirty="0"/>
                        <a:t>fonction logistique dans les centres commerciaux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Oslo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Steen &amp; </a:t>
                      </a:r>
                      <a:r>
                        <a:rPr lang="fr-FR" sz="1400" dirty="0" err="1"/>
                        <a:t>Strom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Déchets urbains, retour à vide et recyclage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Intégration</a:t>
                      </a:r>
                      <a:r>
                        <a:rPr lang="fr-FR" sz="1400" baseline="0" dirty="0"/>
                        <a:t> de la logistique inversée dans la tournée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Rome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Poste </a:t>
                      </a:r>
                      <a:r>
                        <a:rPr lang="fr-FR" sz="1400" dirty="0" err="1"/>
                        <a:t>Italiane</a:t>
                      </a:r>
                      <a:r>
                        <a:rPr lang="fr-FR" sz="1400" dirty="0"/>
                        <a:t>,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Meware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logistics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sprawl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Hôtels</a:t>
                      </a:r>
                      <a:r>
                        <a:rPr lang="fr-FR" sz="1400" baseline="0" dirty="0"/>
                        <a:t> logistiques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SOGARIS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16" y="1700808"/>
            <a:ext cx="3106688" cy="32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4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78985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2" y="87400"/>
            <a:ext cx="3039316" cy="23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2" y="4760564"/>
            <a:ext cx="3182404" cy="207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19" y="3501002"/>
            <a:ext cx="3357806" cy="19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01" y="5858539"/>
            <a:ext cx="3908412" cy="9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152" y="4907988"/>
            <a:ext cx="2281968" cy="161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PostN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288" y="49943"/>
            <a:ext cx="2396661" cy="159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sl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5956"/>
            <a:ext cx="280899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683568" y="2602818"/>
            <a:ext cx="3211134" cy="2050318"/>
            <a:chOff x="64722" y="2458802"/>
            <a:chExt cx="3055030" cy="1903859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2" y="2458802"/>
              <a:ext cx="3055030" cy="1903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 descr="SSD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075178"/>
              <a:ext cx="1126429" cy="748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712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9E501-C578-4C21-9645-092B79F4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Observatoire de nouvelles tendances de la logistique urbaine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FFCA5-B399-4870-ABF1-38E254986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Logistics</a:t>
            </a:r>
            <a:r>
              <a:rPr lang="fr-FR" dirty="0"/>
              <a:t> </a:t>
            </a:r>
            <a:r>
              <a:rPr lang="fr-FR" dirty="0" err="1"/>
              <a:t>sprawl</a:t>
            </a:r>
            <a:r>
              <a:rPr lang="fr-FR" dirty="0"/>
              <a:t> et localisation des entrepôts</a:t>
            </a:r>
          </a:p>
          <a:p>
            <a:r>
              <a:rPr lang="fr-FR" dirty="0"/>
              <a:t>E-commerce et nouvelles tendances de </a:t>
            </a:r>
            <a:r>
              <a:rPr lang="fr-FR"/>
              <a:t>logistique urbaine</a:t>
            </a:r>
            <a:endParaRPr lang="fr-FR" dirty="0"/>
          </a:p>
          <a:p>
            <a:r>
              <a:rPr lang="fr-FR" dirty="0"/>
              <a:t>Service trips, le cas allemand</a:t>
            </a:r>
          </a:p>
          <a:p>
            <a:r>
              <a:rPr lang="fr-FR" dirty="0"/>
              <a:t>Économie circulaire : en cours</a:t>
            </a:r>
          </a:p>
        </p:txBody>
      </p:sp>
    </p:spTree>
    <p:extLst>
      <p:ext uri="{BB962C8B-B14F-4D97-AF65-F5344CB8AC3E}">
        <p14:creationId xmlns:p14="http://schemas.microsoft.com/office/powerpoint/2010/main" val="81218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 – Nouvelles questions de recherche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Upscaling</a:t>
            </a:r>
            <a:r>
              <a:rPr lang="fr-FR" dirty="0"/>
              <a:t> &amp; </a:t>
            </a:r>
            <a:r>
              <a:rPr lang="fr-FR" dirty="0" err="1"/>
              <a:t>Transferability</a:t>
            </a:r>
            <a:endParaRPr lang="fr-FR" dirty="0"/>
          </a:p>
          <a:p>
            <a:pPr lvl="1"/>
            <a:r>
              <a:rPr lang="fr-FR" dirty="0"/>
              <a:t>Diffuser les meilleures pratiques vers les autres opérateurs et villes</a:t>
            </a:r>
          </a:p>
          <a:p>
            <a:endParaRPr lang="fr-FR" dirty="0"/>
          </a:p>
          <a:p>
            <a:r>
              <a:rPr lang="fr-FR" dirty="0"/>
              <a:t>En quoi la révolution numérique est un sujet de recherche ?</a:t>
            </a:r>
          </a:p>
          <a:p>
            <a:pPr lvl="1"/>
            <a:r>
              <a:rPr lang="fr-FR" dirty="0"/>
              <a:t>Mutualisation, consolidation, multimodalité, efficacité : pour une logistique urbaine durable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8737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triangle" w="lg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uvelle présentation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9151</TotalTime>
  <Words>507</Words>
  <Application>Microsoft Office PowerPoint</Application>
  <PresentationFormat>Affichage à l'écran (4:3)</PresentationFormat>
  <Paragraphs>90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Calibrio</vt:lpstr>
      <vt:lpstr>ＭＳ Ｐゴシック</vt:lpstr>
      <vt:lpstr>ヒラギノ角ゴ Pro W3</vt:lpstr>
      <vt:lpstr>Arial</vt:lpstr>
      <vt:lpstr>Arial Narrow</vt:lpstr>
      <vt:lpstr>Calibri</vt:lpstr>
      <vt:lpstr>Candara</vt:lpstr>
      <vt:lpstr>Times</vt:lpstr>
      <vt:lpstr>Thème Office</vt:lpstr>
      <vt:lpstr>Nouvelle présentation</vt:lpstr>
      <vt:lpstr>Présentation PowerPoint</vt:lpstr>
      <vt:lpstr>Un projet pour illustrer</vt:lpstr>
      <vt:lpstr>Un projet pour illustrer</vt:lpstr>
      <vt:lpstr>Living Laboratories</vt:lpstr>
      <vt:lpstr>Positionnement</vt:lpstr>
      <vt:lpstr>7 LL dans 6 pays</vt:lpstr>
      <vt:lpstr>Présentation PowerPoint</vt:lpstr>
      <vt:lpstr>Observatoire de nouvelles tendances de la logistique urbaine</vt:lpstr>
      <vt:lpstr>Perspectives – Nouvelles questions de recherche</vt:lpstr>
    </vt:vector>
  </TitlesOfParts>
  <Company>studio-3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GEOLOC</dc:title>
  <dc:creator>Renaudin</dc:creator>
  <cp:keywords>GEOLOC;IFSTTAR;Mobilité connectée</cp:keywords>
  <cp:lastModifiedBy>Zeting LIU</cp:lastModifiedBy>
  <cp:revision>563</cp:revision>
  <cp:lastPrinted>2014-12-04T08:01:13Z</cp:lastPrinted>
  <dcterms:created xsi:type="dcterms:W3CDTF">2011-01-04T18:04:46Z</dcterms:created>
  <dcterms:modified xsi:type="dcterms:W3CDTF">2017-07-11T09:14:14Z</dcterms:modified>
</cp:coreProperties>
</file>