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434" r:id="rId3"/>
    <p:sldId id="435" r:id="rId4"/>
    <p:sldId id="439" r:id="rId5"/>
    <p:sldId id="436" r:id="rId6"/>
    <p:sldId id="442" r:id="rId7"/>
    <p:sldId id="437" r:id="rId8"/>
    <p:sldId id="443" r:id="rId9"/>
    <p:sldId id="441" r:id="rId10"/>
    <p:sldId id="440" r:id="rId11"/>
    <p:sldId id="444" r:id="rId12"/>
    <p:sldId id="438" r:id="rId13"/>
  </p:sldIdLst>
  <p:sldSz cx="9144000" cy="6858000" type="screen4x3"/>
  <p:notesSz cx="6735763" cy="98663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4"/>
    <a:srgbClr val="2EB2E3"/>
    <a:srgbClr val="83BB54"/>
    <a:srgbClr val="0266AB"/>
    <a:srgbClr val="FFFFFF"/>
    <a:srgbClr val="0B5C9E"/>
    <a:srgbClr val="D9D9D9"/>
    <a:srgbClr val="8B3981"/>
    <a:srgbClr val="FFFFA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6395" autoAdjust="0"/>
  </p:normalViewPr>
  <p:slideViewPr>
    <p:cSldViewPr snapToObjects="1">
      <p:cViewPr varScale="1">
        <p:scale>
          <a:sx n="69" d="100"/>
          <a:sy n="69" d="100"/>
        </p:scale>
        <p:origin x="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11/07/2017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A89972-FB1C-4130-B726-F1689C0C666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11/07/2017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52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 smtClean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fsttar.fr/fileadmin/templates/IFSTTAR/images/IFSTTAR-LOGO1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http://www.ifsttar.fr/fileadmin/templates/IFSTTAR/images/IFSTTAR-LOGO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5.png"/><Relationship Id="rId7" Type="http://schemas.openxmlformats.org/officeDocument/2006/relationships/image" Target="http://www.ifsttar.fr/fileadmin/templates/IFSTTAR/images/IFSTTAR-LOGO1.jpg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http://clle.univ-tlse2.fr/images/logo_clle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5.png"/><Relationship Id="rId7" Type="http://schemas.openxmlformats.org/officeDocument/2006/relationships/image" Target="http://www.ifsttar.fr/fileadmin/templates/IFSTTAR/images/IFSTTAR-LOGO1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http://clle.univ-tlse2.fr/images/logo_cll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531912" y="1988840"/>
            <a:ext cx="7499168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La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mobilité</a:t>
            </a: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connectée</a:t>
            </a: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</a:p>
          <a:p>
            <a:pPr algn="ctr" defTabSz="914400" eaLnBrk="1" hangingPunct="1">
              <a:defRPr/>
            </a:pP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et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l’usage</a:t>
            </a: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d’aides</a:t>
            </a: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technologiques</a:t>
            </a: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</a:p>
          <a:p>
            <a:pPr algn="ctr" defTabSz="914400" eaLnBrk="1" hangingPunct="1">
              <a:defRPr/>
            </a:pPr>
            <a:r>
              <a:rPr lang="en-US" sz="3500" b="1" dirty="0" smtClean="0">
                <a:solidFill>
                  <a:prstClr val="white">
                    <a:lumMod val="95000"/>
                  </a:prstClr>
                </a:solidFill>
              </a:rPr>
              <a:t>à la </a:t>
            </a:r>
            <a:r>
              <a:rPr lang="en-US" sz="3500" b="1" dirty="0" err="1" smtClean="0">
                <a:solidFill>
                  <a:prstClr val="white">
                    <a:lumMod val="95000"/>
                  </a:prstClr>
                </a:solidFill>
              </a:rPr>
              <a:t>mobilité</a:t>
            </a:r>
            <a:endParaRPr lang="en-US" sz="35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endParaRPr lang="en-US" b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COSYS/LEPSIS</a:t>
            </a:r>
          </a:p>
          <a:p>
            <a:pPr algn="ctr" defTabSz="914400" eaLnBrk="1" hangingPunct="1"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Aurélie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Dommes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</a:t>
            </a: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6206986" y="6485274"/>
            <a:ext cx="1749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11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juillet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82229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268138" y="3633789"/>
            <a:ext cx="214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Flèches incrustées dans le champ visuel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36978" y="3600810"/>
            <a:ext cx="153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Sons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non </a:t>
            </a:r>
            <a:r>
              <a:rPr lang="en-US" sz="1600" dirty="0" err="1" smtClean="0">
                <a:solidFill>
                  <a:schemeClr val="tx2"/>
                </a:solidFill>
              </a:rPr>
              <a:t>verbaux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6255" y="3615098"/>
            <a:ext cx="153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Bracelet vibrotactile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80409" y="3757196"/>
            <a:ext cx="153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Carte papier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t="23179" r="22495" b="16305"/>
          <a:stretch/>
        </p:blipFill>
        <p:spPr>
          <a:xfrm>
            <a:off x="4932040" y="4159919"/>
            <a:ext cx="1675004" cy="150906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1650" r="22000" b="21651"/>
          <a:stretch/>
        </p:blipFill>
        <p:spPr>
          <a:xfrm>
            <a:off x="2845605" y="4186449"/>
            <a:ext cx="1408784" cy="15214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01" y="4151476"/>
            <a:ext cx="1999970" cy="147343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9860" r="34799" b="20641"/>
          <a:stretch/>
        </p:blipFill>
        <p:spPr>
          <a:xfrm>
            <a:off x="432217" y="4203280"/>
            <a:ext cx="1728192" cy="1537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628800"/>
            <a:ext cx="87225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Quelle modalité sensorielle utiliser pour fournir des informations de guidage utiles au déplacement piéton, notamment pour les piétons âgés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1680" y="5979842"/>
            <a:ext cx="601959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dirty="0" smtClean="0"/>
              <a:t>=&gt; </a:t>
            </a:r>
            <a:r>
              <a:rPr lang="fr-FR" dirty="0" smtClean="0"/>
              <a:t>Résultats très encourageants en cours de publication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95536" y="2420888"/>
            <a:ext cx="827445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 err="1"/>
              <a:t>A</a:t>
            </a:r>
            <a:r>
              <a:rPr lang="en-US" b="1" u="sng" dirty="0" err="1" smtClean="0"/>
              <a:t>ngélique</a:t>
            </a:r>
            <a:r>
              <a:rPr lang="en-US" b="1" u="sng" dirty="0" smtClean="0"/>
              <a:t> </a:t>
            </a:r>
            <a:r>
              <a:rPr lang="en-US" b="1" u="sng" dirty="0" err="1"/>
              <a:t>Montuwy</a:t>
            </a:r>
            <a:r>
              <a:rPr lang="en-US" b="1" u="sng" dirty="0"/>
              <a:t> </a:t>
            </a:r>
            <a:r>
              <a:rPr lang="en-US" b="1" u="sng" dirty="0" smtClean="0"/>
              <a:t>(</a:t>
            </a:r>
            <a:r>
              <a:rPr lang="en-US" b="1" u="sng" dirty="0" err="1" smtClean="0"/>
              <a:t>Doctorante</a:t>
            </a:r>
            <a:r>
              <a:rPr lang="en-US" b="1" u="sng" dirty="0" smtClean="0"/>
              <a:t> IFSTTAR, 2015-18): </a:t>
            </a:r>
            <a:endParaRPr lang="en-US" b="1" u="sng" dirty="0"/>
          </a:p>
          <a:p>
            <a:pPr algn="ctr"/>
            <a:r>
              <a:rPr lang="en-GB" dirty="0" smtClean="0"/>
              <a:t>comparer des </a:t>
            </a:r>
            <a:r>
              <a:rPr lang="fr-FR" dirty="0" smtClean="0"/>
              <a:t>instructions</a:t>
            </a:r>
            <a:r>
              <a:rPr lang="en-GB" dirty="0" smtClean="0"/>
              <a:t> de </a:t>
            </a:r>
            <a:r>
              <a:rPr lang="fr-FR" dirty="0" smtClean="0"/>
              <a:t>guidage visuel, auditif, vibrotactile, </a:t>
            </a:r>
          </a:p>
          <a:p>
            <a:pPr algn="ctr"/>
            <a:r>
              <a:rPr lang="fr-FR" dirty="0" smtClean="0"/>
              <a:t>en termes de performances de navigation et d’expérience utilisateur</a:t>
            </a:r>
          </a:p>
          <a:p>
            <a:pPr algn="ctr"/>
            <a:r>
              <a:rPr lang="fr-FR" dirty="0" smtClean="0"/>
              <a:t>2 études : simulateur et contexte naturel </a:t>
            </a: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0" y="142510"/>
            <a:ext cx="9144000" cy="1143000"/>
          </a:xfrm>
        </p:spPr>
        <p:txBody>
          <a:bodyPr/>
          <a:lstStyle/>
          <a:p>
            <a:r>
              <a:rPr lang="fr-FR" sz="3600" dirty="0" smtClean="0"/>
              <a:t>Suites du projet </a:t>
            </a:r>
            <a:r>
              <a:rPr lang="fr-FR" sz="3600" dirty="0"/>
              <a:t>A-PIED </a:t>
            </a:r>
            <a:r>
              <a:rPr lang="fr-FR" sz="3600" dirty="0" smtClean="0"/>
              <a:t>?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89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  <p:bldP spid="20" grpId="0"/>
      <p:bldP spid="4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fr-FR" dirty="0"/>
              <a:t>Perspectives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nouvelles </a:t>
            </a:r>
            <a:r>
              <a:rPr lang="fr-FR" dirty="0"/>
              <a:t>questions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Imaginer et tester des outils d’aides basés sur une communication entre les trois éléments du système routier (infrastructure – véhicules – piétons) 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projet européen C-ROADS (suite de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SCOOP@F)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 du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Lepsis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proposer une aide à destination </a:t>
            </a:r>
          </a:p>
          <a:p>
            <a:pPr marL="1428750" lvl="2" indent="-514350">
              <a:buAutoNum type="romanLcParenBoth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conducteurs, pour leur signaler la présence d’un piéton sur leur trajectoire</a:t>
            </a:r>
          </a:p>
          <a:p>
            <a:pPr marL="1428750" lvl="2" indent="-514350">
              <a:buAutoNum type="romanLcParenBoth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piéton, pour lui signaler la présence d’un véhicule à l’approche sur sa trajectoire 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r>
              <a:rPr lang="fr-FR" dirty="0" smtClean="0"/>
              <a:t>Favoriser les interactions piétons - véhicules autonomes ? </a:t>
            </a:r>
          </a:p>
          <a:p>
            <a:pPr lvl="1"/>
            <a:r>
              <a:rPr lang="fr-FR" dirty="0" smtClean="0"/>
              <a:t>collaboration </a:t>
            </a:r>
            <a:r>
              <a:rPr lang="fr-FR" dirty="0" err="1" smtClean="0"/>
              <a:t>Vedecom</a:t>
            </a:r>
            <a:r>
              <a:rPr lang="fr-FR" dirty="0" smtClean="0"/>
              <a:t> et projet soumis ANR VIIA</a:t>
            </a:r>
          </a:p>
          <a:p>
            <a:pPr lvl="2"/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Traversées plus dangereuses face aux VA ?</a:t>
            </a:r>
          </a:p>
          <a:p>
            <a:pPr lvl="2"/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Alimenter les algorithmes de détection d’intention de traverser la rue</a:t>
            </a:r>
          </a:p>
          <a:p>
            <a:pPr lvl="2"/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Tester des outils de signalisation du VA pour </a:t>
            </a:r>
            <a:r>
              <a:rPr lang="fr-FR"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 piétons</a:t>
            </a:r>
            <a:endParaRPr lang="fr-F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548085"/>
            <a:ext cx="8856984" cy="51212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En quoi la révolution numérique est un sujet de recherche ?</a:t>
            </a:r>
          </a:p>
          <a:p>
            <a:pPr marL="457200" lvl="1" indent="0">
              <a:buNone/>
            </a:pPr>
            <a:r>
              <a:rPr lang="fr-FR" i="1" dirty="0" smtClean="0"/>
              <a:t>=&gt; Elle fait émerger de nouveaux besoins, usages, et l’idée de concevoir de nouveaux outils d’aides à la mobilité pour y répondre</a:t>
            </a:r>
          </a:p>
          <a:p>
            <a:r>
              <a:rPr lang="fr-FR" smtClean="0"/>
              <a:t>Quelles </a:t>
            </a:r>
            <a:r>
              <a:rPr lang="fr-FR" dirty="0" smtClean="0"/>
              <a:t>sont les questions de recherche ?</a:t>
            </a:r>
          </a:p>
          <a:p>
            <a:pPr marL="457200" lvl="1" indent="0">
              <a:buNone/>
            </a:pPr>
            <a:r>
              <a:rPr lang="fr-FR" i="1" dirty="0" smtClean="0"/>
              <a:t>=&gt; Les développements technologiques permettent-ils de concevoir de nouveaux outils d’aides à la mobilité ?</a:t>
            </a:r>
          </a:p>
          <a:p>
            <a:pPr marL="457200" lvl="1" indent="0">
              <a:buNone/>
            </a:pPr>
            <a:r>
              <a:rPr lang="fr-FR" i="1" dirty="0" smtClean="0"/>
              <a:t>=&gt; Comment concevoir une aide technologique à la mobilité qui soit adaptée aux contraintes de son utilisateur et qui répondent à l’ensemble de ses besoins ?</a:t>
            </a:r>
          </a:p>
          <a:p>
            <a:r>
              <a:rPr lang="fr-FR" dirty="0" smtClean="0"/>
              <a:t>Comment se positionne le laboratoire pour y répondre ?</a:t>
            </a:r>
          </a:p>
          <a:p>
            <a:pPr marL="457200" lvl="1" indent="0">
              <a:buNone/>
            </a:pPr>
            <a:r>
              <a:rPr lang="fr-FR" i="1" dirty="0" smtClean="0"/>
              <a:t>=&gt; Imaginer, concevoir et tester des nouveaux outils d’aide à la mobilité à destination des usagers vulnérables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Plusieurs projets autour de la </a:t>
            </a:r>
            <a:br>
              <a:rPr lang="fr-FR" dirty="0" smtClean="0"/>
            </a:br>
            <a:r>
              <a:rPr lang="fr-FR" dirty="0" smtClean="0"/>
              <a:t>mobilité connectée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36173"/>
              </p:ext>
            </p:extLst>
          </p:nvPr>
        </p:nvGraphicFramePr>
        <p:xfrm>
          <a:off x="251520" y="1628800"/>
          <a:ext cx="871296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Porteur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Aide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CYCLOPE (ANR) </a:t>
                      </a:r>
                    </a:p>
                    <a:p>
                      <a:pPr algn="r"/>
                      <a:r>
                        <a:rPr lang="fr-FR" dirty="0" smtClean="0"/>
                        <a:t>2015-18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IFSTTAR </a:t>
                      </a:r>
                    </a:p>
                    <a:p>
                      <a:pPr algn="ctr"/>
                      <a:r>
                        <a:rPr lang="fr-FR" dirty="0" err="1" smtClean="0"/>
                        <a:t>Estas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Cyclistes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Bracelet communiquant vibrant et information smartphone pour la sécurité</a:t>
                      </a:r>
                      <a:r>
                        <a:rPr lang="fr-FR" sz="1400" i="1" baseline="0" dirty="0" smtClean="0"/>
                        <a:t> des </a:t>
                      </a:r>
                      <a:r>
                        <a:rPr lang="fr-FR" sz="1400" i="1" dirty="0" smtClean="0"/>
                        <a:t>cyclistes sur voie de bus</a:t>
                      </a:r>
                    </a:p>
                    <a:p>
                      <a:pPr algn="ctr"/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YELLOW (FUI) </a:t>
                      </a:r>
                    </a:p>
                    <a:p>
                      <a:pPr algn="r"/>
                      <a:r>
                        <a:rPr lang="fr-FR" dirty="0" smtClean="0"/>
                        <a:t>2015-17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AXIMUM COLAS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Piéton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Bracelet communiquant vibrant ou alarme collective pour la sécurité</a:t>
                      </a:r>
                      <a:r>
                        <a:rPr lang="fr-FR" sz="1400" i="1" baseline="0" dirty="0" smtClean="0"/>
                        <a:t> des </a:t>
                      </a:r>
                      <a:r>
                        <a:rPr lang="fr-FR" sz="1400" i="1" dirty="0" smtClean="0"/>
                        <a:t>agents</a:t>
                      </a:r>
                      <a:r>
                        <a:rPr lang="fr-FR" sz="1400" i="1" baseline="0" dirty="0" smtClean="0"/>
                        <a:t> de chantiers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A-PIED (PREDIT) </a:t>
                      </a:r>
                    </a:p>
                    <a:p>
                      <a:pPr algn="r"/>
                      <a:r>
                        <a:rPr lang="fr-FR" dirty="0" smtClean="0"/>
                        <a:t>2013-2016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IFSTTAR </a:t>
                      </a:r>
                    </a:p>
                    <a:p>
                      <a:pPr algn="ctr"/>
                      <a:r>
                        <a:rPr lang="fr-FR" dirty="0" err="1" smtClean="0"/>
                        <a:t>Lepsis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Piéton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Bracelet communiquant vibrant pour aider à la navigation piétonne et à la traversée de rue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Thèse d’Angélique </a:t>
                      </a:r>
                      <a:r>
                        <a:rPr lang="fr-FR" dirty="0" err="1" smtClean="0"/>
                        <a:t>Montuwy</a:t>
                      </a:r>
                      <a:endParaRPr lang="fr-FR" dirty="0" smtClean="0"/>
                    </a:p>
                    <a:p>
                      <a:pPr algn="r"/>
                      <a:r>
                        <a:rPr lang="fr-FR" dirty="0" smtClean="0"/>
                        <a:t> 2015-18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IFSTTAR </a:t>
                      </a:r>
                    </a:p>
                    <a:p>
                      <a:pPr algn="ctr"/>
                      <a:r>
                        <a:rPr lang="fr-FR" dirty="0" err="1" smtClean="0"/>
                        <a:t>Lepsis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Piéton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Bracelet communiquant vibrant, lunettes de RA, etc. pour aider à la navigation piétonne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illustrer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679517"/>
              </p:ext>
            </p:extLst>
          </p:nvPr>
        </p:nvGraphicFramePr>
        <p:xfrm>
          <a:off x="395536" y="2204864"/>
          <a:ext cx="8229600" cy="25389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521">
                <a:tc gridSpan="3"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 A-PIED : </a:t>
                      </a:r>
                      <a:r>
                        <a:rPr lang="fr-FR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ider les </a:t>
                      </a:r>
                      <a:r>
                        <a:rPr lang="fr-FR" sz="1800" b="1" u="sng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</a:t>
                      </a:r>
                      <a:r>
                        <a:rPr lang="fr-FR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tons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se </a:t>
                      </a:r>
                      <a:r>
                        <a:rPr lang="fr-FR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éplacer en milieu urbain </a:t>
                      </a:r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0">
                <a:tc rowSpan="5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APIED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PREDIT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2013-2016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199 907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 </a:t>
                      </a:r>
                      <a:r>
                        <a:rPr lang="fr-FR" sz="1800" dirty="0" smtClean="0">
                          <a:latin typeface="+mj-lt"/>
                        </a:rPr>
                        <a:t>(IFSTTAR LEPSIS = 67 372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fr-FR" sz="1800" dirty="0" smtClean="0">
                          <a:latin typeface="+mj-lt"/>
                        </a:rPr>
                        <a:t>)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CEA LIST, IFSTTAR LEPSIS, CNRS CLLE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Image 4" descr="C:\Users\montuwy\Downloads\IMG_20160108_094650.jpg"/>
          <p:cNvPicPr/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21938"/>
          <a:stretch>
            <a:fillRect/>
          </a:stretch>
        </p:blipFill>
        <p:spPr bwMode="auto">
          <a:xfrm rot="16200000">
            <a:off x="992981" y="2522430"/>
            <a:ext cx="611189" cy="163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:\Users\montuwy\Downloads\IMG_20160108_094701.jpg"/>
          <p:cNvPicPr/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r="27559"/>
          <a:stretch>
            <a:fillRect/>
          </a:stretch>
        </p:blipFill>
        <p:spPr bwMode="auto">
          <a:xfrm rot="-5400000">
            <a:off x="1018346" y="3186811"/>
            <a:ext cx="567061" cy="162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list.intra.cea.fr/userfiles/files/pages/COMM/Charte_LIST_documents/CEA_LIST_logo_co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5" y="4356048"/>
            <a:ext cx="728937" cy="2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://www.ifsttar.fr/fileadmin/templates/IFSTTAR/images/IFSTTAR-LOGO1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71" y="4369044"/>
            <a:ext cx="931735" cy="2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747164" cy="723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08617"/>
            <a:ext cx="685800" cy="72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510"/>
            <a:ext cx="9144000" cy="1143000"/>
          </a:xfrm>
        </p:spPr>
        <p:txBody>
          <a:bodyPr/>
          <a:lstStyle/>
          <a:p>
            <a:r>
              <a:rPr lang="fr-FR" sz="3600" dirty="0"/>
              <a:t>Projet A-PIED 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i="1" u="sng" dirty="0" smtClean="0"/>
              <a:t>A</a:t>
            </a:r>
            <a:r>
              <a:rPr lang="fr-FR" sz="2800" i="1" dirty="0" smtClean="0"/>
              <a:t>ider </a:t>
            </a:r>
            <a:r>
              <a:rPr lang="fr-FR" sz="2800" i="1" dirty="0"/>
              <a:t>les </a:t>
            </a:r>
            <a:r>
              <a:rPr lang="fr-FR" sz="2800" i="1" u="sng" dirty="0" err="1"/>
              <a:t>PIE</a:t>
            </a:r>
            <a:r>
              <a:rPr lang="fr-FR" sz="2800" i="1" dirty="0" err="1"/>
              <a:t>tons</a:t>
            </a:r>
            <a:r>
              <a:rPr lang="fr-FR" sz="2800" i="1" dirty="0"/>
              <a:t> à se </a:t>
            </a:r>
            <a:r>
              <a:rPr lang="fr-FR" sz="2800" i="1" u="sng" dirty="0"/>
              <a:t>D</a:t>
            </a:r>
            <a:r>
              <a:rPr lang="fr-FR" sz="2800" i="1" dirty="0"/>
              <a:t>éplacer en milieu urbain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99592" y="1649068"/>
            <a:ext cx="7704856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20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Objectif principal :</a:t>
            </a:r>
          </a:p>
          <a:p>
            <a:pPr algn="ctr"/>
            <a:r>
              <a:rPr lang="fr-FR" altLang="fr-FR" sz="20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=&gt; fournir </a:t>
            </a:r>
            <a:r>
              <a:rPr lang="fr-FR" altLang="fr-FR" sz="20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aux usagers piétons une aide technique efficace et </a:t>
            </a:r>
            <a:r>
              <a:rPr lang="fr-FR" altLang="fr-FR" sz="20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adaptée</a:t>
            </a:r>
          </a:p>
          <a:p>
            <a:pPr algn="ctr"/>
            <a:r>
              <a:rPr lang="fr-FR" altLang="fr-F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fr-FR" altLang="fr-FR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our se déplacer en toute sécurité en milieu urbain inconnu</a:t>
            </a:r>
            <a:endParaRPr lang="fr-FR" altLang="fr-FR" sz="20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" name="Image 17" descr="C:\Users\montuwy\Downloads\IMG_20160108_094650.jpg"/>
          <p:cNvPicPr/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21938"/>
          <a:stretch>
            <a:fillRect/>
          </a:stretch>
        </p:blipFill>
        <p:spPr bwMode="auto">
          <a:xfrm rot="16200000">
            <a:off x="1811715" y="2690754"/>
            <a:ext cx="91205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 descr="C:\Users\montuwy\Downloads\IMG_20160108_094701.jpg"/>
          <p:cNvPicPr/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r="27559"/>
          <a:stretch>
            <a:fillRect/>
          </a:stretch>
        </p:blipFill>
        <p:spPr bwMode="auto">
          <a:xfrm rot="-5400000">
            <a:off x="4103949" y="2678732"/>
            <a:ext cx="93610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http://list.intra.cea.fr/userfiles/files/pages/COMM/Charte_LIST_documents/CEA_LIST_logo_co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33" y="3409340"/>
            <a:ext cx="728937" cy="2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 bwMode="auto">
          <a:xfrm>
            <a:off x="1402060" y="2708920"/>
            <a:ext cx="6122268" cy="7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00A6A4"/>
                </a:solidFill>
                <a:latin typeface="Arial" charset="0"/>
                <a:ea typeface="ヒラギノ角ゴ Pro W3" pitchFamily="-65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A6A4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</a:rPr>
              <a:t>Le bracelet </a:t>
            </a:r>
            <a:r>
              <a:rPr lang="fr-FR" sz="2000" dirty="0" err="1" smtClean="0">
                <a:solidFill>
                  <a:schemeClr val="tx1"/>
                </a:solidFill>
              </a:rPr>
              <a:t>vibrotactile</a:t>
            </a:r>
            <a:r>
              <a:rPr lang="fr-FR" sz="2000" dirty="0" smtClean="0">
                <a:solidFill>
                  <a:schemeClr val="tx1"/>
                </a:solidFill>
              </a:rPr>
              <a:t> développé au CEA - LIST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7713" y="4559368"/>
            <a:ext cx="716665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Pourquoi proposer un dispositif </a:t>
            </a:r>
            <a:r>
              <a:rPr lang="fr-FR" b="1" dirty="0" err="1" smtClean="0"/>
              <a:t>haptique</a:t>
            </a:r>
            <a:r>
              <a:rPr lang="fr-FR" b="1" dirty="0" smtClean="0"/>
              <a:t> ? </a:t>
            </a:r>
          </a:p>
          <a:p>
            <a:pPr algn="ctr"/>
            <a:r>
              <a:rPr lang="fr-FR" dirty="0" smtClean="0"/>
              <a:t>=&gt; bénéfices en termes de rapidité de perception</a:t>
            </a:r>
          </a:p>
          <a:p>
            <a:pPr algn="ctr"/>
            <a:r>
              <a:rPr lang="fr-FR" dirty="0" smtClean="0"/>
              <a:t>=&gt; pas d’effet distracteur avec la tâche principale de marche à pied (qui sollicite déjà la vue et l’ouïe)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Pielot</a:t>
            </a:r>
            <a:r>
              <a:rPr lang="fr-FR" dirty="0" smtClean="0"/>
              <a:t> et al. 2010)</a:t>
            </a:r>
          </a:p>
        </p:txBody>
      </p:sp>
    </p:spTree>
    <p:extLst>
      <p:ext uri="{BB962C8B-B14F-4D97-AF65-F5344CB8AC3E}">
        <p14:creationId xmlns:p14="http://schemas.microsoft.com/office/powerpoint/2010/main" val="3892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510"/>
            <a:ext cx="9144000" cy="1143000"/>
          </a:xfrm>
        </p:spPr>
        <p:txBody>
          <a:bodyPr/>
          <a:lstStyle/>
          <a:p>
            <a:r>
              <a:rPr lang="fr-FR" sz="3600" dirty="0"/>
              <a:t>Projet A-PIED 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i="1" u="sng" dirty="0" smtClean="0"/>
              <a:t>A</a:t>
            </a:r>
            <a:r>
              <a:rPr lang="fr-FR" sz="2800" i="1" dirty="0" smtClean="0"/>
              <a:t>ider </a:t>
            </a:r>
            <a:r>
              <a:rPr lang="fr-FR" sz="2800" i="1" dirty="0"/>
              <a:t>les </a:t>
            </a:r>
            <a:r>
              <a:rPr lang="fr-FR" sz="2800" i="1" u="sng" dirty="0" err="1"/>
              <a:t>PIE</a:t>
            </a:r>
            <a:r>
              <a:rPr lang="fr-FR" sz="2800" i="1" dirty="0" err="1"/>
              <a:t>tons</a:t>
            </a:r>
            <a:r>
              <a:rPr lang="fr-FR" sz="2800" i="1" dirty="0"/>
              <a:t> à se </a:t>
            </a:r>
            <a:r>
              <a:rPr lang="fr-FR" sz="2800" i="1" u="sng" dirty="0"/>
              <a:t>D</a:t>
            </a:r>
            <a:r>
              <a:rPr lang="fr-FR" sz="2800" i="1" dirty="0"/>
              <a:t>éplacer en milieu urbain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3567" y="1530051"/>
            <a:ext cx="8548687" cy="4635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>
              <a:buNone/>
              <a:defRPr/>
            </a:pPr>
            <a:endParaRPr lang="fr-FR" altLang="fr-FR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776" y="1530051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Tester si cette solution technologique innovante permet de :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02" y="3037806"/>
            <a:ext cx="1747044" cy="11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44625" y="2173518"/>
            <a:ext cx="36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fr-FR" altLang="fr-FR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Traverser la rue en toute sécurité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764" y="2146934"/>
            <a:ext cx="3042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altLang="fr-FR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Naviguer et s’orienter</a:t>
            </a:r>
          </a:p>
          <a:p>
            <a:pPr marL="0" lvl="1" algn="ctr">
              <a:defRPr/>
            </a:pPr>
            <a:r>
              <a:rPr lang="fr-FR" altLang="fr-FR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efficacement en milieu urbain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64088" y="4269313"/>
            <a:ext cx="3571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=&gt; guider le piéton dans ses choix</a:t>
            </a:r>
          </a:p>
          <a:p>
            <a:r>
              <a:rPr lang="fr-FR" sz="1600" i="1" dirty="0"/>
              <a:t>p</a:t>
            </a:r>
            <a:r>
              <a:rPr lang="fr-FR" sz="1600" i="1" dirty="0" smtClean="0"/>
              <a:t>our lui permettre d’émettre des décisions plus sûres </a:t>
            </a:r>
          </a:p>
          <a:p>
            <a:r>
              <a:rPr lang="fr-FR" sz="1600" i="1" dirty="0" smtClean="0"/>
              <a:t>(feedback = sécuritaire / ou non)</a:t>
            </a:r>
            <a:endParaRPr lang="fr-FR" sz="16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86884" y="4293205"/>
            <a:ext cx="4229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=&gt; guider le piéton dans ses choix d’orientation pour parvenir à son point de destination le plus efficacement possible</a:t>
            </a:r>
          </a:p>
          <a:p>
            <a:r>
              <a:rPr lang="fr-FR" sz="1600" i="1" dirty="0" smtClean="0"/>
              <a:t>(feedback = gauche / droite / demi-tour, vous êtes arrivé)</a:t>
            </a:r>
            <a:endParaRPr lang="fr-FR" sz="1600" i="1" dirty="0"/>
          </a:p>
        </p:txBody>
      </p:sp>
      <p:pic>
        <p:nvPicPr>
          <p:cNvPr id="18" name="Image 17" descr="C:\Users\montuwy\Downloads\IMG_20160108_094650.jpg"/>
          <p:cNvPicPr/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21938"/>
          <a:stretch>
            <a:fillRect/>
          </a:stretch>
        </p:blipFill>
        <p:spPr bwMode="auto">
          <a:xfrm rot="16200000">
            <a:off x="4015306" y="2675903"/>
            <a:ext cx="371890" cy="125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 descr="C:\Users\montuwy\Downloads\IMG_20160108_094701.jpg"/>
          <p:cNvPicPr/>
          <p:nvPr/>
        </p:nvPicPr>
        <p:blipFill>
          <a:blip r:embed="rId4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r="27559"/>
          <a:stretch>
            <a:fillRect/>
          </a:stretch>
        </p:blipFill>
        <p:spPr bwMode="auto">
          <a:xfrm rot="-5400000">
            <a:off x="4011404" y="3032530"/>
            <a:ext cx="364419" cy="126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http://list.intra.cea.fr/userfiles/files/pages/COMM/Charte_LIST_documents/CEA_LIST_logo_co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19" y="3219216"/>
            <a:ext cx="728937" cy="2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://www.ifsttar.fr/fileadmin/templates/IFSTTAR/images/IFSTTAR-LOGO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1" y="3539239"/>
            <a:ext cx="931735" cy="2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s://encrypted-tbn1.gstatic.com/images?q=tbn:ANd9GcQ8aq2o9F7KsOW--HmEDKr98jpfUYx_Ji74fwlzyeklJundCDv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7998" y="2806851"/>
            <a:ext cx="1852588" cy="1040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510"/>
            <a:ext cx="9144000" cy="1143000"/>
          </a:xfrm>
        </p:spPr>
        <p:txBody>
          <a:bodyPr/>
          <a:lstStyle/>
          <a:p>
            <a:r>
              <a:rPr lang="fr-FR" sz="3600" dirty="0"/>
              <a:t>Projet A-PIED 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i="1" u="sng" dirty="0" smtClean="0"/>
              <a:t>A</a:t>
            </a:r>
            <a:r>
              <a:rPr lang="fr-FR" sz="2800" i="1" dirty="0" smtClean="0"/>
              <a:t>ider </a:t>
            </a:r>
            <a:r>
              <a:rPr lang="fr-FR" sz="2800" i="1" dirty="0"/>
              <a:t>les </a:t>
            </a:r>
            <a:r>
              <a:rPr lang="fr-FR" sz="2800" i="1" u="sng" dirty="0" err="1"/>
              <a:t>PIE</a:t>
            </a:r>
            <a:r>
              <a:rPr lang="fr-FR" sz="2800" i="1" dirty="0" err="1"/>
              <a:t>tons</a:t>
            </a:r>
            <a:r>
              <a:rPr lang="fr-FR" sz="2800" i="1" dirty="0"/>
              <a:t> à se </a:t>
            </a:r>
            <a:r>
              <a:rPr lang="fr-FR" sz="2800" i="1" u="sng" dirty="0"/>
              <a:t>D</a:t>
            </a:r>
            <a:r>
              <a:rPr lang="fr-FR" sz="2800" i="1" dirty="0"/>
              <a:t>éplacer en milieu urbain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45888" y="2132856"/>
            <a:ext cx="723895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Tester cette solution technologique innovante sur simulateur</a:t>
            </a:r>
          </a:p>
          <a:p>
            <a:pPr algn="ctr"/>
            <a:endParaRPr lang="fr-FR" b="1" u="sng" dirty="0" smtClean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/>
              <a:t>p</a:t>
            </a:r>
            <a:r>
              <a:rPr lang="fr-FR" dirty="0" smtClean="0"/>
              <a:t>our lever les contraintes techniques liées à la précision du GPS</a:t>
            </a:r>
          </a:p>
          <a:p>
            <a:pPr algn="ctr"/>
            <a:r>
              <a:rPr lang="fr-FR" dirty="0" smtClean="0"/>
              <a:t> 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/>
              <a:t>p</a:t>
            </a:r>
            <a:r>
              <a:rPr lang="fr-FR" dirty="0" smtClean="0"/>
              <a:t>our permettre une communication totale entre l’infrastructure, les véhicules et l’usager piéton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/>
              <a:t>g</a:t>
            </a:r>
            <a:r>
              <a:rPr lang="fr-FR" dirty="0" smtClean="0"/>
              <a:t>arantir la sécurité de la tâche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/>
              <a:t>c</a:t>
            </a:r>
            <a:r>
              <a:rPr lang="fr-FR" dirty="0" smtClean="0"/>
              <a:t>ollecter des données précises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4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26" y="2146530"/>
            <a:ext cx="3061783" cy="193887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294" y="2307853"/>
            <a:ext cx="482882" cy="161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4171890"/>
            <a:ext cx="755854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Aide à l’orientation avec bracelet vibrant ou carte papier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Bracelet vibre pour dire </a:t>
            </a:r>
            <a:r>
              <a:rPr lang="fr-FR" dirty="0"/>
              <a:t>= gauche / droite / demi-tour, vous êtes arrivé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20 </a:t>
            </a:r>
            <a:r>
              <a:rPr lang="en-US" dirty="0" err="1" smtClean="0"/>
              <a:t>adultes</a:t>
            </a:r>
            <a:r>
              <a:rPr lang="en-US" dirty="0" smtClean="0"/>
              <a:t> </a:t>
            </a:r>
            <a:r>
              <a:rPr lang="en-US" dirty="0" err="1" smtClean="0"/>
              <a:t>jeunes</a:t>
            </a:r>
            <a:r>
              <a:rPr lang="en-US" dirty="0" smtClean="0"/>
              <a:t> (21–45)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20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âgées</a:t>
            </a:r>
            <a:r>
              <a:rPr lang="en-US" dirty="0" smtClean="0"/>
              <a:t> (61–70)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18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âgées</a:t>
            </a:r>
            <a:r>
              <a:rPr lang="en-US" dirty="0" smtClean="0"/>
              <a:t> (71–80)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2738" y="5877272"/>
            <a:ext cx="7239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Utilité réelle, utilisabilité appréciée, acceptabilité élevée avec l’âge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2680"/>
            <a:ext cx="442392" cy="365125"/>
          </a:xfrm>
        </p:spPr>
        <p:txBody>
          <a:bodyPr/>
          <a:lstStyle/>
          <a:p>
            <a:fld id="{FEDAF4A0-3EA4-4347-BC60-8C1EC8A14E6B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Picture 2" descr="C:\Users\jl218597\Documents\Travail\PROJETS\A PIED\gestion\logo_apied_final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1" y="385688"/>
            <a:ext cx="1820317" cy="8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ist.intra.cea.fr/userfiles/files/pages/COMM/Charte_LIST_documents/CEA_LIST_logo_co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2930"/>
            <a:ext cx="1002989" cy="4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://www.ifsttar.fr/fileadmin/templates/IFSTTAR/images/IFSTTAR-LOGO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40" y="421515"/>
            <a:ext cx="1493926" cy="4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clle.univ-tlse2.fr/images/logo_clle.g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49" y="421515"/>
            <a:ext cx="792088" cy="4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29313"/>
            <a:ext cx="747164" cy="8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75" y="439993"/>
            <a:ext cx="685800" cy="9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053158" y="59262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2013-16</a:t>
            </a:r>
            <a:endParaRPr lang="fr-FR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71600" y="1537149"/>
            <a:ext cx="713898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20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Aide à la navigation piétonne en milieu urbain inconnu</a:t>
            </a:r>
            <a:endParaRPr lang="fr-FR" altLang="fr-FR" sz="20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446981"/>
            <a:ext cx="1584176" cy="133797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4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mes.AD-IFSTTAR\Documents\Simulateur\SIMU_Piet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74" y="2031774"/>
            <a:ext cx="4497037" cy="2191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2155050"/>
            <a:ext cx="563400" cy="188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4365104"/>
            <a:ext cx="763284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Aide à la prise de décisions de traverser la rue (avec ou sans bracelet)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 bracelet vibre autour du poignet quand trop dangereux de traverser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17 adultes jeunes (20-45)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20 personnes âgés (60-69)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20 personnes très âgées (70-80)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5980577"/>
            <a:ext cx="80458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Utilité réelle, utilisabilité appréciée, acceptabilité limitée (confiance ?)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2680"/>
            <a:ext cx="442392" cy="365125"/>
          </a:xfrm>
        </p:spPr>
        <p:txBody>
          <a:bodyPr/>
          <a:lstStyle/>
          <a:p>
            <a:fld id="{FEDAF4A0-3EA4-4347-BC60-8C1EC8A14E6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71600" y="1537149"/>
            <a:ext cx="713898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20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Aide à la traversée de rue</a:t>
            </a:r>
            <a:endParaRPr lang="fr-FR" altLang="fr-FR" sz="20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jl218597\Documents\Travail\PROJETS\A PIED\gestion\logo_apied_final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1" y="385688"/>
            <a:ext cx="1820317" cy="8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ist.intra.cea.fr/userfiles/files/pages/COMM/Charte_LIST_documents/CEA_LIST_logo_co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2930"/>
            <a:ext cx="1002989" cy="4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://www.ifsttar.fr/fileadmin/templates/IFSTTAR/images/IFSTTAR-LOGO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40" y="421515"/>
            <a:ext cx="1493926" cy="4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clle.univ-tlse2.fr/images/logo_clle.g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49" y="421515"/>
            <a:ext cx="792088" cy="4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29313"/>
            <a:ext cx="747164" cy="8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75" y="439993"/>
            <a:ext cx="685800" cy="9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053158" y="59262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2013-16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7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821</Words>
  <Application>Microsoft Office PowerPoint</Application>
  <PresentationFormat>Affichage à l'écran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Calibrio</vt:lpstr>
      <vt:lpstr>Candara</vt:lpstr>
      <vt:lpstr>Symbol</vt:lpstr>
      <vt:lpstr>Times</vt:lpstr>
      <vt:lpstr>Wingdings</vt:lpstr>
      <vt:lpstr>ヒラギノ角ゴ Pro W3</vt:lpstr>
      <vt:lpstr>Thème Office</vt:lpstr>
      <vt:lpstr>Nouvelle présentation</vt:lpstr>
      <vt:lpstr>Présentation PowerPoint</vt:lpstr>
      <vt:lpstr>Positionnement des recherches </vt:lpstr>
      <vt:lpstr>Plusieurs projets autour de la  mobilité connectée</vt:lpstr>
      <vt:lpstr>Un projet pour illustrer</vt:lpstr>
      <vt:lpstr>Projet A-PIED :  Aider les PIEtons à se Déplacer en milieu urbain </vt:lpstr>
      <vt:lpstr>Projet A-PIED :  Aider les PIEtons à se Déplacer en milieu urbain </vt:lpstr>
      <vt:lpstr>Projet A-PIED :  Aider les PIEtons à se Déplacer en milieu urbain </vt:lpstr>
      <vt:lpstr>Présentation PowerPoint</vt:lpstr>
      <vt:lpstr>Présentation PowerPoint</vt:lpstr>
      <vt:lpstr>Suites du projet A-PIED ?</vt:lpstr>
      <vt:lpstr>Perspectives  et nouvelles questions de recherche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fabrice vienne</cp:lastModifiedBy>
  <cp:revision>534</cp:revision>
  <cp:lastPrinted>2014-12-04T08:01:13Z</cp:lastPrinted>
  <dcterms:created xsi:type="dcterms:W3CDTF">2011-01-04T18:04:46Z</dcterms:created>
  <dcterms:modified xsi:type="dcterms:W3CDTF">2017-07-11T08:24:10Z</dcterms:modified>
</cp:coreProperties>
</file>