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34" r:id="rId3"/>
    <p:sldId id="435" r:id="rId4"/>
    <p:sldId id="441" r:id="rId5"/>
    <p:sldId id="442" r:id="rId6"/>
    <p:sldId id="443" r:id="rId7"/>
    <p:sldId id="444" r:id="rId8"/>
    <p:sldId id="438" r:id="rId9"/>
    <p:sldId id="446" r:id="rId10"/>
    <p:sldId id="445" r:id="rId11"/>
  </p:sldIdLst>
  <p:sldSz cx="9144000" cy="6858000" type="screen4x3"/>
  <p:notesSz cx="6799263" cy="99298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E3"/>
    <a:srgbClr val="83BB54"/>
    <a:srgbClr val="0266AB"/>
    <a:srgbClr val="FFFFFF"/>
    <a:srgbClr val="0B5C9E"/>
    <a:srgbClr val="D9D9D9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3867" autoAdjust="0"/>
  </p:normalViewPr>
  <p:slideViewPr>
    <p:cSldViewPr snapToObjects="1">
      <p:cViewPr varScale="1">
        <p:scale>
          <a:sx n="69" d="100"/>
          <a:sy n="69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defTabSz="460375">
              <a:defRPr sz="1200"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algn="r" defTabSz="460375">
              <a:defRPr sz="1200">
                <a:cs typeface="ヒラギノ角ゴ Pro W3"/>
              </a:defRPr>
            </a:lvl1pPr>
          </a:lstStyle>
          <a:p>
            <a:fld id="{D650847A-57F9-4889-9641-C038341F3D0F}" type="datetime1">
              <a:rPr lang="fr-FR"/>
              <a:pPr/>
              <a:t>10/07/2017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defTabSz="460375">
              <a:defRPr sz="1200"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algn="r" defTabSz="460375">
              <a:defRPr sz="1200">
                <a:cs typeface="ヒラギノ角ゴ Pro W3"/>
              </a:defRPr>
            </a:lvl1pPr>
          </a:lstStyle>
          <a:p>
            <a:fld id="{125869CF-6A0B-4FAC-8A8E-DFD878D5FFE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defTabSz="460375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>
            <a:lvl1pPr algn="r" defTabSz="460375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fld id="{75295E3A-13D4-4C5B-B147-411666F5B955}" type="datetime1">
              <a:rPr lang="fr-FR"/>
              <a:pPr/>
              <a:t>10/07/2017</a:t>
            </a:fld>
            <a:endParaRPr lang="fr-F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defTabSz="460375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3" tIns="45666" rIns="91333" bIns="45666" numCol="1" anchor="b" anchorCtr="0" compatLnSpc="1">
            <a:prstTxWarp prst="textNoShape">
              <a:avLst/>
            </a:prstTxWarp>
          </a:bodyPr>
          <a:lstStyle>
            <a:lvl1pPr algn="r" defTabSz="460375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fld id="{630C642D-99C1-4D16-AFF0-D40DC7BE63B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97CFE250-FE58-4FCF-8DA7-9FB2782242F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CBAA2D6C-21C5-4DA4-B025-BD20AB0875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 smtClean="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 smtClean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93ACD68C-F2C6-4ED6-BDC9-B65B41B5E6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ea typeface="MS PGothic" pitchFamily="34" charset="-128"/>
                <a:cs typeface="ヒラギノ角ゴ Pro W3"/>
              </a:defRPr>
            </a:lvl1pPr>
          </a:lstStyle>
          <a:p>
            <a:pPr>
              <a:defRPr/>
            </a:pPr>
            <a:fld id="{566B02CB-9DB4-4388-B286-2F2FF17B7BEA}" type="datetimeFigureOut">
              <a:rPr lang="fr-FR" altLang="fr-FR"/>
              <a:pPr>
                <a:defRPr/>
              </a:pPr>
              <a:t>10/07/2017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rgbClr val="000000"/>
                </a:solidFill>
                <a:ea typeface="MS PGothic" pitchFamily="34" charset="-128"/>
                <a:cs typeface="ヒラギノ角ゴ Pro W3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AF39FB4E-7AB4-4D41-B9AC-CD3A13EF767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dirty="0" smtClean="0">
                <a:solidFill>
                  <a:srgbClr val="C5CDD0"/>
                </a:solidFill>
                <a:latin typeface="Arial" charset="0"/>
                <a:cs typeface="+mn-cs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462"/>
          </a:xfrm>
          <a:prstGeom prst="rect">
            <a:avLst/>
          </a:prstGeom>
        </p:spPr>
        <p:txBody>
          <a:bodyPr/>
          <a:lstStyle>
            <a:lvl1pPr algn="r">
              <a:defRPr lang="fr-FR" sz="600" kern="120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9B0C3305-4A3F-4AF3-BA7D-EE0ABC270817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  <a:ea typeface="MS PGothic" pitchFamily="34" charset="-128"/>
                <a:cs typeface="ヒラギノ角ゴ Pro W3"/>
              </a:defRPr>
            </a:lvl1pPr>
          </a:lstStyle>
          <a:p>
            <a:pPr>
              <a:defRPr/>
            </a:pPr>
            <a:fld id="{29EF565C-6444-42F9-A450-67FEEF30FF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331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Titre</a:t>
            </a:r>
          </a:p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13316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Zone de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8" charset="0"/>
        <a:defRPr lang="fr-FR" sz="1200" kern="1200" dirty="0">
          <a:solidFill>
            <a:srgbClr val="622181"/>
          </a:solidFill>
          <a:latin typeface="Calibri"/>
          <a:ea typeface="MS PGothic" pitchFamily="34" charset="-128"/>
          <a:cs typeface="MS PGothic" pitchFamily="34" charset="-128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MS PGothic" pitchFamily="34" charset="-128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2049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/>
              <a:endParaRPr lang="fr-FR" altLang="fr-FR" sz="2400">
                <a:solidFill>
                  <a:srgbClr val="000000"/>
                </a:solidFill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  <a:cs typeface="+mn-cs"/>
              </a:endParaRPr>
            </a:p>
          </p:txBody>
        </p:sp>
      </p:grp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6138" y="-26988"/>
            <a:ext cx="4684712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971550"/>
            <a:ext cx="231457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ZoneTexte 12"/>
          <p:cNvSpPr txBox="1">
            <a:spLocks noChangeArrowheads="1"/>
          </p:cNvSpPr>
          <p:nvPr/>
        </p:nvSpPr>
        <p:spPr bwMode="auto">
          <a:xfrm>
            <a:off x="38100" y="6453188"/>
            <a:ext cx="294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F2F2F2"/>
                </a:solidFill>
                <a:ea typeface="MS PGothic" pitchFamily="34" charset="-128"/>
                <a:cs typeface="ヒラギノ角ゴ Pro W3"/>
              </a:rPr>
              <a:t>Séminaire de lancement</a:t>
            </a: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0938" y="5040313"/>
            <a:ext cx="62611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/>
          <a:lstStyle/>
          <a:p>
            <a:pPr algn="ctr" defTabSz="914400">
              <a:defRPr/>
            </a:pP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  <a:cs typeface="+mn-cs"/>
              </a:rPr>
              <a:t>Mobilité</a:t>
            </a:r>
            <a:r>
              <a:rPr lang="en-US" sz="3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  <a:cs typeface="+mn-cs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  <a:cs typeface="+mn-cs"/>
              </a:rPr>
              <a:t>Numériques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9" name="ZoneTexte 12"/>
          <p:cNvSpPr txBox="1">
            <a:spLocks noChangeArrowheads="1"/>
          </p:cNvSpPr>
          <p:nvPr/>
        </p:nvSpPr>
        <p:spPr bwMode="auto">
          <a:xfrm>
            <a:off x="6300788" y="6484938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>
                <a:solidFill>
                  <a:srgbClr val="F2F2F2"/>
                </a:solidFill>
                <a:ea typeface="MS PGothic" pitchFamily="34" charset="-128"/>
                <a:cs typeface="ヒラギノ角ゴ Pro W3"/>
              </a:rPr>
              <a:t>MLV 11/07/17</a:t>
            </a:r>
          </a:p>
        </p:txBody>
      </p:sp>
      <p:sp>
        <p:nvSpPr>
          <p:cNvPr id="20490" name="ZoneTexte 13"/>
          <p:cNvSpPr txBox="1">
            <a:spLocks noChangeArrowheads="1"/>
          </p:cNvSpPr>
          <p:nvPr/>
        </p:nvSpPr>
        <p:spPr bwMode="auto">
          <a:xfrm>
            <a:off x="1473200" y="2386013"/>
            <a:ext cx="5626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fr-FR" sz="2800" b="1">
                <a:solidFill>
                  <a:schemeClr val="bg1"/>
                </a:solidFill>
                <a:cs typeface="ヒラギノ角ゴ Pro W3"/>
              </a:rPr>
              <a:t>Exploitation des flux connectés </a:t>
            </a:r>
          </a:p>
          <a:p>
            <a:pPr algn="ctr" defTabSz="914400"/>
            <a:r>
              <a:rPr lang="fr-FR" sz="2800" b="1">
                <a:solidFill>
                  <a:schemeClr val="bg1"/>
                </a:solidFill>
                <a:cs typeface="ヒラギノ角ゴ Pro W3"/>
              </a:rPr>
              <a:t>pour la maintenance </a:t>
            </a:r>
          </a:p>
          <a:p>
            <a:pPr algn="ctr" defTabSz="914400"/>
            <a:r>
              <a:rPr lang="fr-FR" sz="2800" b="1">
                <a:solidFill>
                  <a:schemeClr val="bg1"/>
                </a:solidFill>
                <a:cs typeface="ヒラギノ角ゴ Pro W3"/>
              </a:rPr>
              <a:t>des infrastructures routières</a:t>
            </a:r>
            <a:r>
              <a:rPr lang="fr-FR" sz="2800">
                <a:cs typeface="ヒラギノ角ゴ Pro W3"/>
              </a:rPr>
              <a:t> </a:t>
            </a:r>
            <a:endParaRPr lang="en-US" sz="2800" b="1">
              <a:solidFill>
                <a:srgbClr val="F2F2F2"/>
              </a:solidFill>
              <a:ea typeface="MS PGothic" pitchFamily="34" charset="-128"/>
              <a:cs typeface="ヒラギノ角ゴ Pro W3"/>
            </a:endParaRPr>
          </a:p>
          <a:p>
            <a:pPr algn="ctr" defTabSz="914400"/>
            <a:endParaRPr lang="en-US" sz="2800" b="1">
              <a:solidFill>
                <a:srgbClr val="F2F2F2"/>
              </a:solidFill>
              <a:ea typeface="MS PGothic" pitchFamily="34" charset="-128"/>
              <a:cs typeface="ヒラギノ角ゴ Pro W3"/>
            </a:endParaRPr>
          </a:p>
          <a:p>
            <a:pPr algn="ctr" defTabSz="914400"/>
            <a:r>
              <a:rPr lang="en-US" sz="2000" b="1">
                <a:solidFill>
                  <a:schemeClr val="bg1"/>
                </a:solidFill>
                <a:ea typeface="MS PGothic" pitchFamily="34" charset="-128"/>
                <a:cs typeface="ヒラギノ角ゴ Pro W3"/>
              </a:rPr>
              <a:t>COSYS/LEPSIS</a:t>
            </a:r>
          </a:p>
          <a:p>
            <a:pPr algn="ctr" defTabSz="914400"/>
            <a:r>
              <a:rPr lang="en-US" sz="2000" b="1">
                <a:solidFill>
                  <a:schemeClr val="bg1"/>
                </a:solidFill>
                <a:ea typeface="MS PGothic" pitchFamily="34" charset="-128"/>
                <a:cs typeface="ヒラギノ角ゴ Pro W3"/>
              </a:rPr>
              <a:t>Dimitri DAUCHER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Positionnement des recherches </a:t>
            </a:r>
          </a:p>
        </p:txBody>
      </p:sp>
      <p:sp>
        <p:nvSpPr>
          <p:cNvPr id="21506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BA3AA3A-1C44-474D-A76B-50B597FACAF0}" type="slidenum">
              <a:rPr altLang="fr-FR" smtClean="0">
                <a:ea typeface="ヒラギノ角ゴ Pro W3"/>
                <a:cs typeface="ヒラギノ角ゴ Pro W3"/>
              </a:rPr>
              <a:pPr/>
              <a:t>2</a:t>
            </a:fld>
            <a:endParaRPr altLang="fr-FR" smtClean="0">
              <a:ea typeface="ヒラギノ角ゴ Pro W3"/>
              <a:cs typeface="ヒラギノ角ゴ Pro W3"/>
            </a:endParaRPr>
          </a:p>
        </p:txBody>
      </p:sp>
      <p:sp>
        <p:nvSpPr>
          <p:cNvPr id="21507" name="Espace réservé du contenu 5"/>
          <p:cNvSpPr>
            <a:spLocks/>
          </p:cNvSpPr>
          <p:nvPr/>
        </p:nvSpPr>
        <p:spPr bwMode="auto">
          <a:xfrm>
            <a:off x="3492500" y="1101725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Les questions de recherche </a:t>
            </a:r>
          </a:p>
        </p:txBody>
      </p:sp>
      <p:sp>
        <p:nvSpPr>
          <p:cNvPr id="21508" name="Espace réservé du contenu 5"/>
          <p:cNvSpPr>
            <a:spLocks/>
          </p:cNvSpPr>
          <p:nvPr/>
        </p:nvSpPr>
        <p:spPr bwMode="auto">
          <a:xfrm>
            <a:off x="179388" y="2420938"/>
            <a:ext cx="87852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entretien du patrimoine : des besoins financiers généralement très au-delà des moyens mis en place 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endParaRPr lang="fr-FR" sz="2400">
              <a:solidFill>
                <a:srgbClr val="0056A9"/>
              </a:solidFill>
              <a:cs typeface="ヒラギノ角ゴ Pro W3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Qualité et fiabilité des infrastructures et de leur équipements jouent toutefois un rôle majeur dans la sécurité routière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endParaRPr lang="fr-FR" sz="2400">
              <a:solidFill>
                <a:srgbClr val="0056A9"/>
              </a:solidFill>
              <a:cs typeface="ヒラギノ角ゴ Pro W3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Cas des véhicules automatisées </a:t>
            </a:r>
            <a:r>
              <a:rPr lang="fr-FR" sz="2400">
                <a:solidFill>
                  <a:srgbClr val="0056A9"/>
                </a:solidFill>
                <a:cs typeface="ヒラギノ角ゴ Pro W3"/>
                <a:sym typeface="Wingdings" pitchFamily="2" charset="2"/>
              </a:rPr>
              <a:t></a:t>
            </a:r>
            <a:r>
              <a:rPr lang="fr-FR" sz="2400">
                <a:solidFill>
                  <a:srgbClr val="0056A9"/>
                </a:solidFill>
                <a:cs typeface="ヒラギノ角ゴ Pro W3"/>
              </a:rPr>
              <a:t> autonomes                     potentiellement sensibles aux dégradations 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endParaRPr lang="fr-FR" sz="2400">
              <a:solidFill>
                <a:srgbClr val="0056A9"/>
              </a:solidFill>
              <a:cs typeface="ヒラギノ角ゴ Pro W3"/>
            </a:endParaRPr>
          </a:p>
        </p:txBody>
      </p:sp>
      <p:sp>
        <p:nvSpPr>
          <p:cNvPr id="21509" name="Espace réservé du contenu 5"/>
          <p:cNvSpPr>
            <a:spLocks/>
          </p:cNvSpPr>
          <p:nvPr/>
        </p:nvSpPr>
        <p:spPr bwMode="auto">
          <a:xfrm>
            <a:off x="457200" y="16002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Infrastructures routières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Positionnement des recherches </a:t>
            </a:r>
          </a:p>
        </p:txBody>
      </p:sp>
      <p:sp>
        <p:nvSpPr>
          <p:cNvPr id="22530" name="Espace réservé du numéro de diapositive 3"/>
          <p:cNvSpPr txBox="1">
            <a:spLocks noGrp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348670-2F95-4439-B857-EEDF04E4C338}" type="slidenum">
              <a:rPr lang="fr-FR" altLang="fr-FR" sz="600">
                <a:solidFill>
                  <a:srgbClr val="C5CDD0"/>
                </a:solidFill>
                <a:cs typeface="ヒラギノ角ゴ Pro W3"/>
              </a:rPr>
              <a:pPr algn="r"/>
              <a:t>3</a:t>
            </a:fld>
            <a:endParaRPr lang="fr-FR" altLang="fr-FR" sz="600">
              <a:solidFill>
                <a:srgbClr val="C5CDD0"/>
              </a:solidFill>
              <a:cs typeface="ヒラギノ角ゴ Pro W3"/>
            </a:endParaRPr>
          </a:p>
        </p:txBody>
      </p:sp>
      <p:sp>
        <p:nvSpPr>
          <p:cNvPr id="22531" name="Espace réservé du contenu 5"/>
          <p:cNvSpPr>
            <a:spLocks/>
          </p:cNvSpPr>
          <p:nvPr/>
        </p:nvSpPr>
        <p:spPr bwMode="auto">
          <a:xfrm>
            <a:off x="3492500" y="1101725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Les questions de recherche </a:t>
            </a:r>
          </a:p>
        </p:txBody>
      </p:sp>
      <p:sp>
        <p:nvSpPr>
          <p:cNvPr id="22532" name="Espace réservé du contenu 5"/>
          <p:cNvSpPr>
            <a:spLocks/>
          </p:cNvSpPr>
          <p:nvPr/>
        </p:nvSpPr>
        <p:spPr bwMode="auto">
          <a:xfrm>
            <a:off x="1908175" y="2493963"/>
            <a:ext cx="5543550" cy="16557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 problématique de la maintenance </a:t>
            </a:r>
          </a:p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optimale des réseaux routiers </a:t>
            </a:r>
          </a:p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sous contraintes budgétaires</a:t>
            </a:r>
          </a:p>
        </p:txBody>
      </p:sp>
      <p:sp>
        <p:nvSpPr>
          <p:cNvPr id="22533" name="Espace réservé du contenu 5"/>
          <p:cNvSpPr>
            <a:spLocks/>
          </p:cNvSpPr>
          <p:nvPr/>
        </p:nvSpPr>
        <p:spPr bwMode="auto">
          <a:xfrm>
            <a:off x="457200" y="16002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Un sujet crucial :</a:t>
            </a:r>
          </a:p>
        </p:txBody>
      </p:sp>
      <p:sp>
        <p:nvSpPr>
          <p:cNvPr id="22534" name="Espace réservé du contenu 5"/>
          <p:cNvSpPr>
            <a:spLocks/>
          </p:cNvSpPr>
          <p:nvPr/>
        </p:nvSpPr>
        <p:spPr bwMode="auto">
          <a:xfrm>
            <a:off x="457200" y="45085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Challenge à relever :</a:t>
            </a:r>
          </a:p>
        </p:txBody>
      </p:sp>
      <p:sp>
        <p:nvSpPr>
          <p:cNvPr id="22535" name="Espace réservé du contenu 5"/>
          <p:cNvSpPr>
            <a:spLocks/>
          </p:cNvSpPr>
          <p:nvPr/>
        </p:nvSpPr>
        <p:spPr bwMode="auto">
          <a:xfrm>
            <a:off x="457200" y="5359400"/>
            <a:ext cx="8229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Proposer aux gestionnaires des stratégies efficientes de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maintenance adaptées à leurs réseaux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Positionnement des recherches </a:t>
            </a:r>
          </a:p>
        </p:txBody>
      </p:sp>
      <p:sp>
        <p:nvSpPr>
          <p:cNvPr id="23554" name="Espace réservé du numéro de diapositive 3"/>
          <p:cNvSpPr txBox="1">
            <a:spLocks noGrp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F65C827-E546-43DC-A0BF-270CF09FB7AA}" type="slidenum">
              <a:rPr lang="fr-FR" altLang="fr-FR" sz="600">
                <a:solidFill>
                  <a:srgbClr val="C5CDD0"/>
                </a:solidFill>
                <a:cs typeface="ヒラギノ角ゴ Pro W3"/>
              </a:rPr>
              <a:pPr algn="r"/>
              <a:t>4</a:t>
            </a:fld>
            <a:endParaRPr lang="fr-FR" altLang="fr-FR" sz="600">
              <a:solidFill>
                <a:srgbClr val="C5CDD0"/>
              </a:solidFill>
              <a:cs typeface="ヒラギノ角ゴ Pro W3"/>
            </a:endParaRPr>
          </a:p>
        </p:txBody>
      </p:sp>
      <p:sp>
        <p:nvSpPr>
          <p:cNvPr id="23555" name="Espace réservé du contenu 5"/>
          <p:cNvSpPr>
            <a:spLocks/>
          </p:cNvSpPr>
          <p:nvPr/>
        </p:nvSpPr>
        <p:spPr bwMode="auto">
          <a:xfrm>
            <a:off x="3492500" y="1101725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Les questions de recherche </a:t>
            </a:r>
          </a:p>
        </p:txBody>
      </p:sp>
      <p:sp>
        <p:nvSpPr>
          <p:cNvPr id="23556" name="Espace réservé du contenu 5"/>
          <p:cNvSpPr>
            <a:spLocks/>
          </p:cNvSpPr>
          <p:nvPr/>
        </p:nvSpPr>
        <p:spPr bwMode="auto">
          <a:xfrm>
            <a:off x="457200" y="16002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Input :</a:t>
            </a: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 </a:t>
            </a:r>
          </a:p>
        </p:txBody>
      </p:sp>
      <p:sp>
        <p:nvSpPr>
          <p:cNvPr id="23557" name="Espace réservé du contenu 5"/>
          <p:cNvSpPr>
            <a:spLocks/>
          </p:cNvSpPr>
          <p:nvPr/>
        </p:nvSpPr>
        <p:spPr bwMode="auto">
          <a:xfrm>
            <a:off x="457200" y="508476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Connaître / Apprendre les dynamiques de dégradation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Modèles 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Stratégies</a:t>
            </a:r>
          </a:p>
        </p:txBody>
      </p:sp>
      <p:sp>
        <p:nvSpPr>
          <p:cNvPr id="23558" name="Espace réservé du contenu 5"/>
          <p:cNvSpPr>
            <a:spLocks/>
          </p:cNvSpPr>
          <p:nvPr/>
        </p:nvSpPr>
        <p:spPr bwMode="auto">
          <a:xfrm>
            <a:off x="468313" y="450850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Output :</a:t>
            </a: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 </a:t>
            </a:r>
          </a:p>
        </p:txBody>
      </p:sp>
      <p:sp>
        <p:nvSpPr>
          <p:cNvPr id="23559" name="AutoShape 10"/>
          <p:cNvSpPr>
            <a:spLocks/>
          </p:cNvSpPr>
          <p:nvPr/>
        </p:nvSpPr>
        <p:spPr bwMode="auto">
          <a:xfrm>
            <a:off x="7019925" y="1916113"/>
            <a:ext cx="152400" cy="2592387"/>
          </a:xfrm>
          <a:prstGeom prst="rightBrace">
            <a:avLst>
              <a:gd name="adj1" fmla="val 141753"/>
              <a:gd name="adj2" fmla="val 50000"/>
            </a:avLst>
          </a:prstGeom>
          <a:noFill/>
          <a:ln w="25400">
            <a:solidFill>
              <a:srgbClr val="0B5C9E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cs typeface="ヒラギノ角ゴ Pro W3"/>
            </a:endParaRPr>
          </a:p>
        </p:txBody>
      </p:sp>
      <p:sp>
        <p:nvSpPr>
          <p:cNvPr id="23560" name="Espace réservé du contenu 5"/>
          <p:cNvSpPr>
            <a:spLocks/>
          </p:cNvSpPr>
          <p:nvPr/>
        </p:nvSpPr>
        <p:spPr bwMode="auto">
          <a:xfrm>
            <a:off x="7010400" y="2276475"/>
            <a:ext cx="1933575" cy="17287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2400">
                <a:solidFill>
                  <a:srgbClr val="FF0000"/>
                </a:solidFill>
                <a:cs typeface="ヒラギノ角ゴ Pro W3"/>
              </a:rPr>
              <a:t>DATA</a:t>
            </a:r>
            <a:r>
              <a:rPr lang="fr-FR" sz="2400">
                <a:solidFill>
                  <a:srgbClr val="0056A9"/>
                </a:solidFill>
                <a:cs typeface="ヒラギノ角ゴ Pro W3"/>
              </a:rPr>
              <a:t> :</a:t>
            </a:r>
          </a:p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>
                <a:solidFill>
                  <a:srgbClr val="0056A9"/>
                </a:solidFill>
                <a:cs typeface="ヒラギノ角ゴ Pro W3"/>
              </a:rPr>
              <a:t>disposer de</a:t>
            </a:r>
          </a:p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>
                <a:solidFill>
                  <a:srgbClr val="0056A9"/>
                </a:solidFill>
                <a:cs typeface="ヒラギノ角ゴ Pro W3"/>
              </a:rPr>
              <a:t>plusieurs cycles  </a:t>
            </a:r>
          </a:p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>
                <a:solidFill>
                  <a:srgbClr val="0056A9"/>
                </a:solidFill>
                <a:cs typeface="ヒラギノ角ゴ Pro W3"/>
              </a:rPr>
              <a:t>en cdts réelles</a:t>
            </a:r>
          </a:p>
        </p:txBody>
      </p:sp>
      <p:pic>
        <p:nvPicPr>
          <p:cNvPr id="23561" name="Picture 10" descr="20160420_174514"/>
          <p:cNvPicPr>
            <a:picLocks noChangeAspect="1" noChangeArrowheads="1"/>
          </p:cNvPicPr>
          <p:nvPr/>
        </p:nvPicPr>
        <p:blipFill>
          <a:blip r:embed="rId2"/>
          <a:srcRect l="3110" t="4547"/>
          <a:stretch>
            <a:fillRect/>
          </a:stretch>
        </p:blipFill>
        <p:spPr bwMode="auto">
          <a:xfrm>
            <a:off x="179388" y="2205038"/>
            <a:ext cx="16843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/>
          <p:cNvPicPr>
            <a:picLocks noChangeAspect="1" noChangeArrowheads="1"/>
          </p:cNvPicPr>
          <p:nvPr/>
        </p:nvPicPr>
        <p:blipFill>
          <a:blip r:embed="rId3"/>
          <a:srcRect l="15356" t="41989" r="64969" b="25194"/>
          <a:stretch>
            <a:fillRect/>
          </a:stretch>
        </p:blipFill>
        <p:spPr bwMode="auto">
          <a:xfrm>
            <a:off x="2066925" y="2205038"/>
            <a:ext cx="15875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Espace réservé du contenu 5"/>
          <p:cNvSpPr>
            <a:spLocks/>
          </p:cNvSpPr>
          <p:nvPr/>
        </p:nvSpPr>
        <p:spPr bwMode="auto">
          <a:xfrm>
            <a:off x="827088" y="3933825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Fissuration puis faïençage 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613" y="2349500"/>
            <a:ext cx="2520950" cy="1308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565" name="Espace réservé du contenu 5"/>
          <p:cNvSpPr>
            <a:spLocks/>
          </p:cNvSpPr>
          <p:nvPr/>
        </p:nvSpPr>
        <p:spPr bwMode="auto">
          <a:xfrm>
            <a:off x="4014788" y="4005263"/>
            <a:ext cx="300513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Effacement de la signalisation horizontale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Positionnement des recherches </a:t>
            </a:r>
          </a:p>
        </p:txBody>
      </p:sp>
      <p:sp>
        <p:nvSpPr>
          <p:cNvPr id="24578" name="Espace réservé du numéro de diapositive 3"/>
          <p:cNvSpPr txBox="1">
            <a:spLocks noGrp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963E269-1360-450D-9BD1-A6BF9EFD4E90}" type="slidenum">
              <a:rPr lang="fr-FR" altLang="fr-FR" sz="600">
                <a:solidFill>
                  <a:srgbClr val="C5CDD0"/>
                </a:solidFill>
                <a:cs typeface="ヒラギノ角ゴ Pro W3"/>
              </a:rPr>
              <a:pPr algn="r"/>
              <a:t>5</a:t>
            </a:fld>
            <a:endParaRPr lang="fr-FR" altLang="fr-FR" sz="600">
              <a:solidFill>
                <a:srgbClr val="C5CDD0"/>
              </a:solidFill>
              <a:cs typeface="ヒラギノ角ゴ Pro W3"/>
            </a:endParaRPr>
          </a:p>
        </p:txBody>
      </p:sp>
      <p:sp>
        <p:nvSpPr>
          <p:cNvPr id="24579" name="Espace réservé du contenu 5"/>
          <p:cNvSpPr>
            <a:spLocks/>
          </p:cNvSpPr>
          <p:nvPr/>
        </p:nvSpPr>
        <p:spPr bwMode="auto">
          <a:xfrm>
            <a:off x="179388" y="1101725"/>
            <a:ext cx="876458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En quoi la révolution numérique nous aide / va nous aider à résoudre le problème posé ? </a:t>
            </a:r>
          </a:p>
        </p:txBody>
      </p:sp>
      <p:sp>
        <p:nvSpPr>
          <p:cNvPr id="24580" name="Espace réservé du contenu 5"/>
          <p:cNvSpPr>
            <a:spLocks/>
          </p:cNvSpPr>
          <p:nvPr/>
        </p:nvSpPr>
        <p:spPr bwMode="auto">
          <a:xfrm>
            <a:off x="457200" y="1341438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Hier et encore aujourd’hui :</a:t>
            </a: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 </a:t>
            </a:r>
          </a:p>
        </p:txBody>
      </p:sp>
      <p:sp>
        <p:nvSpPr>
          <p:cNvPr id="24581" name="Espace réservé du contenu 5"/>
          <p:cNvSpPr>
            <a:spLocks/>
          </p:cNvSpPr>
          <p:nvPr/>
        </p:nvSpPr>
        <p:spPr bwMode="auto">
          <a:xfrm>
            <a:off x="468313" y="2852738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Demain :</a:t>
            </a:r>
            <a:r>
              <a:rPr lang="fr-FR" sz="2400" b="1">
                <a:solidFill>
                  <a:srgbClr val="FF0000"/>
                </a:solidFill>
                <a:cs typeface="ヒラギノ角ゴ Pro W3"/>
              </a:rPr>
              <a:t> </a:t>
            </a:r>
          </a:p>
        </p:txBody>
      </p:sp>
      <p:sp>
        <p:nvSpPr>
          <p:cNvPr id="24582" name="Espace réservé du contenu 5"/>
          <p:cNvSpPr>
            <a:spLocks/>
          </p:cNvSpPr>
          <p:nvPr/>
        </p:nvSpPr>
        <p:spPr bwMode="auto">
          <a:xfrm>
            <a:off x="457200" y="17002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Instrumentations lourdes, spécifiques, coûteuses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Pas ou peu de culture « data base » des gestionnaires sur l’état de leur patrimoine</a:t>
            </a:r>
          </a:p>
        </p:txBody>
      </p:sp>
      <p:sp>
        <p:nvSpPr>
          <p:cNvPr id="24583" name="Espace réservé du contenu 5"/>
          <p:cNvSpPr>
            <a:spLocks/>
          </p:cNvSpPr>
          <p:nvPr/>
        </p:nvSpPr>
        <p:spPr bwMode="auto">
          <a:xfrm>
            <a:off x="468313" y="3284538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Instrumentations légères, intégrées aux véhicules voir à la route : flux connectés 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-"/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Big data</a:t>
            </a:r>
          </a:p>
        </p:txBody>
      </p:sp>
      <p:pic>
        <p:nvPicPr>
          <p:cNvPr id="24584" name="Picture 9" descr="garmin-dash-cam-35-camera-embarquee-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3" y="4724400"/>
            <a:ext cx="150495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Espace réservé du contenu 5"/>
          <p:cNvSpPr>
            <a:spLocks/>
          </p:cNvSpPr>
          <p:nvPr/>
        </p:nvSpPr>
        <p:spPr bwMode="auto">
          <a:xfrm>
            <a:off x="323850" y="6197600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Caméra low cost embarquée</a:t>
            </a:r>
          </a:p>
        </p:txBody>
      </p:sp>
      <p:pic>
        <p:nvPicPr>
          <p:cNvPr id="24586" name="Picture 11" descr="michelin-RF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724400"/>
            <a:ext cx="10223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Espace réservé du contenu 5"/>
          <p:cNvSpPr>
            <a:spLocks/>
          </p:cNvSpPr>
          <p:nvPr/>
        </p:nvSpPr>
        <p:spPr bwMode="auto">
          <a:xfrm>
            <a:off x="2854325" y="6197600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Pneumatiques connectés</a:t>
            </a:r>
          </a:p>
        </p:txBody>
      </p:sp>
      <p:pic>
        <p:nvPicPr>
          <p:cNvPr id="24588" name="Picture 13" descr="rfid-road-race-wireless-start"/>
          <p:cNvPicPr>
            <a:picLocks noChangeAspect="1" noChangeArrowheads="1"/>
          </p:cNvPicPr>
          <p:nvPr/>
        </p:nvPicPr>
        <p:blipFill>
          <a:blip r:embed="rId4"/>
          <a:srcRect l="3563" t="20818" r="21373"/>
          <a:stretch>
            <a:fillRect/>
          </a:stretch>
        </p:blipFill>
        <p:spPr bwMode="auto">
          <a:xfrm>
            <a:off x="5545138" y="4581525"/>
            <a:ext cx="20510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Espace réservé du contenu 5"/>
          <p:cNvSpPr>
            <a:spLocks/>
          </p:cNvSpPr>
          <p:nvPr/>
        </p:nvSpPr>
        <p:spPr bwMode="auto">
          <a:xfrm>
            <a:off x="5384800" y="6254750"/>
            <a:ext cx="23145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     Puces RFID incorporées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Positionnement des recherches </a:t>
            </a:r>
          </a:p>
        </p:txBody>
      </p:sp>
      <p:sp>
        <p:nvSpPr>
          <p:cNvPr id="25602" name="Espace réservé du numéro de diapositive 3"/>
          <p:cNvSpPr txBox="1">
            <a:spLocks noGrp="1"/>
          </p:cNvSpPr>
          <p:nvPr/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14938A-EA6C-4810-A867-2D81EE200339}" type="slidenum">
              <a:rPr lang="fr-FR" altLang="fr-FR" sz="600">
                <a:solidFill>
                  <a:srgbClr val="C5CDD0"/>
                </a:solidFill>
                <a:cs typeface="ヒラギノ角ゴ Pro W3"/>
              </a:rPr>
              <a:pPr algn="r"/>
              <a:t>6</a:t>
            </a:fld>
            <a:endParaRPr lang="fr-FR" altLang="fr-FR" sz="600">
              <a:solidFill>
                <a:srgbClr val="C5CDD0"/>
              </a:solidFill>
              <a:cs typeface="ヒラギノ角ゴ Pro W3"/>
            </a:endParaRPr>
          </a:p>
        </p:txBody>
      </p:sp>
      <p:sp>
        <p:nvSpPr>
          <p:cNvPr id="25603" name="Espace réservé du contenu 5"/>
          <p:cNvSpPr>
            <a:spLocks/>
          </p:cNvSpPr>
          <p:nvPr/>
        </p:nvSpPr>
        <p:spPr bwMode="auto">
          <a:xfrm>
            <a:off x="179388" y="1101725"/>
            <a:ext cx="876458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200">
                <a:solidFill>
                  <a:srgbClr val="0056A9"/>
                </a:solidFill>
                <a:cs typeface="ヒラギノ角ゴ Pro W3"/>
              </a:rPr>
              <a:t>Comment se positionne t-on pour répondre à la problématique posé</a:t>
            </a:r>
          </a:p>
        </p:txBody>
      </p:sp>
      <p:sp>
        <p:nvSpPr>
          <p:cNvPr id="25604" name="Espace réservé du contenu 5"/>
          <p:cNvSpPr>
            <a:spLocks/>
          </p:cNvSpPr>
          <p:nvPr/>
        </p:nvSpPr>
        <p:spPr bwMode="auto">
          <a:xfrm>
            <a:off x="457200" y="1528763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Collaborations sur cette problématique</a:t>
            </a:r>
            <a:endParaRPr lang="fr-FR" sz="2400" b="1">
              <a:solidFill>
                <a:srgbClr val="FF0000"/>
              </a:solidFill>
              <a:cs typeface="ヒラギノ角ゴ Pro W3"/>
            </a:endParaRPr>
          </a:p>
        </p:txBody>
      </p:sp>
      <p:sp>
        <p:nvSpPr>
          <p:cNvPr id="25605" name="Espace réservé du contenu 5"/>
          <p:cNvSpPr>
            <a:spLocks/>
          </p:cNvSpPr>
          <p:nvPr/>
        </p:nvSpPr>
        <p:spPr bwMode="auto">
          <a:xfrm>
            <a:off x="457200" y="1989138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En interne Ifsttar :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LEPSIS</a:t>
            </a:r>
            <a:r>
              <a:rPr lang="fr-FR" sz="2000">
                <a:solidFill>
                  <a:srgbClr val="0056A9"/>
                </a:solidFill>
                <a:cs typeface="ヒラギノ角ゴ Pro W3"/>
              </a:rPr>
              <a:t>      : Dimitri Daucher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GRETTIA</a:t>
            </a:r>
            <a:r>
              <a:rPr lang="fr-FR" sz="2000">
                <a:solidFill>
                  <a:srgbClr val="0056A9"/>
                </a:solidFill>
                <a:cs typeface="ヒラギノ角ゴ Pro W3"/>
              </a:rPr>
              <a:t>   : Laurent Bouillaut</a:t>
            </a:r>
          </a:p>
        </p:txBody>
      </p:sp>
      <p:sp>
        <p:nvSpPr>
          <p:cNvPr id="25606" name="Espace réservé du contenu 5"/>
          <p:cNvSpPr>
            <a:spLocks/>
          </p:cNvSpPr>
          <p:nvPr/>
        </p:nvSpPr>
        <p:spPr bwMode="auto">
          <a:xfrm>
            <a:off x="446088" y="3644900"/>
            <a:ext cx="82296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En externe :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VEDECOM </a:t>
            </a:r>
            <a:r>
              <a:rPr lang="fr-FR" sz="2000">
                <a:solidFill>
                  <a:srgbClr val="0056A9"/>
                </a:solidFill>
                <a:cs typeface="ヒラギノ角ゴ Pro W3"/>
              </a:rPr>
              <a:t> : Maxime Redondin (thèse)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DIR EST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DIR NORD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CEREMA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cs typeface="ヒラギノ角ゴ Pro W3"/>
              </a:rPr>
              <a:t>SIGNATURE (groupe Vinci)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rcRect b="62242"/>
          <a:stretch>
            <a:fillRect/>
          </a:stretch>
        </p:blipFill>
        <p:spPr bwMode="auto">
          <a:xfrm>
            <a:off x="109538" y="2924175"/>
            <a:ext cx="89995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re 1"/>
          <p:cNvSpPr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000" b="1">
                <a:solidFill>
                  <a:srgbClr val="00A6A4"/>
                </a:solidFill>
                <a:cs typeface="ヒラギノ角ゴ Pro W3"/>
              </a:rPr>
              <a:t>Projet illustratif : Thèse sur la maintenance de la signalisation horizontale</a:t>
            </a:r>
            <a:r>
              <a:rPr lang="fr-FR" sz="3500" b="1">
                <a:solidFill>
                  <a:srgbClr val="00A6A4"/>
                </a:solidFill>
                <a:cs typeface="ヒラギノ角ゴ Pro W3"/>
              </a:rPr>
              <a:t> </a:t>
            </a:r>
          </a:p>
        </p:txBody>
      </p:sp>
      <p:sp>
        <p:nvSpPr>
          <p:cNvPr id="26627" name="Espace réservé du contenu 5"/>
          <p:cNvSpPr>
            <a:spLocks/>
          </p:cNvSpPr>
          <p:nvPr/>
        </p:nvSpPr>
        <p:spPr bwMode="auto">
          <a:xfrm>
            <a:off x="457200" y="1528763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Thèse de Maxime Redondin</a:t>
            </a:r>
            <a:endParaRPr lang="fr-FR" sz="2400" b="1">
              <a:solidFill>
                <a:srgbClr val="FF0000"/>
              </a:solidFill>
              <a:cs typeface="ヒラギノ角ゴ Pro W3"/>
            </a:endParaRPr>
          </a:p>
        </p:txBody>
      </p:sp>
      <p:sp>
        <p:nvSpPr>
          <p:cNvPr id="26628" name="Espace réservé du contenu 5"/>
          <p:cNvSpPr>
            <a:spLocks/>
          </p:cNvSpPr>
          <p:nvPr/>
        </p:nvSpPr>
        <p:spPr bwMode="auto">
          <a:xfrm>
            <a:off x="914400" y="443706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Cartographie de la segmentation d’une RN en France</a:t>
            </a:r>
          </a:p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(données DIR EST)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000" b="1">
                <a:solidFill>
                  <a:srgbClr val="00A6A4"/>
                </a:solidFill>
                <a:cs typeface="ヒラギノ角ゴ Pro W3"/>
              </a:rPr>
              <a:t>Projet illustratif : Thèse sur la maintenance de la signalisation horizontale</a:t>
            </a:r>
            <a:r>
              <a:rPr lang="fr-FR" sz="3500" b="1">
                <a:solidFill>
                  <a:srgbClr val="00A6A4"/>
                </a:solidFill>
                <a:cs typeface="ヒラギノ角ゴ Pro W3"/>
              </a:rPr>
              <a:t> </a:t>
            </a:r>
          </a:p>
        </p:txBody>
      </p:sp>
      <p:sp>
        <p:nvSpPr>
          <p:cNvPr id="27650" name="Espace réservé du contenu 5"/>
          <p:cNvSpPr>
            <a:spLocks/>
          </p:cNvSpPr>
          <p:nvPr/>
        </p:nvSpPr>
        <p:spPr bwMode="auto">
          <a:xfrm>
            <a:off x="457200" y="1528763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r>
              <a:rPr lang="fr-FR" sz="1400">
                <a:solidFill>
                  <a:srgbClr val="FF0000"/>
                </a:solidFill>
                <a:cs typeface="ヒラギノ角ゴ Pro W3"/>
              </a:rPr>
              <a:t>Thèse de Maxime Redondin</a:t>
            </a:r>
            <a:endParaRPr lang="fr-FR" sz="2400" b="1">
              <a:solidFill>
                <a:srgbClr val="FF0000"/>
              </a:solidFill>
              <a:cs typeface="ヒラギノ角ゴ Pro W3"/>
            </a:endParaRPr>
          </a:p>
        </p:txBody>
      </p:sp>
      <p:pic>
        <p:nvPicPr>
          <p:cNvPr id="27651" name="Imag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925" y="1989138"/>
            <a:ext cx="39878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Espace réservé du contenu 5"/>
          <p:cNvSpPr>
            <a:spLocks/>
          </p:cNvSpPr>
          <p:nvPr/>
        </p:nvSpPr>
        <p:spPr bwMode="auto">
          <a:xfrm>
            <a:off x="684213" y="5589588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</a:pPr>
            <a:r>
              <a:rPr lang="fr-FR" sz="2000">
                <a:solidFill>
                  <a:srgbClr val="0056A9"/>
                </a:solidFill>
                <a:cs typeface="ヒラギノ角ゴ Pro W3"/>
              </a:rPr>
              <a:t>Cartographie de la segmentation d’un réseau autoroutier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>
                <a:ea typeface="ヒラギノ角ゴ Pro W3"/>
              </a:rPr>
              <a:t>Perspectives – Nouvelles questions de recherche</a:t>
            </a:r>
          </a:p>
        </p:txBody>
      </p:sp>
      <p:sp>
        <p:nvSpPr>
          <p:cNvPr id="28674" name="Espace réservé du contenu 5"/>
          <p:cNvSpPr>
            <a:spLocks/>
          </p:cNvSpPr>
          <p:nvPr/>
        </p:nvSpPr>
        <p:spPr bwMode="auto">
          <a:xfrm>
            <a:off x="358775" y="2636838"/>
            <a:ext cx="8785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Exploitation de grande ampleur des flux connectés 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endParaRPr lang="fr-FR" sz="2400">
              <a:solidFill>
                <a:srgbClr val="0056A9"/>
              </a:solidFill>
              <a:cs typeface="ヒラギノ角ゴ Pro W3"/>
            </a:endParaRP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Char char="•"/>
            </a:pPr>
            <a:r>
              <a:rPr lang="fr-FR" sz="2400">
                <a:solidFill>
                  <a:srgbClr val="0056A9"/>
                </a:solidFill>
                <a:cs typeface="ヒラギノ角ゴ Pro W3"/>
              </a:rPr>
              <a:t>Vers un modèle « complet » pour l’aide à la maintenance des réseaux routiers </a:t>
            </a:r>
          </a:p>
          <a:p>
            <a:pPr marL="342900" indent="-342900" eaLnBrk="0" hangingPunct="0">
              <a:spcBef>
                <a:spcPts val="1200"/>
              </a:spcBef>
              <a:buFont typeface="Arial" charset="0"/>
              <a:buNone/>
            </a:pPr>
            <a:endParaRPr lang="fr-FR" sz="2400">
              <a:solidFill>
                <a:srgbClr val="0056A9"/>
              </a:solidFill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9189</TotalTime>
  <Words>336</Words>
  <Application>Microsoft Office PowerPoint</Application>
  <PresentationFormat>Affichage à l'écran (4:3)</PresentationFormat>
  <Paragraphs>78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Calibrio</vt:lpstr>
      <vt:lpstr>Candara</vt:lpstr>
      <vt:lpstr>Times</vt:lpstr>
      <vt:lpstr>Wingdings</vt:lpstr>
      <vt:lpstr>ヒラギノ角ゴ Pro W3</vt:lpstr>
      <vt:lpstr>Thème Office</vt:lpstr>
      <vt:lpstr>Nouvelle présentation</vt:lpstr>
      <vt:lpstr>Présentation PowerPoint</vt:lpstr>
      <vt:lpstr>Positionnement des recherches </vt:lpstr>
      <vt:lpstr>Positionnement des recherches </vt:lpstr>
      <vt:lpstr>Positionnement des recherches </vt:lpstr>
      <vt:lpstr>Positionnement des recherches </vt:lpstr>
      <vt:lpstr>Positionnement des recherches </vt:lpstr>
      <vt:lpstr>Présentation PowerPoint</vt:lpstr>
      <vt:lpstr>Présentation PowerPoint</vt:lpstr>
      <vt:lpstr>Perspectives – Nouvelles questions de recherche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ARMOOGUM Jimmy</cp:lastModifiedBy>
  <cp:revision>537</cp:revision>
  <cp:lastPrinted>2014-12-04T08:01:13Z</cp:lastPrinted>
  <dcterms:created xsi:type="dcterms:W3CDTF">2011-01-04T18:04:46Z</dcterms:created>
  <dcterms:modified xsi:type="dcterms:W3CDTF">2017-07-10T19:35:13Z</dcterms:modified>
</cp:coreProperties>
</file>