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434" r:id="rId3"/>
    <p:sldId id="435" r:id="rId4"/>
    <p:sldId id="436" r:id="rId5"/>
    <p:sldId id="443" r:id="rId6"/>
    <p:sldId id="439" r:id="rId7"/>
    <p:sldId id="444" r:id="rId8"/>
    <p:sldId id="440" r:id="rId9"/>
    <p:sldId id="445" r:id="rId10"/>
    <p:sldId id="446" r:id="rId11"/>
    <p:sldId id="438" r:id="rId12"/>
  </p:sldIdLst>
  <p:sldSz cx="9144000" cy="6858000" type="screen4x3"/>
  <p:notesSz cx="6735763" cy="9866313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EB2E3"/>
    <a:srgbClr val="83BB54"/>
    <a:srgbClr val="0266AB"/>
    <a:srgbClr val="FFFFFF"/>
    <a:srgbClr val="0B5C9E"/>
    <a:srgbClr val="D9D9D9"/>
    <a:srgbClr val="8B3981"/>
    <a:srgbClr val="FFFFAB"/>
    <a:srgbClr val="FFFF75"/>
    <a:srgbClr val="FFA4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93867" autoAdjust="0"/>
  </p:normalViewPr>
  <p:slideViewPr>
    <p:cSldViewPr snapToObjects="1">
      <p:cViewPr>
        <p:scale>
          <a:sx n="113" d="100"/>
          <a:sy n="113" d="100"/>
        </p:scale>
        <p:origin x="-1500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8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184"/>
    </p:cViewPr>
  </p:sorterViewPr>
  <p:notesViewPr>
    <p:cSldViewPr snapToObjects="1">
      <p:cViewPr varScale="1">
        <p:scale>
          <a:sx n="62" d="100"/>
          <a:sy n="62" d="100"/>
        </p:scale>
        <p:origin x="-2626" y="-77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156A08-3AD1-4A44-8C7F-546AED1CE63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8ABA024-9F21-47F0-A7DC-32D96B8BDB57}">
      <dgm:prSet phldrT="[Texte]"/>
      <dgm:spPr/>
      <dgm:t>
        <a:bodyPr/>
        <a:lstStyle/>
        <a:p>
          <a:r>
            <a:rPr lang="fr-FR" dirty="0" smtClean="0"/>
            <a:t>NTIC professionnelle</a:t>
          </a:r>
          <a:endParaRPr lang="fr-FR" dirty="0"/>
        </a:p>
      </dgm:t>
    </dgm:pt>
    <dgm:pt modelId="{182849EC-296F-42B4-850F-8634AECDF082}" type="parTrans" cxnId="{F539EA03-0031-4B59-9009-FBD3DF1E114A}">
      <dgm:prSet/>
      <dgm:spPr/>
      <dgm:t>
        <a:bodyPr/>
        <a:lstStyle/>
        <a:p>
          <a:endParaRPr lang="fr-FR"/>
        </a:p>
      </dgm:t>
    </dgm:pt>
    <dgm:pt modelId="{E8E67F37-D9EF-4294-B91B-35F3A8936787}" type="sibTrans" cxnId="{F539EA03-0031-4B59-9009-FBD3DF1E114A}">
      <dgm:prSet/>
      <dgm:spPr/>
      <dgm:t>
        <a:bodyPr/>
        <a:lstStyle/>
        <a:p>
          <a:endParaRPr lang="fr-FR"/>
        </a:p>
      </dgm:t>
    </dgm:pt>
    <dgm:pt modelId="{A99CBCBE-91B4-4994-BC0E-93D44BC3444F}">
      <dgm:prSet phldrT="[Texte]" custT="1"/>
      <dgm:spPr/>
      <dgm:t>
        <a:bodyPr/>
        <a:lstStyle/>
        <a:p>
          <a:r>
            <a:rPr lang="fr-FR" sz="2400" dirty="0" smtClean="0"/>
            <a:t>Nouveau système de supervision et de gestion du trafic routier</a:t>
          </a:r>
          <a:endParaRPr lang="fr-FR" sz="2400" dirty="0"/>
        </a:p>
      </dgm:t>
    </dgm:pt>
    <dgm:pt modelId="{7934855B-4174-4D37-888B-7C41ECD81E27}" type="parTrans" cxnId="{64C00566-A430-40AF-9326-F8EA17CB2FD4}">
      <dgm:prSet/>
      <dgm:spPr/>
      <dgm:t>
        <a:bodyPr/>
        <a:lstStyle/>
        <a:p>
          <a:endParaRPr lang="fr-FR"/>
        </a:p>
      </dgm:t>
    </dgm:pt>
    <dgm:pt modelId="{91C3FF51-41CC-4D78-BE93-FEF143A03FCE}" type="sibTrans" cxnId="{64C00566-A430-40AF-9326-F8EA17CB2FD4}">
      <dgm:prSet/>
      <dgm:spPr/>
      <dgm:t>
        <a:bodyPr/>
        <a:lstStyle/>
        <a:p>
          <a:endParaRPr lang="fr-FR"/>
        </a:p>
      </dgm:t>
    </dgm:pt>
    <dgm:pt modelId="{CB841E50-2A2D-40B8-B5B0-94A529531B61}">
      <dgm:prSet phldrT="[Texte]"/>
      <dgm:spPr/>
      <dgm:t>
        <a:bodyPr/>
        <a:lstStyle/>
        <a:p>
          <a:r>
            <a:rPr lang="fr-FR" dirty="0" smtClean="0"/>
            <a:t>Opérateurs</a:t>
          </a:r>
          <a:endParaRPr lang="fr-FR" dirty="0"/>
        </a:p>
      </dgm:t>
    </dgm:pt>
    <dgm:pt modelId="{6FAB53C5-24BA-4C45-80D3-DC3BF75EDAAF}" type="parTrans" cxnId="{216876B0-53FA-48E0-9626-802F16417148}">
      <dgm:prSet/>
      <dgm:spPr/>
      <dgm:t>
        <a:bodyPr/>
        <a:lstStyle/>
        <a:p>
          <a:endParaRPr lang="fr-FR"/>
        </a:p>
      </dgm:t>
    </dgm:pt>
    <dgm:pt modelId="{522872EB-C4BC-4D47-89F3-AA5189E9FFAA}" type="sibTrans" cxnId="{216876B0-53FA-48E0-9626-802F16417148}">
      <dgm:prSet/>
      <dgm:spPr/>
      <dgm:t>
        <a:bodyPr/>
        <a:lstStyle/>
        <a:p>
          <a:endParaRPr lang="fr-FR"/>
        </a:p>
      </dgm:t>
    </dgm:pt>
    <dgm:pt modelId="{22BE5DD6-007D-48F9-A5CD-7B0D5350531C}">
      <dgm:prSet phldrT="[Texte]"/>
      <dgm:spPr/>
      <dgm:t>
        <a:bodyPr/>
        <a:lstStyle/>
        <a:p>
          <a:r>
            <a:rPr lang="fr-FR" dirty="0" smtClean="0"/>
            <a:t>Co-conception</a:t>
          </a:r>
          <a:endParaRPr lang="fr-FR" dirty="0"/>
        </a:p>
      </dgm:t>
    </dgm:pt>
    <dgm:pt modelId="{A9380F98-8644-4746-BD9E-E8BD409ED83E}" type="parTrans" cxnId="{4351E58C-2D0C-4890-9796-09F8E906A811}">
      <dgm:prSet/>
      <dgm:spPr/>
      <dgm:t>
        <a:bodyPr/>
        <a:lstStyle/>
        <a:p>
          <a:endParaRPr lang="fr-FR"/>
        </a:p>
      </dgm:t>
    </dgm:pt>
    <dgm:pt modelId="{326F492A-EF39-4A99-A1C8-10512FB4D0AE}" type="sibTrans" cxnId="{4351E58C-2D0C-4890-9796-09F8E906A811}">
      <dgm:prSet/>
      <dgm:spPr/>
      <dgm:t>
        <a:bodyPr/>
        <a:lstStyle/>
        <a:p>
          <a:endParaRPr lang="fr-FR"/>
        </a:p>
      </dgm:t>
    </dgm:pt>
    <dgm:pt modelId="{DD208E13-6314-41A3-B433-BAF51BC7C78F}">
      <dgm:prSet phldrT="[Texte]"/>
      <dgm:spPr/>
      <dgm:t>
        <a:bodyPr/>
        <a:lstStyle/>
        <a:p>
          <a:r>
            <a:rPr lang="fr-FR" dirty="0" smtClean="0"/>
            <a:t>Usages antérieurs et organisation existante</a:t>
          </a:r>
          <a:endParaRPr lang="fr-FR" dirty="0"/>
        </a:p>
      </dgm:t>
    </dgm:pt>
    <dgm:pt modelId="{9AE88D8E-45EA-415E-9795-A46FBBCC38D1}" type="parTrans" cxnId="{90E5E745-10B6-4053-8015-9379D9A750D1}">
      <dgm:prSet/>
      <dgm:spPr/>
      <dgm:t>
        <a:bodyPr/>
        <a:lstStyle/>
        <a:p>
          <a:endParaRPr lang="fr-FR"/>
        </a:p>
      </dgm:t>
    </dgm:pt>
    <dgm:pt modelId="{727E9BD8-78D9-433A-B6AB-D11845F4671F}" type="sibTrans" cxnId="{90E5E745-10B6-4053-8015-9379D9A750D1}">
      <dgm:prSet/>
      <dgm:spPr/>
      <dgm:t>
        <a:bodyPr/>
        <a:lstStyle/>
        <a:p>
          <a:endParaRPr lang="fr-FR"/>
        </a:p>
      </dgm:t>
    </dgm:pt>
    <dgm:pt modelId="{5BF7C05C-82C3-4EEC-AC83-0E3EE6ED453D}">
      <dgm:prSet phldrT="[Texte]"/>
      <dgm:spPr/>
      <dgm:t>
        <a:bodyPr/>
        <a:lstStyle/>
        <a:p>
          <a:r>
            <a:rPr lang="fr-FR" dirty="0" smtClean="0"/>
            <a:t>Modifications organisationnelles</a:t>
          </a:r>
          <a:endParaRPr lang="fr-FR" dirty="0"/>
        </a:p>
      </dgm:t>
    </dgm:pt>
    <dgm:pt modelId="{31F37B13-04D0-4917-8003-B719ADEF0807}" type="parTrans" cxnId="{67517779-5963-4BB4-B394-AD082632350D}">
      <dgm:prSet/>
      <dgm:spPr/>
      <dgm:t>
        <a:bodyPr/>
        <a:lstStyle/>
        <a:p>
          <a:endParaRPr lang="fr-FR"/>
        </a:p>
      </dgm:t>
    </dgm:pt>
    <dgm:pt modelId="{F721F58D-FF8E-4F42-A532-7E18952E291F}" type="sibTrans" cxnId="{67517779-5963-4BB4-B394-AD082632350D}">
      <dgm:prSet/>
      <dgm:spPr/>
      <dgm:t>
        <a:bodyPr/>
        <a:lstStyle/>
        <a:p>
          <a:endParaRPr lang="fr-FR"/>
        </a:p>
      </dgm:t>
    </dgm:pt>
    <dgm:pt modelId="{DEB38FCE-BC1A-49D4-B5B3-78914F468FE5}">
      <dgm:prSet phldrT="[Texte]"/>
      <dgm:spPr/>
      <dgm:t>
        <a:bodyPr/>
        <a:lstStyle/>
        <a:p>
          <a:r>
            <a:rPr lang="fr-FR" dirty="0" smtClean="0"/>
            <a:t>Modification de l’activité professionnelles</a:t>
          </a:r>
          <a:endParaRPr lang="fr-FR" dirty="0"/>
        </a:p>
      </dgm:t>
    </dgm:pt>
    <dgm:pt modelId="{9F6E10EC-8468-4B1C-B83F-D6FD2D651F52}" type="parTrans" cxnId="{4F25B3F7-23E6-4CA7-AD3F-595ECF1D3878}">
      <dgm:prSet/>
      <dgm:spPr/>
      <dgm:t>
        <a:bodyPr/>
        <a:lstStyle/>
        <a:p>
          <a:endParaRPr lang="fr-FR"/>
        </a:p>
      </dgm:t>
    </dgm:pt>
    <dgm:pt modelId="{D5FEF79E-B188-4FF8-A742-3135151DCAA4}" type="sibTrans" cxnId="{4F25B3F7-23E6-4CA7-AD3F-595ECF1D3878}">
      <dgm:prSet/>
      <dgm:spPr/>
      <dgm:t>
        <a:bodyPr/>
        <a:lstStyle/>
        <a:p>
          <a:endParaRPr lang="fr-FR"/>
        </a:p>
      </dgm:t>
    </dgm:pt>
    <dgm:pt modelId="{FBBB6614-1EFC-4114-9B56-DDBA12FDAC79}">
      <dgm:prSet phldrT="[Texte]"/>
      <dgm:spPr/>
      <dgm:t>
        <a:bodyPr/>
        <a:lstStyle/>
        <a:p>
          <a:endParaRPr lang="fr-FR" dirty="0"/>
        </a:p>
      </dgm:t>
    </dgm:pt>
    <dgm:pt modelId="{54F1DE1C-6574-439D-A7CE-1D1BB6D1DE7A}" type="parTrans" cxnId="{1C6ECCC9-EB0F-4286-95D6-19F9C3BB839E}">
      <dgm:prSet/>
      <dgm:spPr/>
      <dgm:t>
        <a:bodyPr/>
        <a:lstStyle/>
        <a:p>
          <a:endParaRPr lang="fr-FR"/>
        </a:p>
      </dgm:t>
    </dgm:pt>
    <dgm:pt modelId="{56D85275-6BA1-4FBF-9A01-14C1F4E6EB55}" type="sibTrans" cxnId="{1C6ECCC9-EB0F-4286-95D6-19F9C3BB839E}">
      <dgm:prSet/>
      <dgm:spPr/>
      <dgm:t>
        <a:bodyPr/>
        <a:lstStyle/>
        <a:p>
          <a:endParaRPr lang="fr-FR"/>
        </a:p>
      </dgm:t>
    </dgm:pt>
    <dgm:pt modelId="{05E89976-BBD5-4766-9FF1-1FF94B82C3F2}">
      <dgm:prSet phldrT="[Texte]"/>
      <dgm:spPr/>
      <dgm:t>
        <a:bodyPr/>
        <a:lstStyle/>
        <a:p>
          <a:r>
            <a:rPr lang="fr-FR" dirty="0" smtClean="0"/>
            <a:t>Usages innovants</a:t>
          </a:r>
          <a:endParaRPr lang="fr-FR" dirty="0"/>
        </a:p>
      </dgm:t>
    </dgm:pt>
    <dgm:pt modelId="{4D6F9849-ED81-49EB-B7CC-668F7331458E}" type="parTrans" cxnId="{34AEC6CC-D2B6-47EF-AAF3-9EAAC6E9F5D8}">
      <dgm:prSet/>
      <dgm:spPr/>
      <dgm:t>
        <a:bodyPr/>
        <a:lstStyle/>
        <a:p>
          <a:endParaRPr lang="fr-FR"/>
        </a:p>
      </dgm:t>
    </dgm:pt>
    <dgm:pt modelId="{5F426DEC-6EBF-48DB-BDBB-D686CAA2E49E}" type="sibTrans" cxnId="{34AEC6CC-D2B6-47EF-AAF3-9EAAC6E9F5D8}">
      <dgm:prSet/>
      <dgm:spPr/>
      <dgm:t>
        <a:bodyPr/>
        <a:lstStyle/>
        <a:p>
          <a:endParaRPr lang="fr-FR"/>
        </a:p>
      </dgm:t>
    </dgm:pt>
    <dgm:pt modelId="{793F7864-5657-4479-9CCB-970635133002}">
      <dgm:prSet phldrT="[Texte]"/>
      <dgm:spPr/>
      <dgm:t>
        <a:bodyPr/>
        <a:lstStyle/>
        <a:p>
          <a:r>
            <a:rPr lang="fr-FR" dirty="0" smtClean="0"/>
            <a:t>Modification des interactions</a:t>
          </a:r>
          <a:endParaRPr lang="fr-FR" dirty="0"/>
        </a:p>
      </dgm:t>
    </dgm:pt>
    <dgm:pt modelId="{CE069EEA-2FD5-4F39-97AC-CF639DAC90FF}" type="parTrans" cxnId="{CCED4BA5-D34D-4722-B0D1-9E88416B37C6}">
      <dgm:prSet/>
      <dgm:spPr/>
      <dgm:t>
        <a:bodyPr/>
        <a:lstStyle/>
        <a:p>
          <a:endParaRPr lang="fr-FR"/>
        </a:p>
      </dgm:t>
    </dgm:pt>
    <dgm:pt modelId="{465F6CF2-F238-4D50-A45C-006E53A0342D}" type="sibTrans" cxnId="{CCED4BA5-D34D-4722-B0D1-9E88416B37C6}">
      <dgm:prSet/>
      <dgm:spPr/>
      <dgm:t>
        <a:bodyPr/>
        <a:lstStyle/>
        <a:p>
          <a:endParaRPr lang="fr-FR"/>
        </a:p>
      </dgm:t>
    </dgm:pt>
    <dgm:pt modelId="{19F57B52-A49E-450F-815B-5C652242E42E}">
      <dgm:prSet phldrT="[Texte]" custT="1"/>
      <dgm:spPr/>
      <dgm:t>
        <a:bodyPr/>
        <a:lstStyle/>
        <a:p>
          <a:endParaRPr lang="fr-FR" sz="2400" dirty="0"/>
        </a:p>
      </dgm:t>
    </dgm:pt>
    <dgm:pt modelId="{E29DCBB5-10A6-4959-942B-9B0492B5BC06}" type="parTrans" cxnId="{D92FD14E-EBE3-4D93-9C51-D790E7455B74}">
      <dgm:prSet/>
      <dgm:spPr/>
      <dgm:t>
        <a:bodyPr/>
        <a:lstStyle/>
        <a:p>
          <a:endParaRPr lang="fr-FR"/>
        </a:p>
      </dgm:t>
    </dgm:pt>
    <dgm:pt modelId="{B3254295-10D6-43C6-B9F7-AD60AB460EF6}" type="sibTrans" cxnId="{D92FD14E-EBE3-4D93-9C51-D790E7455B74}">
      <dgm:prSet/>
      <dgm:spPr/>
      <dgm:t>
        <a:bodyPr/>
        <a:lstStyle/>
        <a:p>
          <a:endParaRPr lang="fr-FR"/>
        </a:p>
      </dgm:t>
    </dgm:pt>
    <dgm:pt modelId="{E5B80447-D311-41DA-94FB-8240486CD8C9}" type="pres">
      <dgm:prSet presAssocID="{3E156A08-3AD1-4A44-8C7F-546AED1CE6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549A6FD-DE13-47F5-9D73-472B5092E85C}" type="pres">
      <dgm:prSet presAssocID="{3E156A08-3AD1-4A44-8C7F-546AED1CE636}" presName="tSp" presStyleCnt="0"/>
      <dgm:spPr/>
    </dgm:pt>
    <dgm:pt modelId="{A8F876DC-CEC9-4C7C-8727-430D266406AA}" type="pres">
      <dgm:prSet presAssocID="{3E156A08-3AD1-4A44-8C7F-546AED1CE636}" presName="bSp" presStyleCnt="0"/>
      <dgm:spPr/>
    </dgm:pt>
    <dgm:pt modelId="{1807825F-9EA6-4399-86FA-1959C7AC9790}" type="pres">
      <dgm:prSet presAssocID="{3E156A08-3AD1-4A44-8C7F-546AED1CE636}" presName="process" presStyleCnt="0"/>
      <dgm:spPr/>
    </dgm:pt>
    <dgm:pt modelId="{1DE47E2A-B0DE-4E99-9D2D-AF249A58F3BF}" type="pres">
      <dgm:prSet presAssocID="{B8ABA024-9F21-47F0-A7DC-32D96B8BDB57}" presName="composite1" presStyleCnt="0"/>
      <dgm:spPr/>
    </dgm:pt>
    <dgm:pt modelId="{AA8DDD01-B0D4-4A8B-971B-EA10423628B3}" type="pres">
      <dgm:prSet presAssocID="{B8ABA024-9F21-47F0-A7DC-32D96B8BDB57}" presName="dummyNode1" presStyleLbl="node1" presStyleIdx="0" presStyleCnt="2"/>
      <dgm:spPr/>
    </dgm:pt>
    <dgm:pt modelId="{6EE8115D-7B93-4930-94CD-7BD90868124F}" type="pres">
      <dgm:prSet presAssocID="{B8ABA024-9F21-47F0-A7DC-32D96B8BDB57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AC2CB4-CD27-4889-A219-A167044A4A65}" type="pres">
      <dgm:prSet presAssocID="{B8ABA024-9F21-47F0-A7DC-32D96B8BDB57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4A0B87-922F-4B3B-A0B3-1C493F596C22}" type="pres">
      <dgm:prSet presAssocID="{B8ABA024-9F21-47F0-A7DC-32D96B8BDB57}" presName="parentNode1" presStyleLbl="node1" presStyleIdx="0" presStyleCnt="2" custLinFactNeighborX="1356" custLinFactNeighborY="887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A130C1-967A-44D9-B8E9-A055B09B5218}" type="pres">
      <dgm:prSet presAssocID="{B8ABA024-9F21-47F0-A7DC-32D96B8BDB57}" presName="connSite1" presStyleCnt="0"/>
      <dgm:spPr/>
    </dgm:pt>
    <dgm:pt modelId="{E7ACBE3F-D78E-4EC0-9CAA-FFC1CC8F42CE}" type="pres">
      <dgm:prSet presAssocID="{E8E67F37-D9EF-4294-B91B-35F3A8936787}" presName="Name9" presStyleLbl="sibTrans2D1" presStyleIdx="0" presStyleCnt="1" custLinFactNeighborX="468" custLinFactNeighborY="6106"/>
      <dgm:spPr/>
      <dgm:t>
        <a:bodyPr/>
        <a:lstStyle/>
        <a:p>
          <a:endParaRPr lang="fr-FR"/>
        </a:p>
      </dgm:t>
    </dgm:pt>
    <dgm:pt modelId="{ED8D95D0-C5A7-4EC9-A2A2-E4C57F61DEC9}" type="pres">
      <dgm:prSet presAssocID="{CB841E50-2A2D-40B8-B5B0-94A529531B61}" presName="composite2" presStyleCnt="0"/>
      <dgm:spPr/>
    </dgm:pt>
    <dgm:pt modelId="{E718914D-C8BA-4249-9AC4-85B89D869415}" type="pres">
      <dgm:prSet presAssocID="{CB841E50-2A2D-40B8-B5B0-94A529531B61}" presName="dummyNode2" presStyleLbl="node1" presStyleIdx="0" presStyleCnt="2"/>
      <dgm:spPr/>
    </dgm:pt>
    <dgm:pt modelId="{A14E4E39-0C11-4231-A07C-0147E81E0D9B}" type="pres">
      <dgm:prSet presAssocID="{CB841E50-2A2D-40B8-B5B0-94A529531B61}" presName="childNode2" presStyleLbl="bgAcc1" presStyleIdx="1" presStyleCnt="2" custScaleX="104296" custScaleY="149313" custLinFactNeighborX="-1222" custLinFactNeighborY="-1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FB85F6-8E22-4C20-A77E-81F12C492527}" type="pres">
      <dgm:prSet presAssocID="{CB841E50-2A2D-40B8-B5B0-94A529531B61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EDFA36-4B74-4F9E-AF53-025F6CB5B2C0}" type="pres">
      <dgm:prSet presAssocID="{CB841E50-2A2D-40B8-B5B0-94A529531B61}" presName="parentNode2" presStyleLbl="node1" presStyleIdx="1" presStyleCnt="2" custLinFactNeighborX="5558" custLinFactNeighborY="-5326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809E74-3B64-4E8C-A81C-376342066976}" type="pres">
      <dgm:prSet presAssocID="{CB841E50-2A2D-40B8-B5B0-94A529531B61}" presName="connSite2" presStyleCnt="0"/>
      <dgm:spPr/>
    </dgm:pt>
  </dgm:ptLst>
  <dgm:cxnLst>
    <dgm:cxn modelId="{CCED4BA5-D34D-4722-B0D1-9E88416B37C6}" srcId="{CB841E50-2A2D-40B8-B5B0-94A529531B61}" destId="{793F7864-5657-4479-9CCB-970635133002}" srcOrd="6" destOrd="0" parTransId="{CE069EEA-2FD5-4F39-97AC-CF639DAC90FF}" sibTransId="{465F6CF2-F238-4D50-A45C-006E53A0342D}"/>
    <dgm:cxn modelId="{B9A99E75-8974-44EE-9107-DA8ACC55155A}" type="presOf" srcId="{A99CBCBE-91B4-4994-BC0E-93D44BC3444F}" destId="{FAAC2CB4-CD27-4889-A219-A167044A4A65}" srcOrd="1" destOrd="0" presId="urn:microsoft.com/office/officeart/2005/8/layout/hProcess4"/>
    <dgm:cxn modelId="{34AEC6CC-D2B6-47EF-AAF3-9EAAC6E9F5D8}" srcId="{CB841E50-2A2D-40B8-B5B0-94A529531B61}" destId="{05E89976-BBD5-4766-9FF1-1FF94B82C3F2}" srcOrd="2" destOrd="0" parTransId="{4D6F9849-ED81-49EB-B7CC-668F7331458E}" sibTransId="{5F426DEC-6EBF-48DB-BDBB-D686CAA2E49E}"/>
    <dgm:cxn modelId="{457339BB-15CA-41A7-B912-743FCC74361F}" type="presOf" srcId="{3E156A08-3AD1-4A44-8C7F-546AED1CE636}" destId="{E5B80447-D311-41DA-94FB-8240486CD8C9}" srcOrd="0" destOrd="0" presId="urn:microsoft.com/office/officeart/2005/8/layout/hProcess4"/>
    <dgm:cxn modelId="{5BE18261-DF0B-45C3-B89D-658A641CF19E}" type="presOf" srcId="{DEB38FCE-BC1A-49D4-B5B3-78914F468FE5}" destId="{A14E4E39-0C11-4231-A07C-0147E81E0D9B}" srcOrd="0" destOrd="5" presId="urn:microsoft.com/office/officeart/2005/8/layout/hProcess4"/>
    <dgm:cxn modelId="{F539EA03-0031-4B59-9009-FBD3DF1E114A}" srcId="{3E156A08-3AD1-4A44-8C7F-546AED1CE636}" destId="{B8ABA024-9F21-47F0-A7DC-32D96B8BDB57}" srcOrd="0" destOrd="0" parTransId="{182849EC-296F-42B4-850F-8634AECDF082}" sibTransId="{E8E67F37-D9EF-4294-B91B-35F3A8936787}"/>
    <dgm:cxn modelId="{9883E75C-643F-4824-AE73-891D7EC8E84F}" type="presOf" srcId="{A99CBCBE-91B4-4994-BC0E-93D44BC3444F}" destId="{6EE8115D-7B93-4930-94CD-7BD90868124F}" srcOrd="0" destOrd="0" presId="urn:microsoft.com/office/officeart/2005/8/layout/hProcess4"/>
    <dgm:cxn modelId="{D6ACA3E9-6870-4CE9-A663-63146AA984BB}" type="presOf" srcId="{DEB38FCE-BC1A-49D4-B5B3-78914F468FE5}" destId="{27FB85F6-8E22-4C20-A77E-81F12C492527}" srcOrd="1" destOrd="5" presId="urn:microsoft.com/office/officeart/2005/8/layout/hProcess4"/>
    <dgm:cxn modelId="{05337A81-4442-41FC-81C4-72A8DECC847F}" type="presOf" srcId="{FBBB6614-1EFC-4114-9B56-DDBA12FDAC79}" destId="{A14E4E39-0C11-4231-A07C-0147E81E0D9B}" srcOrd="0" destOrd="3" presId="urn:microsoft.com/office/officeart/2005/8/layout/hProcess4"/>
    <dgm:cxn modelId="{C83EBA86-FDC1-481C-BE2A-CC5CD565A23C}" type="presOf" srcId="{19F57B52-A49E-450F-815B-5C652242E42E}" destId="{6EE8115D-7B93-4930-94CD-7BD90868124F}" srcOrd="0" destOrd="1" presId="urn:microsoft.com/office/officeart/2005/8/layout/hProcess4"/>
    <dgm:cxn modelId="{BC3EFE52-669F-4C5B-8085-6F98F07AACDD}" type="presOf" srcId="{22BE5DD6-007D-48F9-A5CD-7B0D5350531C}" destId="{27FB85F6-8E22-4C20-A77E-81F12C492527}" srcOrd="1" destOrd="0" presId="urn:microsoft.com/office/officeart/2005/8/layout/hProcess4"/>
    <dgm:cxn modelId="{CDDAC99E-A36E-42C3-80D2-91E800F66F41}" type="presOf" srcId="{05E89976-BBD5-4766-9FF1-1FF94B82C3F2}" destId="{A14E4E39-0C11-4231-A07C-0147E81E0D9B}" srcOrd="0" destOrd="2" presId="urn:microsoft.com/office/officeart/2005/8/layout/hProcess4"/>
    <dgm:cxn modelId="{772F8F29-3992-4727-B8FE-52D2103F73B2}" type="presOf" srcId="{5BF7C05C-82C3-4EEC-AC83-0E3EE6ED453D}" destId="{27FB85F6-8E22-4C20-A77E-81F12C492527}" srcOrd="1" destOrd="4" presId="urn:microsoft.com/office/officeart/2005/8/layout/hProcess4"/>
    <dgm:cxn modelId="{64C00566-A430-40AF-9326-F8EA17CB2FD4}" srcId="{B8ABA024-9F21-47F0-A7DC-32D96B8BDB57}" destId="{A99CBCBE-91B4-4994-BC0E-93D44BC3444F}" srcOrd="0" destOrd="0" parTransId="{7934855B-4174-4D37-888B-7C41ECD81E27}" sibTransId="{91C3FF51-41CC-4D78-BE93-FEF143A03FCE}"/>
    <dgm:cxn modelId="{90E5E745-10B6-4053-8015-9379D9A750D1}" srcId="{CB841E50-2A2D-40B8-B5B0-94A529531B61}" destId="{DD208E13-6314-41A3-B433-BAF51BC7C78F}" srcOrd="1" destOrd="0" parTransId="{9AE88D8E-45EA-415E-9795-A46FBBCC38D1}" sibTransId="{727E9BD8-78D9-433A-B6AB-D11845F4671F}"/>
    <dgm:cxn modelId="{1AC166B1-320F-4B44-AC5C-9EC0EE3BC020}" type="presOf" srcId="{B8ABA024-9F21-47F0-A7DC-32D96B8BDB57}" destId="{CE4A0B87-922F-4B3B-A0B3-1C493F596C22}" srcOrd="0" destOrd="0" presId="urn:microsoft.com/office/officeart/2005/8/layout/hProcess4"/>
    <dgm:cxn modelId="{39895E78-CEDD-43E5-A69D-9285AC8D92E4}" type="presOf" srcId="{05E89976-BBD5-4766-9FF1-1FF94B82C3F2}" destId="{27FB85F6-8E22-4C20-A77E-81F12C492527}" srcOrd="1" destOrd="2" presId="urn:microsoft.com/office/officeart/2005/8/layout/hProcess4"/>
    <dgm:cxn modelId="{D8F76684-EEF5-4DC7-BD58-31BF90646CA3}" type="presOf" srcId="{5BF7C05C-82C3-4EEC-AC83-0E3EE6ED453D}" destId="{A14E4E39-0C11-4231-A07C-0147E81E0D9B}" srcOrd="0" destOrd="4" presId="urn:microsoft.com/office/officeart/2005/8/layout/hProcess4"/>
    <dgm:cxn modelId="{7F175CB6-0E20-4DD5-BB86-4940611CC7CB}" type="presOf" srcId="{E8E67F37-D9EF-4294-B91B-35F3A8936787}" destId="{E7ACBE3F-D78E-4EC0-9CAA-FFC1CC8F42CE}" srcOrd="0" destOrd="0" presId="urn:microsoft.com/office/officeart/2005/8/layout/hProcess4"/>
    <dgm:cxn modelId="{D92FD14E-EBE3-4D93-9C51-D790E7455B74}" srcId="{B8ABA024-9F21-47F0-A7DC-32D96B8BDB57}" destId="{19F57B52-A49E-450F-815B-5C652242E42E}" srcOrd="1" destOrd="0" parTransId="{E29DCBB5-10A6-4959-942B-9B0492B5BC06}" sibTransId="{B3254295-10D6-43C6-B9F7-AD60AB460EF6}"/>
    <dgm:cxn modelId="{4F25B3F7-23E6-4CA7-AD3F-595ECF1D3878}" srcId="{CB841E50-2A2D-40B8-B5B0-94A529531B61}" destId="{DEB38FCE-BC1A-49D4-B5B3-78914F468FE5}" srcOrd="5" destOrd="0" parTransId="{9F6E10EC-8468-4B1C-B83F-D6FD2D651F52}" sibTransId="{D5FEF79E-B188-4FF8-A742-3135151DCAA4}"/>
    <dgm:cxn modelId="{4A2E189E-E2DD-4A89-87D7-2CBF3D7EFEC2}" type="presOf" srcId="{22BE5DD6-007D-48F9-A5CD-7B0D5350531C}" destId="{A14E4E39-0C11-4231-A07C-0147E81E0D9B}" srcOrd="0" destOrd="0" presId="urn:microsoft.com/office/officeart/2005/8/layout/hProcess4"/>
    <dgm:cxn modelId="{C2FD38C2-CBA3-40E1-8914-476CAA96A5EC}" type="presOf" srcId="{FBBB6614-1EFC-4114-9B56-DDBA12FDAC79}" destId="{27FB85F6-8E22-4C20-A77E-81F12C492527}" srcOrd="1" destOrd="3" presId="urn:microsoft.com/office/officeart/2005/8/layout/hProcess4"/>
    <dgm:cxn modelId="{A23B4791-9AE3-4328-B5D7-55011FCB6091}" type="presOf" srcId="{793F7864-5657-4479-9CCB-970635133002}" destId="{27FB85F6-8E22-4C20-A77E-81F12C492527}" srcOrd="1" destOrd="6" presId="urn:microsoft.com/office/officeart/2005/8/layout/hProcess4"/>
    <dgm:cxn modelId="{216876B0-53FA-48E0-9626-802F16417148}" srcId="{3E156A08-3AD1-4A44-8C7F-546AED1CE636}" destId="{CB841E50-2A2D-40B8-B5B0-94A529531B61}" srcOrd="1" destOrd="0" parTransId="{6FAB53C5-24BA-4C45-80D3-DC3BF75EDAAF}" sibTransId="{522872EB-C4BC-4D47-89F3-AA5189E9FFAA}"/>
    <dgm:cxn modelId="{67517779-5963-4BB4-B394-AD082632350D}" srcId="{CB841E50-2A2D-40B8-B5B0-94A529531B61}" destId="{5BF7C05C-82C3-4EEC-AC83-0E3EE6ED453D}" srcOrd="4" destOrd="0" parTransId="{31F37B13-04D0-4917-8003-B719ADEF0807}" sibTransId="{F721F58D-FF8E-4F42-A532-7E18952E291F}"/>
    <dgm:cxn modelId="{8AC872BF-10C7-47FC-A1BC-FDF540DB9EB3}" type="presOf" srcId="{793F7864-5657-4479-9CCB-970635133002}" destId="{A14E4E39-0C11-4231-A07C-0147E81E0D9B}" srcOrd="0" destOrd="6" presId="urn:microsoft.com/office/officeart/2005/8/layout/hProcess4"/>
    <dgm:cxn modelId="{3ED75B56-256B-4C32-A4E0-814D2A67D75F}" type="presOf" srcId="{DD208E13-6314-41A3-B433-BAF51BC7C78F}" destId="{27FB85F6-8E22-4C20-A77E-81F12C492527}" srcOrd="1" destOrd="1" presId="urn:microsoft.com/office/officeart/2005/8/layout/hProcess4"/>
    <dgm:cxn modelId="{4351E58C-2D0C-4890-9796-09F8E906A811}" srcId="{CB841E50-2A2D-40B8-B5B0-94A529531B61}" destId="{22BE5DD6-007D-48F9-A5CD-7B0D5350531C}" srcOrd="0" destOrd="0" parTransId="{A9380F98-8644-4746-BD9E-E8BD409ED83E}" sibTransId="{326F492A-EF39-4A99-A1C8-10512FB4D0AE}"/>
    <dgm:cxn modelId="{1F631BBB-4FBD-4F17-B524-8FAFF2E7BAC6}" type="presOf" srcId="{19F57B52-A49E-450F-815B-5C652242E42E}" destId="{FAAC2CB4-CD27-4889-A219-A167044A4A65}" srcOrd="1" destOrd="1" presId="urn:microsoft.com/office/officeart/2005/8/layout/hProcess4"/>
    <dgm:cxn modelId="{FBF95069-6049-4D45-ABD6-CAB314DA2ABA}" type="presOf" srcId="{DD208E13-6314-41A3-B433-BAF51BC7C78F}" destId="{A14E4E39-0C11-4231-A07C-0147E81E0D9B}" srcOrd="0" destOrd="1" presId="urn:microsoft.com/office/officeart/2005/8/layout/hProcess4"/>
    <dgm:cxn modelId="{1C6ECCC9-EB0F-4286-95D6-19F9C3BB839E}" srcId="{CB841E50-2A2D-40B8-B5B0-94A529531B61}" destId="{FBBB6614-1EFC-4114-9B56-DDBA12FDAC79}" srcOrd="3" destOrd="0" parTransId="{54F1DE1C-6574-439D-A7CE-1D1BB6D1DE7A}" sibTransId="{56D85275-6BA1-4FBF-9A01-14C1F4E6EB55}"/>
    <dgm:cxn modelId="{604EFBB7-A933-4B64-85FB-2CA50A282914}" type="presOf" srcId="{CB841E50-2A2D-40B8-B5B0-94A529531B61}" destId="{73EDFA36-4B74-4F9E-AF53-025F6CB5B2C0}" srcOrd="0" destOrd="0" presId="urn:microsoft.com/office/officeart/2005/8/layout/hProcess4"/>
    <dgm:cxn modelId="{774D6C97-E479-42FC-8F0D-C0322EF0FFD1}" type="presParOf" srcId="{E5B80447-D311-41DA-94FB-8240486CD8C9}" destId="{D549A6FD-DE13-47F5-9D73-472B5092E85C}" srcOrd="0" destOrd="0" presId="urn:microsoft.com/office/officeart/2005/8/layout/hProcess4"/>
    <dgm:cxn modelId="{D7027FED-7B94-4CAA-A7EB-23E36DBCC338}" type="presParOf" srcId="{E5B80447-D311-41DA-94FB-8240486CD8C9}" destId="{A8F876DC-CEC9-4C7C-8727-430D266406AA}" srcOrd="1" destOrd="0" presId="urn:microsoft.com/office/officeart/2005/8/layout/hProcess4"/>
    <dgm:cxn modelId="{42D5A606-C22E-4C22-BBE0-58B44AA5DA1E}" type="presParOf" srcId="{E5B80447-D311-41DA-94FB-8240486CD8C9}" destId="{1807825F-9EA6-4399-86FA-1959C7AC9790}" srcOrd="2" destOrd="0" presId="urn:microsoft.com/office/officeart/2005/8/layout/hProcess4"/>
    <dgm:cxn modelId="{F519EE02-5480-4E4A-87D2-B1C3FEAF5624}" type="presParOf" srcId="{1807825F-9EA6-4399-86FA-1959C7AC9790}" destId="{1DE47E2A-B0DE-4E99-9D2D-AF249A58F3BF}" srcOrd="0" destOrd="0" presId="urn:microsoft.com/office/officeart/2005/8/layout/hProcess4"/>
    <dgm:cxn modelId="{18BB494A-86B3-43DE-8D1C-E23FBCB892F2}" type="presParOf" srcId="{1DE47E2A-B0DE-4E99-9D2D-AF249A58F3BF}" destId="{AA8DDD01-B0D4-4A8B-971B-EA10423628B3}" srcOrd="0" destOrd="0" presId="urn:microsoft.com/office/officeart/2005/8/layout/hProcess4"/>
    <dgm:cxn modelId="{AA27120C-58D4-4B72-B593-CEFEAA137BFA}" type="presParOf" srcId="{1DE47E2A-B0DE-4E99-9D2D-AF249A58F3BF}" destId="{6EE8115D-7B93-4930-94CD-7BD90868124F}" srcOrd="1" destOrd="0" presId="urn:microsoft.com/office/officeart/2005/8/layout/hProcess4"/>
    <dgm:cxn modelId="{7A393391-A2A0-47C8-938A-BA012171A23B}" type="presParOf" srcId="{1DE47E2A-B0DE-4E99-9D2D-AF249A58F3BF}" destId="{FAAC2CB4-CD27-4889-A219-A167044A4A65}" srcOrd="2" destOrd="0" presId="urn:microsoft.com/office/officeart/2005/8/layout/hProcess4"/>
    <dgm:cxn modelId="{4AE767F7-40B8-4A3C-963F-7277EC3D02D1}" type="presParOf" srcId="{1DE47E2A-B0DE-4E99-9D2D-AF249A58F3BF}" destId="{CE4A0B87-922F-4B3B-A0B3-1C493F596C22}" srcOrd="3" destOrd="0" presId="urn:microsoft.com/office/officeart/2005/8/layout/hProcess4"/>
    <dgm:cxn modelId="{8F071D0F-4BFA-40E9-84E5-7CBA669B5FE1}" type="presParOf" srcId="{1DE47E2A-B0DE-4E99-9D2D-AF249A58F3BF}" destId="{ECA130C1-967A-44D9-B8E9-A055B09B5218}" srcOrd="4" destOrd="0" presId="urn:microsoft.com/office/officeart/2005/8/layout/hProcess4"/>
    <dgm:cxn modelId="{AD210F24-71D2-4FF8-8D86-D4F6A58B51A6}" type="presParOf" srcId="{1807825F-9EA6-4399-86FA-1959C7AC9790}" destId="{E7ACBE3F-D78E-4EC0-9CAA-FFC1CC8F42CE}" srcOrd="1" destOrd="0" presId="urn:microsoft.com/office/officeart/2005/8/layout/hProcess4"/>
    <dgm:cxn modelId="{5698F093-ECCB-498C-AC48-DE82A112DE7A}" type="presParOf" srcId="{1807825F-9EA6-4399-86FA-1959C7AC9790}" destId="{ED8D95D0-C5A7-4EC9-A2A2-E4C57F61DEC9}" srcOrd="2" destOrd="0" presId="urn:microsoft.com/office/officeart/2005/8/layout/hProcess4"/>
    <dgm:cxn modelId="{F361F347-0458-404A-8F2E-68E5D0FD48AC}" type="presParOf" srcId="{ED8D95D0-C5A7-4EC9-A2A2-E4C57F61DEC9}" destId="{E718914D-C8BA-4249-9AC4-85B89D869415}" srcOrd="0" destOrd="0" presId="urn:microsoft.com/office/officeart/2005/8/layout/hProcess4"/>
    <dgm:cxn modelId="{00FAFD5B-DFCC-42E0-978A-86D892C701B5}" type="presParOf" srcId="{ED8D95D0-C5A7-4EC9-A2A2-E4C57F61DEC9}" destId="{A14E4E39-0C11-4231-A07C-0147E81E0D9B}" srcOrd="1" destOrd="0" presId="urn:microsoft.com/office/officeart/2005/8/layout/hProcess4"/>
    <dgm:cxn modelId="{B96209BB-5DA7-4E3A-88FE-E122F509A3B1}" type="presParOf" srcId="{ED8D95D0-C5A7-4EC9-A2A2-E4C57F61DEC9}" destId="{27FB85F6-8E22-4C20-A77E-81F12C492527}" srcOrd="2" destOrd="0" presId="urn:microsoft.com/office/officeart/2005/8/layout/hProcess4"/>
    <dgm:cxn modelId="{66BDAB61-4001-4D85-99CF-0F8C358DE106}" type="presParOf" srcId="{ED8D95D0-C5A7-4EC9-A2A2-E4C57F61DEC9}" destId="{73EDFA36-4B74-4F9E-AF53-025F6CB5B2C0}" srcOrd="3" destOrd="0" presId="urn:microsoft.com/office/officeart/2005/8/layout/hProcess4"/>
    <dgm:cxn modelId="{0671A73F-5EC9-448B-A8BD-0938BBFC28C2}" type="presParOf" srcId="{ED8D95D0-C5A7-4EC9-A2A2-E4C57F61DEC9}" destId="{99809E74-3B64-4E8C-A81C-37634206697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E8115D-7B93-4930-94CD-7BD90868124F}">
      <dsp:nvSpPr>
        <dsp:cNvPr id="0" name=""/>
        <dsp:cNvSpPr/>
      </dsp:nvSpPr>
      <dsp:spPr>
        <a:xfrm>
          <a:off x="731410" y="1156808"/>
          <a:ext cx="2695091" cy="2222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Nouveau système de supervision et de gestion du trafic routier</a:t>
          </a: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400" kern="1200" dirty="0"/>
        </a:p>
      </dsp:txBody>
      <dsp:txXfrm>
        <a:off x="731410" y="1156808"/>
        <a:ext cx="2695091" cy="1746554"/>
      </dsp:txXfrm>
    </dsp:sp>
    <dsp:sp modelId="{E7ACBE3F-D78E-4EC0-9CAA-FFC1CC8F42CE}">
      <dsp:nvSpPr>
        <dsp:cNvPr id="0" name=""/>
        <dsp:cNvSpPr/>
      </dsp:nvSpPr>
      <dsp:spPr>
        <a:xfrm>
          <a:off x="2284713" y="1968422"/>
          <a:ext cx="2882905" cy="2882905"/>
        </a:xfrm>
        <a:prstGeom prst="leftCircularArrow">
          <a:avLst>
            <a:gd name="adj1" fmla="val 2879"/>
            <a:gd name="adj2" fmla="val 352030"/>
            <a:gd name="adj3" fmla="val 2011499"/>
            <a:gd name="adj4" fmla="val 8908447"/>
            <a:gd name="adj5" fmla="val 33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A0B87-922F-4B3B-A0B3-1C493F596C22}">
      <dsp:nvSpPr>
        <dsp:cNvPr id="0" name=""/>
        <dsp:cNvSpPr/>
      </dsp:nvSpPr>
      <dsp:spPr>
        <a:xfrm>
          <a:off x="1362804" y="2987873"/>
          <a:ext cx="2395637" cy="952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NTIC professionnelle</a:t>
          </a:r>
          <a:endParaRPr lang="fr-FR" sz="2800" kern="1200" dirty="0"/>
        </a:p>
      </dsp:txBody>
      <dsp:txXfrm>
        <a:off x="1362804" y="2987873"/>
        <a:ext cx="2395637" cy="952665"/>
      </dsp:txXfrm>
    </dsp:sp>
    <dsp:sp modelId="{A14E4E39-0C11-4231-A07C-0147E81E0D9B}">
      <dsp:nvSpPr>
        <dsp:cNvPr id="0" name=""/>
        <dsp:cNvSpPr/>
      </dsp:nvSpPr>
      <dsp:spPr>
        <a:xfrm>
          <a:off x="4088275" y="606077"/>
          <a:ext cx="2810872" cy="33190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Co-conception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Usages antérieurs et organisation existante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Usages innovants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Modifications organisationnelles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Modification de l’activité professionnelles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Modification des interactions</a:t>
          </a:r>
          <a:endParaRPr lang="fr-FR" sz="1500" kern="1200" dirty="0"/>
        </a:p>
      </dsp:txBody>
      <dsp:txXfrm>
        <a:off x="4088275" y="1317304"/>
        <a:ext cx="2810872" cy="2607832"/>
      </dsp:txXfrm>
    </dsp:sp>
    <dsp:sp modelId="{73EDFA36-4B74-4F9E-AF53-025F6CB5B2C0}">
      <dsp:nvSpPr>
        <dsp:cNvPr id="0" name=""/>
        <dsp:cNvSpPr/>
      </dsp:nvSpPr>
      <dsp:spPr>
        <a:xfrm>
          <a:off x="4911158" y="173019"/>
          <a:ext cx="2395637" cy="952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Opérateurs</a:t>
          </a:r>
          <a:endParaRPr lang="fr-FR" sz="2800" kern="1200" dirty="0"/>
        </a:p>
      </dsp:txBody>
      <dsp:txXfrm>
        <a:off x="4911158" y="173019"/>
        <a:ext cx="2395637" cy="952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621" cy="493237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572" y="0"/>
            <a:ext cx="2918621" cy="493237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C42E2A09-6683-4304-A75C-B9BB59383031}" type="datetimeFigureOut">
              <a:rPr lang="fr-FR" smtClean="0"/>
              <a:pPr/>
              <a:t>22/06/2017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1501"/>
            <a:ext cx="2918621" cy="49323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572" y="9371501"/>
            <a:ext cx="2918621" cy="49323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7F0726E1-4F61-4642-B122-A8800EE0C9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68298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4" tIns="45322" rIns="90644" bIns="4532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4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4" tIns="45322" rIns="90644" bIns="4532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2B28E37-58A6-4BD0-8978-51FCF9B308DF}" type="datetime1">
              <a:rPr lang="fr-FR"/>
              <a:pPr>
                <a:defRPr/>
              </a:pPr>
              <a:t>22/06/2017</a:t>
            </a:fld>
            <a:endParaRPr lang="fr-FR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29187" cy="3697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4" tIns="45322" rIns="90644" bIns="45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4" tIns="45322" rIns="90644" bIns="4532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4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4" tIns="45322" rIns="90644" bIns="4532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BCAB054-9CA0-430B-BA02-4A0652C61D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65432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8834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4100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8084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6826250" y="6594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E1835-8A14-4686-A865-F58A7993150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410150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4924A-A063-4630-A4E7-9503136480C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116416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5"/>
          <p:cNvGrpSpPr>
            <a:grpSpLocks/>
          </p:cNvGrpSpPr>
          <p:nvPr userDrawn="1"/>
        </p:nvGrpSpPr>
        <p:grpSpPr bwMode="auto">
          <a:xfrm>
            <a:off x="0" y="0"/>
            <a:ext cx="9144000" cy="4529138"/>
            <a:chOff x="0" y="0"/>
            <a:chExt cx="9144000" cy="4529138"/>
          </a:xfrm>
        </p:grpSpPr>
        <p:sp>
          <p:nvSpPr>
            <p:cNvPr id="5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2735263" cy="4351338"/>
            </a:xfrm>
            <a:prstGeom prst="rect">
              <a:avLst/>
            </a:prstGeom>
            <a:solidFill>
              <a:srgbClr val="622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0" hangingPunct="0">
                <a:defRPr/>
              </a:pPr>
              <a:endParaRPr lang="fr-FR" altLang="fr-FR" smtClean="0">
                <a:solidFill>
                  <a:prstClr val="black"/>
                </a:solidFill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 userDrawn="1"/>
          </p:nvSpPr>
          <p:spPr bwMode="auto">
            <a:xfrm>
              <a:off x="0" y="4308475"/>
              <a:ext cx="2735263" cy="220663"/>
            </a:xfrm>
            <a:prstGeom prst="rect">
              <a:avLst/>
            </a:prstGeom>
            <a:solidFill>
              <a:srgbClr val="BE0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0" hangingPunct="0">
                <a:defRPr/>
              </a:pPr>
              <a:endParaRPr lang="fr-FR" altLang="fr-FR" smtClean="0">
                <a:solidFill>
                  <a:prstClr val="black"/>
                </a:solidFill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 userDrawn="1"/>
          </p:nvSpPr>
          <p:spPr bwMode="auto">
            <a:xfrm>
              <a:off x="2725738" y="4308475"/>
              <a:ext cx="6418262" cy="220663"/>
            </a:xfrm>
            <a:prstGeom prst="rect">
              <a:avLst/>
            </a:prstGeom>
            <a:solidFill>
              <a:srgbClr val="F2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0" hangingPunct="0">
                <a:defRPr/>
              </a:pPr>
              <a:endParaRPr lang="fr-FR" altLang="fr-FR" smtClean="0">
                <a:solidFill>
                  <a:prstClr val="black"/>
                </a:solidFill>
              </a:endParaRPr>
            </a:p>
          </p:txBody>
        </p:sp>
        <p:sp>
          <p:nvSpPr>
            <p:cNvPr id="8" name="Titre 1"/>
            <p:cNvSpPr txBox="1">
              <a:spLocks/>
            </p:cNvSpPr>
            <p:nvPr userDrawn="1"/>
          </p:nvSpPr>
          <p:spPr bwMode="auto">
            <a:xfrm>
              <a:off x="1921932" y="1"/>
              <a:ext cx="812801" cy="4294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/>
            <a:lstStyle>
              <a:lvl1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lang="fr-F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22181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622181"/>
                  </a:solidFill>
                  <a:latin typeface="Arial" charset="0"/>
                  <a:ea typeface="ＭＳ Ｐゴシック" charset="-128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622181"/>
                  </a:solidFill>
                  <a:latin typeface="Arial" charset="0"/>
                  <a:ea typeface="ＭＳ Ｐゴシック" charset="-128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622181"/>
                  </a:solidFill>
                  <a:latin typeface="Arial" charset="0"/>
                  <a:ea typeface="ＭＳ Ｐゴシック" charset="-128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622181"/>
                  </a:solidFill>
                  <a:latin typeface="Arial" charset="0"/>
                  <a:ea typeface="ＭＳ Ｐゴシック" charset="-128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sz="2800">
                  <a:solidFill>
                    <a:prstClr val="white"/>
                  </a:solidFill>
                  <a:latin typeface="Calibri"/>
                  <a:cs typeface="Calibri"/>
                </a:rPr>
                <a:t>DESTINATION NANTES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4732" y="5072303"/>
            <a:ext cx="6409268" cy="515697"/>
          </a:xfrm>
          <a:noFill/>
          <a:ln>
            <a:noFill/>
          </a:ln>
        </p:spPr>
        <p:txBody>
          <a:bodyPr anchor="t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2181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defRPr>
            </a:lvl1pPr>
          </a:lstStyle>
          <a:p>
            <a:pPr lvl="0"/>
            <a:r>
              <a:rPr lang="fr-FR" noProof="0" dirty="0" smtClean="0"/>
              <a:t>Cliquez et modifiez le titre</a:t>
            </a:r>
          </a:p>
        </p:txBody>
      </p:sp>
      <p:sp>
        <p:nvSpPr>
          <p:cNvPr id="16" name="Espace réservé pour une image  15"/>
          <p:cNvSpPr>
            <a:spLocks noGrp="1"/>
          </p:cNvSpPr>
          <p:nvPr>
            <p:ph type="pic" sz="quarter" idx="11"/>
          </p:nvPr>
        </p:nvSpPr>
        <p:spPr>
          <a:xfrm>
            <a:off x="2735263" y="0"/>
            <a:ext cx="6408737" cy="4296296"/>
          </a:xfr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9" name="Espace réservé du numéro de diapositive 6"/>
          <p:cNvSpPr>
            <a:spLocks noGrp="1"/>
          </p:cNvSpPr>
          <p:nvPr userDrawn="1">
            <p:ph type="sldNum" sz="quarter" idx="12"/>
          </p:nvPr>
        </p:nvSpPr>
        <p:spPr>
          <a:xfrm>
            <a:off x="6826250" y="6594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264FC-49F3-4223-96A8-4310A8F236E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4285791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defTabSz="914400">
              <a:defRPr/>
            </a:pPr>
            <a:fld id="{ACF14ECA-2411-434C-A50C-379403B1CE49}" type="datetimeFigureOut">
              <a:rPr lang="fr-FR" altLang="fr-FR" sz="24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914400">
                <a:defRPr/>
              </a:pPr>
              <a:t>22/06/2017</a:t>
            </a:fld>
            <a:endParaRPr lang="fr-FR" altLang="fr-FR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>
              <a:defRPr/>
            </a:pPr>
            <a:endParaRPr lang="fr-FR" sz="240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AF4E5-0211-4DEC-971F-B190E3CF460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39526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2665266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59310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198879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990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6742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0318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318424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87928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 descr="IFSTTAR_masqueppt_pag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dirty="0" smtClean="0"/>
              <a:t>Cliquez et modifiez le titre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179388" y="6669088"/>
            <a:ext cx="3887787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r>
              <a:rPr lang="fr-FR" sz="600" noProof="0" dirty="0" smtClean="0">
                <a:solidFill>
                  <a:srgbClr val="C5CDD0"/>
                </a:solidFill>
                <a:latin typeface="Arial" charset="0"/>
              </a:rPr>
              <a:t>IFSTTAR©</a:t>
            </a:r>
          </a:p>
        </p:txBody>
      </p:sp>
      <p:sp>
        <p:nvSpPr>
          <p:cNvPr id="102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noProof="0" dirty="0" smtClean="0"/>
              <a:t>Cliquez pour modifier les styles du texte du masque</a:t>
            </a:r>
          </a:p>
          <a:p>
            <a:pPr lvl="1"/>
            <a:r>
              <a:rPr lang="fr-FR" altLang="fr-FR" noProof="0" dirty="0" smtClean="0"/>
              <a:t>Deuxième niveau</a:t>
            </a:r>
          </a:p>
          <a:p>
            <a:pPr lvl="2"/>
            <a:r>
              <a:rPr lang="fr-FR" altLang="fr-FR" noProof="0" dirty="0" smtClean="0"/>
              <a:t>Troisième niveau</a:t>
            </a:r>
          </a:p>
          <a:p>
            <a:pPr lvl="3"/>
            <a:r>
              <a:rPr lang="fr-FR" altLang="fr-FR" noProof="0" dirty="0" smtClean="0"/>
              <a:t>Quatrième niveau</a:t>
            </a:r>
          </a:p>
          <a:p>
            <a:pPr lvl="4"/>
            <a:r>
              <a:rPr lang="fr-FR" altLang="fr-FR" noProof="0" dirty="0" smtClean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669088"/>
            <a:ext cx="2133600" cy="144288"/>
          </a:xfrm>
          <a:prstGeom prst="rect">
            <a:avLst/>
          </a:prstGeom>
        </p:spPr>
        <p:txBody>
          <a:bodyPr/>
          <a:lstStyle>
            <a:lvl1pPr algn="r">
              <a:defRPr lang="fr-FR" sz="600" kern="1200" smtClean="0">
                <a:solidFill>
                  <a:srgbClr val="C5CDD0"/>
                </a:solidFill>
                <a:latin typeface="Arial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F432BA8D-C445-40FD-8A49-59B207923DB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rgbClr val="00A6A4"/>
          </a:solidFill>
          <a:latin typeface="Arial" charset="0"/>
          <a:ea typeface="ヒラギノ角ゴ Pro W3" pitchFamily="-65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Arial" charset="0"/>
          <a:ea typeface="ヒラギノ角ゴ Pro W3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Arial" charset="0"/>
          <a:ea typeface="ヒラギノ角ゴ Pro W3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Arial" charset="0"/>
          <a:ea typeface="ヒラギノ角ゴ Pro W3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Arial" charset="0"/>
          <a:ea typeface="ヒラギノ角ゴ Pro W3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400" kern="1200">
          <a:solidFill>
            <a:srgbClr val="0056A9"/>
          </a:solidFill>
          <a:latin typeface="Arial" charset="0"/>
          <a:ea typeface="ヒラギノ角ゴ Pro W3" pitchFamily="-65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3333"/>
          </a:solidFill>
          <a:latin typeface="Arial" charset="0"/>
          <a:ea typeface="ヒラギノ角ゴ Pro W3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accent1"/>
          </a:solidFill>
          <a:latin typeface="Arial" charset="0"/>
          <a:ea typeface="ヒラギノ角ゴ Pro W3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charset="0"/>
          <a:ea typeface="ヒラギノ角ゴ Pro W3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Arial" charset="0"/>
          <a:ea typeface="ヒラギノ角ゴ Pro W3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8262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0B31E"/>
                </a:solidFill>
              </a:defRPr>
            </a:lvl1pPr>
          </a:lstStyle>
          <a:p>
            <a:pPr defTabSz="914400">
              <a:defRPr/>
            </a:pPr>
            <a:fld id="{7D1C55B4-2987-47B8-A365-F39EFDED8F60}" type="slidenum">
              <a:rPr lang="fr-FR" altLang="fr-FR">
                <a:latin typeface="Arial" pitchFamily="34" charset="0"/>
                <a:ea typeface="ＭＳ Ｐゴシック" pitchFamily="34" charset="-128"/>
              </a:rPr>
              <a:pPr defTabSz="914400">
                <a:defRPr/>
              </a:pPr>
              <a:t>‹N°›</a:t>
            </a:fld>
            <a:endParaRPr lang="fr-FR" altLang="fr-FR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27" name="Espace réservé du texte 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50196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Titre</a:t>
            </a:r>
          </a:p>
          <a:p>
            <a:pPr lvl="0"/>
            <a:r>
              <a:rPr lang="fr-FR" altLang="fr-FR" smtClean="0"/>
              <a:t>Cliquez pour modifier les styles du texte du masque</a:t>
            </a:r>
          </a:p>
        </p:txBody>
      </p:sp>
      <p:sp>
        <p:nvSpPr>
          <p:cNvPr id="1028" name="Espace réservé du titre 5"/>
          <p:cNvSpPr>
            <a:spLocks noGrp="1"/>
          </p:cNvSpPr>
          <p:nvPr>
            <p:ph type="title"/>
          </p:nvPr>
        </p:nvSpPr>
        <p:spPr bwMode="auto">
          <a:xfrm>
            <a:off x="442913" y="957263"/>
            <a:ext cx="82296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Zone de titre</a:t>
            </a:r>
          </a:p>
        </p:txBody>
      </p:sp>
    </p:spTree>
    <p:extLst>
      <p:ext uri="{BB962C8B-B14F-4D97-AF65-F5344CB8AC3E}">
        <p14:creationId xmlns:p14="http://schemas.microsoft.com/office/powerpoint/2010/main" xmlns="" val="411090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fr-FR" sz="2800" b="1" dirty="0">
          <a:solidFill>
            <a:srgbClr val="622181"/>
          </a:solidFill>
          <a:latin typeface="Calibri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22181"/>
          </a:solidFill>
          <a:latin typeface="Calibri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22181"/>
          </a:solidFill>
          <a:latin typeface="Calibri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22181"/>
          </a:solidFill>
          <a:latin typeface="Calibri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22181"/>
          </a:solidFill>
          <a:latin typeface="Calibri" charset="0"/>
          <a:ea typeface="ＭＳ Ｐゴシック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just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A20000"/>
        </a:buClr>
        <a:buFont typeface="Times" pitchFamily="1" charset="0"/>
        <a:defRPr lang="fr-FR" sz="1200" kern="1200" dirty="0">
          <a:solidFill>
            <a:srgbClr val="622181"/>
          </a:solidFill>
          <a:latin typeface="Calibri"/>
          <a:ea typeface="ＭＳ Ｐゴシック" pitchFamily="34" charset="-128"/>
          <a:cs typeface="ＭＳ Ｐゴシック" charset="0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Calibrio"/>
          <a:ea typeface="+mn-ea"/>
          <a:cs typeface="Calibrio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Calibrio" charset="0"/>
          <a:cs typeface="Calibrio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Calibrio" charset="0"/>
          <a:cs typeface="Calibrio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Calibrio" charset="0"/>
          <a:cs typeface="Calibrio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1800" y="-4763"/>
            <a:ext cx="10922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e 10"/>
          <p:cNvGrpSpPr>
            <a:grpSpLocks/>
          </p:cNvGrpSpPr>
          <p:nvPr/>
        </p:nvGrpSpPr>
        <p:grpSpPr bwMode="auto">
          <a:xfrm rot="5400000">
            <a:off x="4595019" y="3401219"/>
            <a:ext cx="6858000" cy="55562"/>
            <a:chOff x="0" y="627855"/>
            <a:chExt cx="7561263" cy="110333"/>
          </a:xfrm>
        </p:grpSpPr>
        <p:sp>
          <p:nvSpPr>
            <p:cNvPr id="7181" name="Rectangle 8"/>
            <p:cNvSpPr>
              <a:spLocks noChangeArrowheads="1"/>
            </p:cNvSpPr>
            <p:nvPr/>
          </p:nvSpPr>
          <p:spPr bwMode="auto">
            <a:xfrm>
              <a:off x="6876975" y="627855"/>
              <a:ext cx="684288" cy="110331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rgbClr val="336699"/>
              </a:solidFill>
              <a:miter lim="800000"/>
              <a:headEnd/>
              <a:tailEnd/>
            </a:ln>
          </p:spPr>
          <p:txBody>
            <a:bodyPr/>
            <a:lstStyle>
              <a:lvl1pPr algn="just" eaLnBrk="0" hangingPunct="0">
                <a:lnSpc>
                  <a:spcPct val="120000"/>
                </a:lnSpc>
                <a:buClr>
                  <a:srgbClr val="A20000"/>
                </a:buClr>
                <a:buFont typeface="Times" pitchFamily="1" charset="0"/>
                <a:defRPr sz="1200">
                  <a:solidFill>
                    <a:srgbClr val="622181"/>
                  </a:solidFill>
                  <a:latin typeface="Calibri" pitchFamily="34" charset="0"/>
                  <a:ea typeface="ＭＳ Ｐゴシック" pitchFamily="34" charset="-128"/>
                  <a:cs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defRPr sz="1200">
                  <a:solidFill>
                    <a:schemeClr val="tx1"/>
                  </a:solidFill>
                  <a:latin typeface="Calibrio" charset="0"/>
                  <a:ea typeface="ＭＳ Ｐゴシック" pitchFamily="34" charset="-128"/>
                  <a:cs typeface="Calibrio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9pPr>
            </a:lstStyle>
            <a:p>
              <a:pPr algn="l" defTabSz="914400" eaLnBrk="1" hangingPunct="1">
                <a:lnSpc>
                  <a:spcPct val="100000"/>
                </a:lnSpc>
                <a:buClrTx/>
                <a:buFontTx/>
                <a:buNone/>
              </a:pPr>
              <a:endParaRPr lang="fr-FR" altLang="fr-FR" sz="240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1" y="627856"/>
              <a:ext cx="2735708" cy="110333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>
                <a:defRPr/>
              </a:pP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2733957" y="627856"/>
              <a:ext cx="4142943" cy="1103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>
                <a:defRPr/>
              </a:pPr>
              <a:endParaRPr lang="fr-FR" altLang="fr-FR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pic>
        <p:nvPicPr>
          <p:cNvPr id="717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6138" y="-27384"/>
            <a:ext cx="4684712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971154"/>
            <a:ext cx="2314575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2"/>
          <p:cNvSpPr txBox="1">
            <a:spLocks noChangeArrowheads="1"/>
          </p:cNvSpPr>
          <p:nvPr/>
        </p:nvSpPr>
        <p:spPr bwMode="auto">
          <a:xfrm>
            <a:off x="37978" y="6453336"/>
            <a:ext cx="29498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 err="1" smtClean="0">
                <a:solidFill>
                  <a:prstClr val="white">
                    <a:lumMod val="95000"/>
                  </a:prstClr>
                </a:solidFill>
              </a:rPr>
              <a:t>Séminaire</a:t>
            </a:r>
            <a:r>
              <a:rPr lang="en-US" sz="2000" dirty="0" smtClean="0">
                <a:solidFill>
                  <a:prstClr val="white">
                    <a:lumMod val="95000"/>
                  </a:prstClr>
                </a:solidFill>
              </a:rPr>
              <a:t> de </a:t>
            </a:r>
            <a:r>
              <a:rPr lang="en-US" sz="2000" dirty="0" err="1" smtClean="0">
                <a:solidFill>
                  <a:prstClr val="white">
                    <a:lumMod val="95000"/>
                  </a:prstClr>
                </a:solidFill>
              </a:rPr>
              <a:t>lancement</a:t>
            </a:r>
            <a:endParaRPr lang="en-US" sz="2000" dirty="0" smtClean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2" name="ZoneTexte 13"/>
          <p:cNvSpPr txBox="1">
            <a:spLocks noChangeArrowheads="1"/>
          </p:cNvSpPr>
          <p:nvPr/>
        </p:nvSpPr>
        <p:spPr bwMode="auto">
          <a:xfrm>
            <a:off x="1265295" y="2385462"/>
            <a:ext cx="603242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en-US" sz="3600" b="1" dirty="0" err="1" smtClean="0">
                <a:solidFill>
                  <a:prstClr val="white">
                    <a:lumMod val="95000"/>
                  </a:prstClr>
                </a:solidFill>
              </a:rPr>
              <a:t>Intégration</a:t>
            </a:r>
            <a:r>
              <a:rPr lang="en-US" sz="3600" b="1" dirty="0" smtClean="0">
                <a:solidFill>
                  <a:prstClr val="white">
                    <a:lumMod val="95000"/>
                  </a:prstClr>
                </a:solidFill>
              </a:rPr>
              <a:t> des NTIC </a:t>
            </a:r>
            <a:r>
              <a:rPr lang="en-US" sz="3600" b="1" dirty="0" err="1" smtClean="0">
                <a:solidFill>
                  <a:prstClr val="white">
                    <a:lumMod val="95000"/>
                  </a:prstClr>
                </a:solidFill>
              </a:rPr>
              <a:t>dans</a:t>
            </a:r>
            <a:r>
              <a:rPr lang="en-US" sz="3600" b="1" dirty="0" smtClean="0">
                <a:solidFill>
                  <a:prstClr val="white">
                    <a:lumMod val="95000"/>
                  </a:prstClr>
                </a:solidFill>
              </a:rPr>
              <a:t> </a:t>
            </a:r>
          </a:p>
          <a:p>
            <a:pPr algn="ctr" defTabSz="914400" eaLnBrk="1" hangingPunct="1">
              <a:defRPr/>
            </a:pPr>
            <a:r>
              <a:rPr lang="en-US" sz="3600" b="1" dirty="0" smtClean="0">
                <a:solidFill>
                  <a:prstClr val="white">
                    <a:lumMod val="95000"/>
                  </a:prstClr>
                </a:solidFill>
              </a:rPr>
              <a:t>les </a:t>
            </a:r>
            <a:r>
              <a:rPr lang="en-US" sz="3600" b="1" dirty="0" err="1" smtClean="0">
                <a:solidFill>
                  <a:prstClr val="white">
                    <a:lumMod val="95000"/>
                  </a:prstClr>
                </a:solidFill>
              </a:rPr>
              <a:t>activités</a:t>
            </a:r>
            <a:r>
              <a:rPr lang="en-US" sz="3600" b="1" dirty="0" smtClean="0">
                <a:solidFill>
                  <a:prstClr val="white">
                    <a:lumMod val="95000"/>
                  </a:prstClr>
                </a:solidFill>
              </a:rPr>
              <a:t> </a:t>
            </a:r>
            <a:r>
              <a:rPr lang="en-US" sz="3600" b="1" dirty="0" err="1" smtClean="0">
                <a:solidFill>
                  <a:prstClr val="white">
                    <a:lumMod val="95000"/>
                  </a:prstClr>
                </a:solidFill>
              </a:rPr>
              <a:t>humaines</a:t>
            </a:r>
            <a:endParaRPr lang="en-US" sz="3600" b="1" dirty="0" smtClean="0">
              <a:solidFill>
                <a:prstClr val="white">
                  <a:lumMod val="95000"/>
                </a:prstClr>
              </a:solidFill>
            </a:endParaRPr>
          </a:p>
          <a:p>
            <a:pPr algn="ctr" defTabSz="914400" eaLnBrk="1" hangingPunct="1">
              <a:defRPr/>
            </a:pPr>
            <a:endParaRPr lang="en-US" sz="3200" b="1" dirty="0">
              <a:solidFill>
                <a:prstClr val="white">
                  <a:lumMod val="95000"/>
                </a:prstClr>
              </a:solidFill>
            </a:endParaRPr>
          </a:p>
          <a:p>
            <a:pPr algn="ctr" defTabSz="914400" eaLnBrk="1" hangingPunct="1">
              <a:defRPr/>
            </a:pPr>
            <a:r>
              <a:rPr lang="en-US" sz="3200" b="1" dirty="0" smtClean="0">
                <a:solidFill>
                  <a:prstClr val="white">
                    <a:lumMod val="95000"/>
                  </a:prstClr>
                </a:solidFill>
              </a:rPr>
              <a:t>COSYS/GRETTIA</a:t>
            </a:r>
            <a:endParaRPr lang="en-US" sz="3200" b="1" dirty="0" smtClean="0">
              <a:solidFill>
                <a:prstClr val="white">
                  <a:lumMod val="95000"/>
                </a:prstClr>
              </a:solidFill>
            </a:endParaRPr>
          </a:p>
          <a:p>
            <a:pPr algn="ctr" defTabSz="914400" eaLnBrk="1" hangingPunct="1">
              <a:defRPr/>
            </a:pPr>
            <a:r>
              <a:rPr lang="en-US" sz="3200" b="1" dirty="0" smtClean="0">
                <a:solidFill>
                  <a:prstClr val="white">
                    <a:lumMod val="95000"/>
                  </a:prstClr>
                </a:solidFill>
              </a:rPr>
              <a:t>Sonia </a:t>
            </a:r>
            <a:r>
              <a:rPr lang="en-US" sz="3200" b="1" dirty="0" err="1" smtClean="0">
                <a:solidFill>
                  <a:prstClr val="white">
                    <a:lumMod val="95000"/>
                  </a:prstClr>
                </a:solidFill>
              </a:rPr>
              <a:t>Adelé</a:t>
            </a:r>
            <a:endParaRPr lang="en-US" sz="3200" b="1" dirty="0" smtClean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717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0938" y="5040337"/>
            <a:ext cx="62611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 rot="5400000">
            <a:off x="5097922" y="3079676"/>
            <a:ext cx="6999980" cy="755452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defTabSz="914400">
              <a:defRPr/>
            </a:pPr>
            <a:r>
              <a:rPr lang="en-US" sz="3400" b="1" dirty="0" err="1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5297"/>
                </a:solidFill>
                <a:latin typeface="Candara" panose="020E0502030303020204" pitchFamily="34" charset="0"/>
                <a:ea typeface="ＭＳ Ｐゴシック" pitchFamily="34" charset="-128"/>
              </a:rPr>
              <a:t>Mobilité</a:t>
            </a:r>
            <a:r>
              <a:rPr lang="en-US" sz="3400" b="1" dirty="0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5297"/>
                </a:solidFill>
                <a:latin typeface="Candara" panose="020E0502030303020204" pitchFamily="34" charset="0"/>
                <a:ea typeface="ＭＳ Ｐゴシック" pitchFamily="34" charset="-128"/>
              </a:rPr>
              <a:t> et Transitions </a:t>
            </a:r>
            <a:r>
              <a:rPr lang="en-US" sz="3400" b="1" dirty="0" err="1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5297"/>
                </a:solidFill>
                <a:latin typeface="Candara" panose="020E0502030303020204" pitchFamily="34" charset="0"/>
                <a:ea typeface="ＭＳ Ｐゴシック" pitchFamily="34" charset="-128"/>
              </a:rPr>
              <a:t>N</a:t>
            </a:r>
            <a:r>
              <a:rPr lang="en-US" sz="3400" b="1" dirty="0" err="1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5297"/>
                </a:solidFill>
                <a:latin typeface="Candara" panose="020E0502030303020204" pitchFamily="34" charset="0"/>
                <a:ea typeface="ＭＳ Ｐゴシック" pitchFamily="34" charset="-128"/>
              </a:rPr>
              <a:t>umériques</a:t>
            </a:r>
            <a:endParaRPr lang="en-US" sz="3400" b="1" dirty="0">
              <a:ln w="10541" cmpd="sng">
                <a:solidFill>
                  <a:prstClr val="white"/>
                </a:solidFill>
                <a:prstDash val="solid"/>
              </a:ln>
              <a:solidFill>
                <a:srgbClr val="005297"/>
              </a:solidFill>
              <a:latin typeface="Candara" panose="020E0502030303020204" pitchFamily="34" charset="0"/>
              <a:ea typeface="ＭＳ Ｐゴシック" pitchFamily="34" charset="-128"/>
            </a:endParaRPr>
          </a:p>
        </p:txBody>
      </p:sp>
      <p:sp>
        <p:nvSpPr>
          <p:cNvPr id="16" name="ZoneTexte 12"/>
          <p:cNvSpPr txBox="1">
            <a:spLocks noChangeArrowheads="1"/>
          </p:cNvSpPr>
          <p:nvPr/>
        </p:nvSpPr>
        <p:spPr bwMode="auto">
          <a:xfrm>
            <a:off x="6206773" y="6457890"/>
            <a:ext cx="18120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 smtClean="0">
                <a:solidFill>
                  <a:prstClr val="white">
                    <a:lumMod val="95000"/>
                  </a:prstClr>
                </a:solidFill>
              </a:rPr>
              <a:t>11/07/17, MLV</a:t>
            </a:r>
            <a:endParaRPr lang="en-US" sz="2000" dirty="0" smtClean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2994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Perspectives – </a:t>
            </a:r>
            <a:r>
              <a:rPr lang="fr-FR" dirty="0" smtClean="0"/>
              <a:t>Nouvelles </a:t>
            </a:r>
            <a:r>
              <a:rPr lang="fr-FR" dirty="0"/>
              <a:t>questions de recherche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Evolution des systèmes techniques pour la mobilité vers le « smart » : covoiturage, calculateurs d’itinéraires…</a:t>
            </a:r>
          </a:p>
          <a:p>
            <a:pPr lvl="1"/>
            <a:r>
              <a:rPr lang="fr-FR" dirty="0" smtClean="0"/>
              <a:t>Défis pour l’interaction humain-machine</a:t>
            </a:r>
          </a:p>
          <a:p>
            <a:pPr lvl="2"/>
            <a:r>
              <a:rPr lang="fr-FR" dirty="0" smtClean="0"/>
              <a:t>Fossé entre le modèle mental de l’usage et le mode de fonctionnement du système</a:t>
            </a:r>
          </a:p>
          <a:p>
            <a:pPr lvl="2"/>
            <a:r>
              <a:rPr lang="fr-FR" dirty="0" smtClean="0"/>
              <a:t>Transparence, intelligibilité, prise en compte de l’activité réelle par la technologie, rétroactions humaines</a:t>
            </a:r>
          </a:p>
          <a:p>
            <a:r>
              <a:rPr lang="fr-FR" dirty="0" smtClean="0"/>
              <a:t>Coexistence de l’information traditionnelle </a:t>
            </a:r>
            <a:r>
              <a:rPr lang="fr-FR" dirty="0" smtClean="0"/>
              <a:t>officielle et numérique officielle et officieuse</a:t>
            </a:r>
          </a:p>
          <a:p>
            <a:pPr lvl="1"/>
            <a:r>
              <a:rPr lang="fr-FR" dirty="0" smtClean="0"/>
              <a:t>Impact différencié sur le comportement</a:t>
            </a:r>
          </a:p>
          <a:p>
            <a:pPr lvl="1"/>
            <a:r>
              <a:rPr lang="fr-FR" dirty="0" smtClean="0"/>
              <a:t>Interprétation différente</a:t>
            </a:r>
          </a:p>
          <a:p>
            <a:pPr lvl="1"/>
            <a:r>
              <a:rPr lang="fr-FR" dirty="0" smtClean="0"/>
              <a:t>Traitement des informations contradictoires entre sources</a:t>
            </a:r>
          </a:p>
          <a:p>
            <a:r>
              <a:rPr lang="fr-FR" dirty="0" smtClean="0"/>
              <a:t>Analyse longitudinale (</a:t>
            </a:r>
            <a:r>
              <a:rPr lang="fr-FR" smtClean="0"/>
              <a:t>sur plusieurs années) </a:t>
            </a:r>
            <a:r>
              <a:rPr lang="fr-FR" dirty="0" smtClean="0"/>
              <a:t>suite à l’implémentation d’un système technique dans un environnement professionnel : </a:t>
            </a:r>
          </a:p>
          <a:p>
            <a:pPr lvl="1"/>
            <a:r>
              <a:rPr lang="fr-FR" dirty="0" smtClean="0"/>
              <a:t>Impact sur les collectifs, sur la culture d’entreprise, l’activité réelle.</a:t>
            </a:r>
          </a:p>
          <a:p>
            <a:pPr lvl="1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4287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Positionnement des recherches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62500" lnSpcReduction="20000"/>
          </a:bodyPr>
          <a:lstStyle/>
          <a:p>
            <a:r>
              <a:rPr lang="fr-FR" sz="2600" dirty="0" smtClean="0"/>
              <a:t>Sujet de recherche : Lien entre NTIC et activités humaines</a:t>
            </a:r>
            <a:endParaRPr lang="fr-FR" sz="2600" dirty="0" smtClean="0"/>
          </a:p>
          <a:p>
            <a:r>
              <a:rPr lang="fr-FR" sz="2600" dirty="0" smtClean="0"/>
              <a:t>Questions </a:t>
            </a:r>
            <a:r>
              <a:rPr lang="fr-FR" sz="2600" dirty="0" smtClean="0"/>
              <a:t>de </a:t>
            </a:r>
            <a:r>
              <a:rPr lang="fr-FR" sz="2600" dirty="0" smtClean="0"/>
              <a:t>recherche :</a:t>
            </a:r>
          </a:p>
          <a:p>
            <a:pPr lvl="1"/>
            <a:r>
              <a:rPr lang="fr-FR" sz="2600" dirty="0" smtClean="0"/>
              <a:t>Quels caractéristiques pour une NTIC réellement utilisée par des usagers lambda / des professionnels ?</a:t>
            </a:r>
          </a:p>
          <a:p>
            <a:pPr lvl="1"/>
            <a:r>
              <a:rPr lang="fr-FR" sz="2600" dirty="0" smtClean="0"/>
              <a:t>Comment l’activité de mobilité / professionnelle évolue-t-elle avec l’intégration de nouvelles technologies ? </a:t>
            </a:r>
            <a:endParaRPr lang="fr-FR" sz="2600" dirty="0" smtClean="0"/>
          </a:p>
          <a:p>
            <a:pPr lvl="1"/>
            <a:r>
              <a:rPr lang="fr-FR" sz="2600" dirty="0" smtClean="0"/>
              <a:t>Quelles méthodes pour l’analyse située des pratiques de mobilité quotidienne / de travail pour la conception ?</a:t>
            </a:r>
            <a:endParaRPr lang="fr-FR" sz="2600" dirty="0" smtClean="0"/>
          </a:p>
          <a:p>
            <a:r>
              <a:rPr lang="fr-FR" sz="2600" dirty="0" smtClean="0"/>
              <a:t>Positionnement disciplinaire : psychologie ergonomique</a:t>
            </a:r>
          </a:p>
          <a:p>
            <a:pPr lvl="1"/>
            <a:r>
              <a:rPr lang="fr-FR" sz="2600" dirty="0" smtClean="0"/>
              <a:t>Branche de la psychologie dont les résultats, connaissances, méthodes et outils sont en lien avec l'ergonomie. </a:t>
            </a:r>
          </a:p>
          <a:p>
            <a:pPr lvl="1"/>
            <a:r>
              <a:rPr lang="fr-FR" sz="2600" dirty="0" smtClean="0"/>
              <a:t>Psychologie : centre ses analyses sur les comportements tels qu'ils s'expriment au niveau individuel. </a:t>
            </a:r>
          </a:p>
          <a:p>
            <a:pPr lvl="1"/>
            <a:r>
              <a:rPr lang="fr-FR" sz="2600" dirty="0" smtClean="0"/>
              <a:t>Ergonomique : étude des activités orientées impliquant des objets techniques.</a:t>
            </a:r>
          </a:p>
          <a:p>
            <a:r>
              <a:rPr lang="fr-FR" dirty="0" smtClean="0"/>
              <a:t>Chercheurs </a:t>
            </a:r>
            <a:r>
              <a:rPr lang="fr-FR" dirty="0" smtClean="0"/>
              <a:t>impliqués : </a:t>
            </a:r>
          </a:p>
          <a:p>
            <a:pPr lvl="1"/>
            <a:r>
              <a:rPr lang="fr-FR" dirty="0" smtClean="0"/>
              <a:t>DR émérite : Sylvain </a:t>
            </a:r>
            <a:r>
              <a:rPr lang="fr-FR" dirty="0" err="1" smtClean="0"/>
              <a:t>Lassarre</a:t>
            </a:r>
            <a:endParaRPr lang="fr-FR" dirty="0" smtClean="0"/>
          </a:p>
          <a:p>
            <a:pPr lvl="1"/>
            <a:r>
              <a:rPr lang="fr-FR" dirty="0" smtClean="0"/>
              <a:t>IR : Pierre-Alain Hoyau</a:t>
            </a:r>
          </a:p>
          <a:p>
            <a:pPr lvl="1"/>
            <a:r>
              <a:rPr lang="fr-FR" dirty="0" smtClean="0"/>
              <a:t>CR : Sonia </a:t>
            </a:r>
            <a:r>
              <a:rPr lang="fr-FR" dirty="0" err="1" smtClean="0"/>
              <a:t>Adelé</a:t>
            </a:r>
            <a:endParaRPr lang="fr-FR" dirty="0" smtClean="0"/>
          </a:p>
          <a:p>
            <a:pPr lvl="1"/>
            <a:r>
              <a:rPr lang="fr-FR" dirty="0" smtClean="0"/>
              <a:t>IE : Corinne Dionisio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DA0AF4E5-0211-4DEC-971F-B190E3CF4600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  <p:sp>
        <p:nvSpPr>
          <p:cNvPr id="7" name="Accolade fermante 6"/>
          <p:cNvSpPr/>
          <p:nvPr/>
        </p:nvSpPr>
        <p:spPr>
          <a:xfrm>
            <a:off x="3923928" y="5301208"/>
            <a:ext cx="72008" cy="432048"/>
          </a:xfrm>
          <a:prstGeom prst="rightBrace">
            <a:avLst/>
          </a:prstGeom>
          <a:ln w="19050">
            <a:solidFill>
              <a:schemeClr val="tx1"/>
            </a:solidFill>
            <a:headEnd type="none" w="med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ccolade fermante 7"/>
          <p:cNvSpPr/>
          <p:nvPr/>
        </p:nvSpPr>
        <p:spPr>
          <a:xfrm>
            <a:off x="3203848" y="5805264"/>
            <a:ext cx="72008" cy="432048"/>
          </a:xfrm>
          <a:prstGeom prst="rightBrace">
            <a:avLst/>
          </a:prstGeom>
          <a:ln w="19050">
            <a:solidFill>
              <a:schemeClr val="tx1"/>
            </a:solidFill>
            <a:headEnd type="none" w="med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139952" y="5291916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Statistiques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3466479" y="5805264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Psycho-ergo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="" val="267531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Trois projets </a:t>
            </a:r>
            <a:r>
              <a:rPr lang="fr-FR" dirty="0" smtClean="0"/>
              <a:t>pour illustrer</a:t>
            </a:r>
            <a:endParaRPr lang="fr-FR" dirty="0"/>
          </a:p>
        </p:txBody>
      </p:sp>
      <p:graphicFrame>
        <p:nvGraphicFramePr>
          <p:cNvPr id="4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20250503"/>
              </p:ext>
            </p:extLst>
          </p:nvPr>
        </p:nvGraphicFramePr>
        <p:xfrm>
          <a:off x="395536" y="2204864"/>
          <a:ext cx="8229600" cy="311831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26568"/>
                <a:gridCol w="2088232"/>
                <a:gridCol w="4114800"/>
              </a:tblGrid>
              <a:tr h="649521">
                <a:tc gridSpan="3">
                  <a:txBody>
                    <a:bodyPr/>
                    <a:lstStyle/>
                    <a:p>
                      <a:pPr algn="l"/>
                      <a:r>
                        <a:rPr lang="fr-FR" sz="2000" dirty="0" smtClean="0"/>
                        <a:t>Analyse des usages et usagers du covoiturage quotidien</a:t>
                      </a:r>
                      <a:r>
                        <a:rPr lang="fr-FR" sz="2000" dirty="0" smtClean="0"/>
                        <a:t/>
                      </a:r>
                      <a:br>
                        <a:rPr lang="fr-FR" sz="2000" dirty="0" smtClean="0"/>
                      </a:br>
                      <a:endParaRPr lang="fr-FR" sz="100" dirty="0" smtClean="0">
                        <a:latin typeface="Arial Narrow" pitchFamily="34" charset="0"/>
                      </a:endParaRPr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65700">
                <a:tc rowSpan="6"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</a:txBody>
                  <a:tcPr marT="45713" marB="457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Acronyme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 smtClean="0">
                          <a:latin typeface="+mj-lt"/>
                        </a:rPr>
                        <a:t>Karos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</a:tr>
              <a:tr h="3657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Type de projet: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+mj-lt"/>
                        </a:rPr>
                        <a:t>Industriel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</a:tr>
              <a:tr h="3657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Participants :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+mj-lt"/>
                        </a:rPr>
                        <a:t>Sonia </a:t>
                      </a:r>
                      <a:r>
                        <a:rPr lang="fr-FR" sz="1800" dirty="0" err="1" smtClean="0">
                          <a:latin typeface="+mj-lt"/>
                        </a:rPr>
                        <a:t>Adelé</a:t>
                      </a:r>
                      <a:r>
                        <a:rPr lang="fr-FR" sz="1800" dirty="0" smtClean="0">
                          <a:latin typeface="+mj-lt"/>
                        </a:rPr>
                        <a:t>, Corinne Dionisio, 1 stagiaire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</a:tr>
              <a:tr h="3657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Durée :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+mj-lt"/>
                        </a:rPr>
                        <a:t>1 an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</a:tr>
              <a:tr h="36013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Budget :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+mj-lt"/>
                        </a:rPr>
                        <a:t>56 K€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</a:tr>
              <a:tr h="426433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Partenaires: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+mj-lt"/>
                        </a:rPr>
                        <a:t>IFSTTAR/GRETTIA</a:t>
                      </a:r>
                      <a:r>
                        <a:rPr lang="fr-FR" sz="1800" baseline="0" dirty="0" smtClean="0">
                          <a:latin typeface="+mj-lt"/>
                        </a:rPr>
                        <a:t> </a:t>
                      </a:r>
                    </a:p>
                    <a:p>
                      <a:r>
                        <a:rPr lang="fr-FR" sz="1800" baseline="0" dirty="0" err="1" smtClean="0">
                          <a:latin typeface="+mj-lt"/>
                        </a:rPr>
                        <a:t>Karos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11560" y="2925192"/>
            <a:ext cx="1651000" cy="431800"/>
          </a:xfrm>
          <a:prstGeom prst="rect">
            <a:avLst/>
          </a:prstGeom>
        </p:spPr>
      </p:pic>
      <p:pic>
        <p:nvPicPr>
          <p:cNvPr id="6" name="Image 5" descr="Karos_Visuel app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478357"/>
            <a:ext cx="103771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053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Projet KAROS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Objectifs :</a:t>
            </a:r>
          </a:p>
          <a:p>
            <a:pPr lvl="1"/>
            <a:r>
              <a:rPr lang="fr-FR" sz="2600" dirty="0" smtClean="0"/>
              <a:t>Aider la start-up à aborder la littérature scientifique</a:t>
            </a:r>
          </a:p>
          <a:p>
            <a:pPr lvl="1"/>
            <a:r>
              <a:rPr lang="fr-FR" sz="2600" dirty="0" smtClean="0"/>
              <a:t>Comprendre les usages et non-usages de l’application de covoiturage courte-distance</a:t>
            </a:r>
          </a:p>
          <a:p>
            <a:r>
              <a:rPr lang="fr-FR" sz="2600" dirty="0" smtClean="0"/>
              <a:t>Méthodes</a:t>
            </a:r>
          </a:p>
          <a:p>
            <a:pPr lvl="1"/>
            <a:r>
              <a:rPr lang="fr-FR" dirty="0" smtClean="0"/>
              <a:t>Analyse de traces d’usage, e</a:t>
            </a:r>
            <a:r>
              <a:rPr lang="fr-FR" dirty="0" smtClean="0"/>
              <a:t>ntretiens</a:t>
            </a:r>
          </a:p>
          <a:p>
            <a:r>
              <a:rPr lang="fr-FR" dirty="0" smtClean="0"/>
              <a:t>Résultats : </a:t>
            </a:r>
          </a:p>
          <a:p>
            <a:pPr lvl="1"/>
            <a:r>
              <a:rPr lang="fr-FR" dirty="0" smtClean="0"/>
              <a:t>Recommandations pour favoriser le développement de l’application basées sur :</a:t>
            </a:r>
          </a:p>
          <a:p>
            <a:pPr lvl="2"/>
            <a:r>
              <a:rPr lang="fr-FR" dirty="0" smtClean="0"/>
              <a:t>Etat de l’art : changement d’habitude de mobilité, incitations, système intelligents</a:t>
            </a:r>
          </a:p>
          <a:p>
            <a:pPr lvl="2"/>
            <a:r>
              <a:rPr lang="fr-FR" dirty="0" smtClean="0"/>
              <a:t>Expérience vécue par les usagers</a:t>
            </a:r>
          </a:p>
          <a:p>
            <a:pPr lvl="2"/>
            <a:r>
              <a:rPr lang="fr-FR" dirty="0" smtClean="0"/>
              <a:t>Lien entre les caractéristiques du système et les besoins de mobilité des usagers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DA0AF4E5-0211-4DEC-971F-B190E3CF4600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67531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Trois projets </a:t>
            </a:r>
            <a:r>
              <a:rPr lang="fr-FR" dirty="0" smtClean="0"/>
              <a:t>pour illustrer</a:t>
            </a:r>
            <a:endParaRPr lang="fr-FR" dirty="0"/>
          </a:p>
        </p:txBody>
      </p:sp>
      <p:graphicFrame>
        <p:nvGraphicFramePr>
          <p:cNvPr id="4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20250503"/>
              </p:ext>
            </p:extLst>
          </p:nvPr>
        </p:nvGraphicFramePr>
        <p:xfrm>
          <a:off x="395536" y="2204864"/>
          <a:ext cx="8229600" cy="366695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26568"/>
                <a:gridCol w="2088232"/>
                <a:gridCol w="4114800"/>
              </a:tblGrid>
              <a:tr h="649521">
                <a:tc gridSpan="3">
                  <a:txBody>
                    <a:bodyPr/>
                    <a:lstStyle/>
                    <a:p>
                      <a:pPr algn="l"/>
                      <a:r>
                        <a:rPr lang="fr-FR" sz="2000" dirty="0" smtClean="0"/>
                        <a:t>Modélisation Interopérabilité Coopération</a:t>
                      </a:r>
                      <a:r>
                        <a:rPr lang="fr-FR" sz="2000" dirty="0" smtClean="0"/>
                        <a:t/>
                      </a:r>
                      <a:br>
                        <a:rPr lang="fr-FR" sz="2000" dirty="0" smtClean="0"/>
                      </a:br>
                      <a:endParaRPr lang="fr-FR" sz="100" dirty="0" smtClean="0">
                        <a:latin typeface="Arial Narrow" pitchFamily="34" charset="0"/>
                      </a:endParaRPr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65700">
                <a:tc rowSpan="6"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</a:txBody>
                  <a:tcPr marT="45713" marB="457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Acronyme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+mj-lt"/>
                        </a:rPr>
                        <a:t>MIC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</a:tr>
              <a:tr h="3657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Type de projet: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+mj-lt"/>
                        </a:rPr>
                        <a:t>PIA</a:t>
                      </a:r>
                      <a:r>
                        <a:rPr lang="fr-FR" sz="1800" baseline="0" dirty="0" smtClean="0">
                          <a:latin typeface="+mj-lt"/>
                        </a:rPr>
                        <a:t>, </a:t>
                      </a:r>
                      <a:r>
                        <a:rPr lang="fr-FR" sz="1800" dirty="0" smtClean="0">
                          <a:latin typeface="+mj-lt"/>
                        </a:rPr>
                        <a:t>Industriel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</a:tr>
              <a:tr h="3657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Participants :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+mj-lt"/>
                        </a:rPr>
                        <a:t>Sonia </a:t>
                      </a:r>
                      <a:r>
                        <a:rPr lang="fr-FR" sz="1800" dirty="0" err="1" smtClean="0">
                          <a:latin typeface="+mj-lt"/>
                        </a:rPr>
                        <a:t>Adelé</a:t>
                      </a:r>
                      <a:r>
                        <a:rPr lang="fr-FR" sz="1800" dirty="0" smtClean="0">
                          <a:latin typeface="+mj-lt"/>
                        </a:rPr>
                        <a:t>, Corinne Dionisio, Sylvain </a:t>
                      </a:r>
                      <a:r>
                        <a:rPr lang="fr-FR" sz="1800" dirty="0" err="1" smtClean="0">
                          <a:latin typeface="+mj-lt"/>
                        </a:rPr>
                        <a:t>Lassarre</a:t>
                      </a:r>
                      <a:r>
                        <a:rPr lang="fr-FR" sz="1800" dirty="0" smtClean="0">
                          <a:latin typeface="+mj-lt"/>
                        </a:rPr>
                        <a:t>,</a:t>
                      </a:r>
                      <a:r>
                        <a:rPr lang="fr-FR" sz="1800" baseline="0" dirty="0" smtClean="0">
                          <a:latin typeface="+mj-lt"/>
                        </a:rPr>
                        <a:t> Pierre-Alain Hoyau, 2 stagiaires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</a:tr>
              <a:tr h="3657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Durée :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+mj-lt"/>
                        </a:rPr>
                        <a:t>3 ans 1/2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</a:tr>
              <a:tr h="36013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Budget :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+mj-lt"/>
                        </a:rPr>
                        <a:t>1 140 K€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</a:tr>
              <a:tr h="426433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Partenaires: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+mj-lt"/>
                        </a:rPr>
                        <a:t>IFSTTAR/GRETTIA</a:t>
                      </a:r>
                      <a:r>
                        <a:rPr lang="fr-FR" sz="1800" baseline="0" dirty="0" smtClean="0">
                          <a:latin typeface="+mj-lt"/>
                        </a:rPr>
                        <a:t> </a:t>
                      </a:r>
                    </a:p>
                    <a:p>
                      <a:r>
                        <a:rPr lang="fr-FR" sz="1800" baseline="0" dirty="0" err="1" smtClean="0">
                          <a:latin typeface="+mj-lt"/>
                        </a:rPr>
                        <a:t>SystemX</a:t>
                      </a:r>
                      <a:endParaRPr lang="fr-FR" sz="1800" baseline="0" dirty="0" smtClean="0">
                        <a:latin typeface="+mj-lt"/>
                      </a:endParaRPr>
                    </a:p>
                    <a:p>
                      <a:r>
                        <a:rPr lang="fr-FR" sz="1800" baseline="0" dirty="0" smtClean="0">
                          <a:latin typeface="+mj-lt"/>
                        </a:rPr>
                        <a:t>SNCF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Image 5" descr="Image M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56992"/>
            <a:ext cx="1854752" cy="108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053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Projet MIC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85406"/>
          </a:xfrm>
        </p:spPr>
        <p:txBody>
          <a:bodyPr>
            <a:normAutofit fontScale="70000" lnSpcReduction="20000"/>
          </a:bodyPr>
          <a:lstStyle/>
          <a:p>
            <a:r>
              <a:rPr lang="fr-FR" sz="2600" dirty="0" smtClean="0"/>
              <a:t>Objectifs : Modélisation et simulation multimodale du mass transit en zone urbaine dense</a:t>
            </a:r>
          </a:p>
          <a:p>
            <a:pPr lvl="1"/>
            <a:r>
              <a:rPr lang="fr-FR" sz="2300" dirty="0" smtClean="0"/>
              <a:t>Identifier les stratégies des usagers en cas de perturbation (attente, changement de mode, annulation du déplacement)</a:t>
            </a:r>
          </a:p>
          <a:p>
            <a:pPr lvl="1"/>
            <a:r>
              <a:rPr lang="fr-FR" sz="2300" dirty="0" smtClean="0"/>
              <a:t>Repérer les modifications d’itinéraire</a:t>
            </a:r>
            <a:endParaRPr lang="fr-FR" sz="2300" dirty="0" smtClean="0"/>
          </a:p>
          <a:p>
            <a:pPr lvl="1"/>
            <a:r>
              <a:rPr lang="fr-FR" sz="2300" dirty="0" smtClean="0"/>
              <a:t>Produire des connaissances permettant la modélisation des passagers et la compréhension de leurs comportements</a:t>
            </a:r>
            <a:endParaRPr lang="fr-FR" sz="2300" dirty="0" smtClean="0"/>
          </a:p>
          <a:p>
            <a:r>
              <a:rPr lang="fr-FR" sz="2600" dirty="0" smtClean="0"/>
              <a:t>Méthodes</a:t>
            </a:r>
          </a:p>
          <a:p>
            <a:pPr lvl="1"/>
            <a:r>
              <a:rPr lang="fr-FR" dirty="0" smtClean="0"/>
              <a:t>Entretiens, questionnaires, journaux de bord.</a:t>
            </a:r>
          </a:p>
          <a:p>
            <a:r>
              <a:rPr lang="fr-FR" dirty="0" smtClean="0"/>
              <a:t>Résultats : </a:t>
            </a:r>
          </a:p>
          <a:p>
            <a:pPr lvl="1"/>
            <a:r>
              <a:rPr lang="fr-FR" dirty="0" smtClean="0"/>
              <a:t>Identification des principaux déterminants du comportement en situation perturbée (individuels, situationnels, informationnels)</a:t>
            </a:r>
          </a:p>
          <a:p>
            <a:pPr lvl="1"/>
            <a:r>
              <a:rPr lang="fr-FR" dirty="0" smtClean="0"/>
              <a:t>Typologie d’usagers selon leurs comportements et le type de perturbation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DA0AF4E5-0211-4DEC-971F-B190E3CF4600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395536" y="5079256"/>
            <a:ext cx="1973262" cy="165576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/>
          <a:lstStyle/>
          <a:p>
            <a:pPr algn="r">
              <a:spcAft>
                <a:spcPts val="600"/>
              </a:spcAft>
              <a:defRPr/>
            </a:pPr>
            <a:r>
              <a:rPr lang="fr-FR" sz="1100" b="1" dirty="0"/>
              <a:t>Le changeur</a:t>
            </a:r>
          </a:p>
          <a:p>
            <a:pPr>
              <a:spcAft>
                <a:spcPts val="600"/>
              </a:spcAft>
              <a:defRPr/>
            </a:pPr>
            <a:endParaRPr lang="fr-FR" sz="1100" dirty="0"/>
          </a:p>
          <a:p>
            <a:pPr>
              <a:spcAft>
                <a:spcPts val="600"/>
              </a:spcAft>
              <a:defRPr/>
            </a:pPr>
            <a:r>
              <a:rPr lang="fr-FR" sz="1100" dirty="0"/>
              <a:t>Change d’itinéraire</a:t>
            </a:r>
          </a:p>
          <a:p>
            <a:pPr>
              <a:spcAft>
                <a:spcPts val="600"/>
              </a:spcAft>
              <a:defRPr/>
            </a:pPr>
            <a:r>
              <a:rPr lang="fr-FR" sz="1100" dirty="0"/>
              <a:t>Plutôt jeune, étudiant </a:t>
            </a:r>
          </a:p>
          <a:p>
            <a:pPr>
              <a:spcAft>
                <a:spcPts val="600"/>
              </a:spcAft>
              <a:defRPr/>
            </a:pPr>
            <a:r>
              <a:rPr lang="fr-FR" sz="1100" dirty="0"/>
              <a:t>A peu accès à une voiture </a:t>
            </a:r>
          </a:p>
          <a:p>
            <a:pPr>
              <a:spcAft>
                <a:spcPts val="600"/>
              </a:spcAft>
              <a:defRPr/>
            </a:pPr>
            <a:r>
              <a:rPr lang="fr-FR" sz="1100" dirty="0"/>
              <a:t>Habite près de Paris</a:t>
            </a: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4634161" y="5079256"/>
            <a:ext cx="1973262" cy="165576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/>
          <a:lstStyle/>
          <a:p>
            <a:pPr algn="r">
              <a:spcAft>
                <a:spcPts val="600"/>
              </a:spcAft>
              <a:defRPr/>
            </a:pPr>
            <a:r>
              <a:rPr lang="fr-FR" sz="1100" b="1" dirty="0"/>
              <a:t>Le contraint</a:t>
            </a:r>
          </a:p>
          <a:p>
            <a:pPr>
              <a:spcAft>
                <a:spcPts val="600"/>
              </a:spcAft>
              <a:defRPr/>
            </a:pPr>
            <a:endParaRPr lang="fr-FR" sz="1100" dirty="0"/>
          </a:p>
          <a:p>
            <a:pPr>
              <a:spcAft>
                <a:spcPts val="600"/>
              </a:spcAft>
              <a:defRPr/>
            </a:pPr>
            <a:r>
              <a:rPr lang="fr-FR" sz="1100" dirty="0"/>
              <a:t>Attend</a:t>
            </a:r>
          </a:p>
          <a:p>
            <a:pPr>
              <a:spcAft>
                <a:spcPts val="600"/>
              </a:spcAft>
              <a:defRPr/>
            </a:pPr>
            <a:r>
              <a:rPr lang="fr-FR" sz="1100" dirty="0"/>
              <a:t>Habite en bout de ligne</a:t>
            </a:r>
          </a:p>
          <a:p>
            <a:pPr>
              <a:spcAft>
                <a:spcPts val="600"/>
              </a:spcAft>
              <a:defRPr/>
            </a:pPr>
            <a:r>
              <a:rPr lang="fr-FR" sz="1100" dirty="0"/>
              <a:t>A peu de solutions alternatives</a:t>
            </a:r>
          </a:p>
          <a:p>
            <a:pPr>
              <a:spcAft>
                <a:spcPts val="600"/>
              </a:spcAft>
              <a:defRPr/>
            </a:pPr>
            <a:r>
              <a:rPr lang="fr-FR" sz="1100" dirty="0"/>
              <a:t>Consulte peu l’information</a:t>
            </a: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2518023" y="5085606"/>
            <a:ext cx="1973263" cy="165576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/>
          <a:lstStyle/>
          <a:p>
            <a:pPr algn="r">
              <a:spcAft>
                <a:spcPts val="600"/>
              </a:spcAft>
              <a:defRPr/>
            </a:pPr>
            <a:r>
              <a:rPr lang="fr-FR" sz="1100" b="1" dirty="0"/>
              <a:t>Le motorisé</a:t>
            </a:r>
          </a:p>
          <a:p>
            <a:pPr>
              <a:spcAft>
                <a:spcPts val="600"/>
              </a:spcAft>
              <a:defRPr/>
            </a:pPr>
            <a:endParaRPr lang="fr-FR" sz="1100" b="1" dirty="0"/>
          </a:p>
          <a:p>
            <a:pPr>
              <a:spcAft>
                <a:spcPts val="600"/>
              </a:spcAft>
              <a:defRPr/>
            </a:pPr>
            <a:r>
              <a:rPr lang="fr-FR" sz="1100" dirty="0"/>
              <a:t>Prend sa voiture à l’aller</a:t>
            </a:r>
          </a:p>
          <a:p>
            <a:pPr>
              <a:spcAft>
                <a:spcPts val="600"/>
              </a:spcAft>
              <a:defRPr/>
            </a:pPr>
            <a:r>
              <a:rPr lang="fr-FR" sz="1100" dirty="0"/>
              <a:t>A plutôt plus de 30 ans</a:t>
            </a:r>
          </a:p>
          <a:p>
            <a:pPr>
              <a:spcAft>
                <a:spcPts val="600"/>
              </a:spcAft>
              <a:defRPr/>
            </a:pPr>
            <a:r>
              <a:rPr lang="fr-FR" sz="1100" dirty="0"/>
              <a:t>A accès à une voiture</a:t>
            </a:r>
          </a:p>
          <a:p>
            <a:pPr>
              <a:spcAft>
                <a:spcPts val="600"/>
              </a:spcAft>
              <a:defRPr/>
            </a:pPr>
            <a:r>
              <a:rPr lang="fr-FR" sz="1100" dirty="0"/>
              <a:t>Est abonné aux alertes</a:t>
            </a: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6755061" y="5079256"/>
            <a:ext cx="1971675" cy="165576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/>
          <a:lstStyle/>
          <a:p>
            <a:pPr algn="r">
              <a:spcAft>
                <a:spcPts val="600"/>
              </a:spcAft>
              <a:defRPr/>
            </a:pPr>
            <a:r>
              <a:rPr lang="fr-FR" sz="1100" b="1" dirty="0"/>
              <a:t>Le loisir</a:t>
            </a:r>
          </a:p>
          <a:p>
            <a:pPr algn="ctr">
              <a:spcAft>
                <a:spcPts val="600"/>
              </a:spcAft>
              <a:defRPr/>
            </a:pPr>
            <a:endParaRPr lang="fr-FR" sz="1100" b="1" dirty="0"/>
          </a:p>
          <a:p>
            <a:pPr>
              <a:spcAft>
                <a:spcPts val="600"/>
              </a:spcAft>
              <a:defRPr/>
            </a:pPr>
            <a:r>
              <a:rPr lang="fr-FR" sz="1100" dirty="0"/>
              <a:t>Change de destination</a:t>
            </a:r>
          </a:p>
          <a:p>
            <a:pPr>
              <a:spcAft>
                <a:spcPts val="600"/>
              </a:spcAft>
              <a:defRPr/>
            </a:pPr>
            <a:r>
              <a:rPr lang="fr-FR" sz="1100" dirty="0"/>
              <a:t>Réalise un trajet non contraint</a:t>
            </a:r>
          </a:p>
          <a:p>
            <a:pPr>
              <a:spcAft>
                <a:spcPts val="600"/>
              </a:spcAft>
              <a:defRPr/>
            </a:pPr>
            <a:r>
              <a:rPr lang="fr-FR" sz="1100" dirty="0"/>
              <a:t>Consulte l’information</a:t>
            </a:r>
          </a:p>
        </p:txBody>
      </p:sp>
      <p:pic>
        <p:nvPicPr>
          <p:cNvPr id="13" name="Picture 51" descr="D:\TRAVAIL\MIC\Livrables\livrables specifiques SNCF\compt_voy\fiche_synth_publique\profils\motorise.jpg"/>
          <p:cNvPicPr>
            <a:picLocks noChangeAspect="1" noChangeArrowheads="1"/>
          </p:cNvPicPr>
          <p:nvPr/>
        </p:nvPicPr>
        <p:blipFill>
          <a:blip r:embed="rId2"/>
          <a:srcRect t="15778" b="25748"/>
          <a:stretch>
            <a:fillRect/>
          </a:stretch>
        </p:blipFill>
        <p:spPr bwMode="auto">
          <a:xfrm>
            <a:off x="2518023" y="5014168"/>
            <a:ext cx="992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2" descr="D:\TRAVAIL\MIC\Livrables\livrables specifiques SNCF\compt_voy\fiche_synth_publique\profils\changeur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5007818"/>
            <a:ext cx="8794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3" descr="D:\TRAVAIL\MIC\Livrables\livrables specifiques SNCF\compt_voy\fiche_synth_publique\profils\contrai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4161" y="5014168"/>
            <a:ext cx="871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4" descr="D:\TRAVAIL\MIC\Livrables\livrables specifiques SNCF\compt_voy\fiche_synth_publique\profils\loisir (1).jpg"/>
          <p:cNvPicPr>
            <a:picLocks noChangeAspect="1" noChangeArrowheads="1"/>
          </p:cNvPicPr>
          <p:nvPr/>
        </p:nvPicPr>
        <p:blipFill>
          <a:blip r:embed="rId5"/>
          <a:srcRect t="13844" b="15627"/>
          <a:stretch>
            <a:fillRect/>
          </a:stretch>
        </p:blipFill>
        <p:spPr bwMode="auto">
          <a:xfrm>
            <a:off x="6732836" y="5003056"/>
            <a:ext cx="8397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75313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Trois projets </a:t>
            </a:r>
            <a:r>
              <a:rPr lang="fr-FR" dirty="0" smtClean="0"/>
              <a:t>pour illustrer</a:t>
            </a:r>
            <a:endParaRPr lang="fr-FR" dirty="0"/>
          </a:p>
        </p:txBody>
      </p:sp>
      <p:graphicFrame>
        <p:nvGraphicFramePr>
          <p:cNvPr id="4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20250503"/>
              </p:ext>
            </p:extLst>
          </p:nvPr>
        </p:nvGraphicFramePr>
        <p:xfrm>
          <a:off x="395536" y="2204864"/>
          <a:ext cx="8229600" cy="394127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26568"/>
                <a:gridCol w="2088232"/>
                <a:gridCol w="4114800"/>
              </a:tblGrid>
              <a:tr h="649521">
                <a:tc gridSpan="3">
                  <a:txBody>
                    <a:bodyPr/>
                    <a:lstStyle/>
                    <a:p>
                      <a:pPr algn="l"/>
                      <a:r>
                        <a:rPr lang="fr-FR" sz="2000" dirty="0" smtClean="0"/>
                        <a:t>Déploiement pilote de systèmes de transport intelligents coopératif</a:t>
                      </a:r>
                      <a:r>
                        <a:rPr lang="fr-FR" sz="2000" dirty="0" smtClean="0"/>
                        <a:t/>
                      </a:r>
                      <a:br>
                        <a:rPr lang="fr-FR" sz="2000" dirty="0" smtClean="0"/>
                      </a:br>
                      <a:endParaRPr lang="fr-FR" sz="100" dirty="0" smtClean="0">
                        <a:latin typeface="Arial Narrow" pitchFamily="34" charset="0"/>
                      </a:endParaRPr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65700">
                <a:tc rowSpan="6"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</a:txBody>
                  <a:tcPr marT="45713" marB="457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Acronyme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+mj-lt"/>
                        </a:rPr>
                        <a:t>Scoop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</a:tr>
              <a:tr h="3657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Type de projet: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+mj-lt"/>
                        </a:rPr>
                        <a:t>Européen (DG-Move)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</a:tr>
              <a:tr h="3657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Participants :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+mj-lt"/>
                        </a:rPr>
                        <a:t>Sonia </a:t>
                      </a:r>
                      <a:r>
                        <a:rPr lang="fr-FR" sz="1800" dirty="0" err="1" smtClean="0">
                          <a:latin typeface="+mj-lt"/>
                        </a:rPr>
                        <a:t>Adelé</a:t>
                      </a:r>
                      <a:r>
                        <a:rPr lang="fr-FR" sz="1800" dirty="0" smtClean="0">
                          <a:latin typeface="+mj-lt"/>
                        </a:rPr>
                        <a:t>, Corinne Dionisio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</a:tr>
              <a:tr h="3657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Durée :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+mj-lt"/>
                        </a:rPr>
                        <a:t> 5 ans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</a:tr>
              <a:tr h="36013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Budget :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+mj-lt"/>
                        </a:rPr>
                        <a:t>Part IFSTTAR 1 600 K€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</a:tr>
              <a:tr h="426433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Partenaires: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+mj-lt"/>
                        </a:rPr>
                        <a:t>IFSTTAR</a:t>
                      </a:r>
                      <a:endParaRPr lang="fr-FR" sz="1800" baseline="0" dirty="0" smtClean="0">
                        <a:latin typeface="+mj-lt"/>
                      </a:endParaRPr>
                    </a:p>
                    <a:p>
                      <a:r>
                        <a:rPr lang="fr-FR" sz="1800" baseline="0" dirty="0" smtClean="0">
                          <a:latin typeface="+mj-lt"/>
                        </a:rPr>
                        <a:t>DGITM</a:t>
                      </a:r>
                    </a:p>
                    <a:p>
                      <a:r>
                        <a:rPr lang="fr-FR" sz="1800" baseline="0" dirty="0" smtClean="0">
                          <a:latin typeface="+mj-lt"/>
                        </a:rPr>
                        <a:t>RENAULT / PSA / </a:t>
                      </a:r>
                      <a:r>
                        <a:rPr lang="fr-FR" sz="1800" baseline="0" dirty="0" err="1" smtClean="0">
                          <a:latin typeface="+mj-lt"/>
                        </a:rPr>
                        <a:t>Lab</a:t>
                      </a:r>
                      <a:endParaRPr lang="fr-FR" sz="1800" baseline="0" dirty="0" smtClean="0">
                        <a:latin typeface="+mj-lt"/>
                      </a:endParaRPr>
                    </a:p>
                    <a:p>
                      <a:r>
                        <a:rPr lang="fr-FR" sz="1800" baseline="0" dirty="0" smtClean="0">
                          <a:latin typeface="+mj-lt"/>
                        </a:rPr>
                        <a:t>CEREMA</a:t>
                      </a:r>
                    </a:p>
                    <a:p>
                      <a:r>
                        <a:rPr lang="fr-FR" sz="1800" baseline="0" dirty="0" smtClean="0">
                          <a:latin typeface="+mj-lt"/>
                        </a:rPr>
                        <a:t>DIRA, DIRIF, DIRO, CG 38, SANEF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Image 5" descr="Log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71" y="3724774"/>
            <a:ext cx="1872208" cy="85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05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Projet SCOOP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Objectifs </a:t>
            </a:r>
            <a:r>
              <a:rPr lang="fr-FR" sz="2600" dirty="0" smtClean="0"/>
              <a:t>: Anticiper les modifications dans les activités des gestionnaires de la </a:t>
            </a:r>
            <a:r>
              <a:rPr lang="fr-FR" sz="2600" dirty="0" smtClean="0"/>
              <a:t>route liée à l’introduction d’un nouveau système technique</a:t>
            </a:r>
            <a:endParaRPr lang="fr-FR" sz="2600" dirty="0" smtClean="0"/>
          </a:p>
          <a:p>
            <a:pPr lvl="1"/>
            <a:r>
              <a:rPr lang="fr-FR" sz="2600" dirty="0" smtClean="0"/>
              <a:t>Agents d’exploitation</a:t>
            </a:r>
          </a:p>
          <a:p>
            <a:pPr lvl="1"/>
            <a:r>
              <a:rPr lang="fr-FR" sz="2600" dirty="0" smtClean="0"/>
              <a:t>Opérateurs de supervision du trafic</a:t>
            </a:r>
            <a:endParaRPr lang="fr-FR" sz="2600" dirty="0" smtClean="0"/>
          </a:p>
          <a:p>
            <a:r>
              <a:rPr lang="fr-FR" sz="2600" dirty="0" smtClean="0"/>
              <a:t>Méthodes</a:t>
            </a:r>
          </a:p>
          <a:p>
            <a:pPr lvl="1"/>
            <a:r>
              <a:rPr lang="fr-FR" dirty="0" smtClean="0"/>
              <a:t>Observations et verbalisations simultanées ou consécutives, entretiens </a:t>
            </a:r>
          </a:p>
          <a:p>
            <a:pPr lvl="2"/>
            <a:r>
              <a:rPr lang="fr-FR" dirty="0" smtClean="0"/>
              <a:t>Avant implémentation : état des lieux</a:t>
            </a:r>
          </a:p>
          <a:p>
            <a:pPr lvl="2"/>
            <a:r>
              <a:rPr lang="fr-FR" dirty="0" smtClean="0"/>
              <a:t>Après implémentation : bilan</a:t>
            </a:r>
          </a:p>
          <a:p>
            <a:r>
              <a:rPr lang="fr-FR" dirty="0" smtClean="0"/>
              <a:t>Résultats : </a:t>
            </a:r>
          </a:p>
          <a:p>
            <a:pPr lvl="1"/>
            <a:r>
              <a:rPr lang="fr-FR" dirty="0" smtClean="0"/>
              <a:t>Propositions de recommandations organisationnelles et techniques pour favoriser l’intégration du système SCOOP dans l’activité professionnelle des agents des DIR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DA0AF4E5-0211-4DEC-971F-B190E3CF4600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675313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Projet SCOOP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DA0AF4E5-0211-4DEC-971F-B190E3CF4600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  <p:graphicFrame>
        <p:nvGraphicFramePr>
          <p:cNvPr id="7" name="Espace réservé du contenu 3"/>
          <p:cNvGraphicFramePr>
            <a:graphicFrameLocks/>
          </p:cNvGraphicFramePr>
          <p:nvPr/>
        </p:nvGraphicFramePr>
        <p:xfrm>
          <a:off x="899592" y="1484784"/>
          <a:ext cx="790505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 3"/>
          <p:cNvSpPr/>
          <p:nvPr/>
        </p:nvSpPr>
        <p:spPr>
          <a:xfrm rot="9176372">
            <a:off x="2978150" y="1228725"/>
            <a:ext cx="3059113" cy="2911475"/>
          </a:xfrm>
          <a:prstGeom prst="leftCircularArrow">
            <a:avLst>
              <a:gd name="adj1" fmla="val 2969"/>
              <a:gd name="adj2" fmla="val 363730"/>
              <a:gd name="adj3" fmla="val 2139241"/>
              <a:gd name="adj4" fmla="val 10082189"/>
              <a:gd name="adj5" fmla="val 3463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9" name="Connecteur droit 8"/>
          <p:cNvCxnSpPr/>
          <p:nvPr/>
        </p:nvCxnSpPr>
        <p:spPr>
          <a:xfrm>
            <a:off x="5004048" y="3933056"/>
            <a:ext cx="280831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812089" y="3500438"/>
            <a:ext cx="133191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fr-F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r>
              <a:rPr lang="fr-FR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Conditions   d’acceptabilité et d’usage</a:t>
            </a:r>
          </a:p>
          <a:p>
            <a:pPr>
              <a:defRPr/>
            </a:pPr>
            <a:endParaRPr lang="fr-FR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ZoneTexte 9"/>
          <p:cNvSpPr txBox="1">
            <a:spLocks noChangeArrowheads="1"/>
          </p:cNvSpPr>
          <p:nvPr/>
        </p:nvSpPr>
        <p:spPr bwMode="auto">
          <a:xfrm>
            <a:off x="683568" y="1484784"/>
            <a:ext cx="1766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/>
              <a:t>Concepteurs et décideurs</a:t>
            </a:r>
          </a:p>
        </p:txBody>
      </p:sp>
      <p:sp>
        <p:nvSpPr>
          <p:cNvPr id="12" name="ZoneTexte 10"/>
          <p:cNvSpPr txBox="1">
            <a:spLocks noChangeArrowheads="1"/>
          </p:cNvSpPr>
          <p:nvPr/>
        </p:nvSpPr>
        <p:spPr bwMode="auto">
          <a:xfrm>
            <a:off x="6080125" y="5661025"/>
            <a:ext cx="1768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/>
              <a:t>Utilisateurs</a:t>
            </a:r>
          </a:p>
        </p:txBody>
      </p:sp>
      <p:sp>
        <p:nvSpPr>
          <p:cNvPr id="13" name="ZoneTexte 11"/>
          <p:cNvSpPr txBox="1">
            <a:spLocks noChangeArrowheads="1"/>
          </p:cNvSpPr>
          <p:nvPr/>
        </p:nvSpPr>
        <p:spPr bwMode="auto">
          <a:xfrm>
            <a:off x="4067175" y="5589588"/>
            <a:ext cx="1360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dirty="0"/>
              <a:t>Usage et adaptation</a:t>
            </a:r>
          </a:p>
        </p:txBody>
      </p:sp>
      <p:sp>
        <p:nvSpPr>
          <p:cNvPr id="14" name="ZoneTexte 12"/>
          <p:cNvSpPr txBox="1">
            <a:spLocks noChangeArrowheads="1"/>
          </p:cNvSpPr>
          <p:nvPr/>
        </p:nvSpPr>
        <p:spPr bwMode="auto">
          <a:xfrm>
            <a:off x="3635896" y="1484313"/>
            <a:ext cx="149966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dirty="0" smtClean="0"/>
              <a:t>  Participation </a:t>
            </a:r>
            <a:r>
              <a:rPr lang="fr-FR" sz="1600" dirty="0"/>
              <a:t>à la conception et </a:t>
            </a:r>
            <a:r>
              <a:rPr lang="fr-FR" sz="1600" dirty="0" err="1"/>
              <a:t>reconception</a:t>
            </a:r>
            <a:endParaRPr lang="fr-FR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0" y="3429000"/>
            <a:ext cx="1763713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Intégration des dimensions fonctionnelles et socio-organisationnelles</a:t>
            </a:r>
          </a:p>
        </p:txBody>
      </p:sp>
    </p:spTree>
    <p:extLst>
      <p:ext uri="{BB962C8B-B14F-4D97-AF65-F5344CB8AC3E}">
        <p14:creationId xmlns:p14="http://schemas.microsoft.com/office/powerpoint/2010/main" xmlns="" val="26753134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triangle" w="lg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uvelle présentation">
  <a:themeElements>
    <a:clrScheme name="Été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Nouvelle pré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8956</TotalTime>
  <Words>682</Words>
  <Application>Microsoft Office PowerPoint</Application>
  <PresentationFormat>Affichage à l'écran (4:3)</PresentationFormat>
  <Paragraphs>164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Thème Office</vt:lpstr>
      <vt:lpstr>Nouvelle présentation</vt:lpstr>
      <vt:lpstr>Diapositive 1</vt:lpstr>
      <vt:lpstr>Positionnement des recherches </vt:lpstr>
      <vt:lpstr>Trois projets pour illustrer</vt:lpstr>
      <vt:lpstr>Projet KAROS</vt:lpstr>
      <vt:lpstr>Trois projets pour illustrer</vt:lpstr>
      <vt:lpstr>Projet MIC</vt:lpstr>
      <vt:lpstr>Trois projets pour illustrer</vt:lpstr>
      <vt:lpstr>Projet SCOOP</vt:lpstr>
      <vt:lpstr>Projet SCOOP</vt:lpstr>
      <vt:lpstr>Perspectives – Nouvelles questions de recherche</vt:lpstr>
    </vt:vector>
  </TitlesOfParts>
  <Company>studio-3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GEOLOC</dc:title>
  <dc:creator>Renaudin</dc:creator>
  <cp:keywords>GEOLOC;IFSTTAR;Mobilité connectée</cp:keywords>
  <cp:lastModifiedBy>Sonia Adelé</cp:lastModifiedBy>
  <cp:revision>513</cp:revision>
  <cp:lastPrinted>2014-12-04T08:01:13Z</cp:lastPrinted>
  <dcterms:created xsi:type="dcterms:W3CDTF">2011-01-04T18:04:46Z</dcterms:created>
  <dcterms:modified xsi:type="dcterms:W3CDTF">2017-06-22T11:35:18Z</dcterms:modified>
</cp:coreProperties>
</file>