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434" r:id="rId3"/>
    <p:sldId id="437" r:id="rId4"/>
    <p:sldId id="438" r:id="rId5"/>
    <p:sldId id="440" r:id="rId6"/>
    <p:sldId id="441" r:id="rId7"/>
    <p:sldId id="439" r:id="rId8"/>
  </p:sldIdLst>
  <p:sldSz cx="9144000" cy="6858000" type="screen4x3"/>
  <p:notesSz cx="6735763" cy="986631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B54"/>
    <a:srgbClr val="2EB2E3"/>
    <a:srgbClr val="0266AB"/>
    <a:srgbClr val="FFFFFF"/>
    <a:srgbClr val="0B5C9E"/>
    <a:srgbClr val="D9D9D9"/>
    <a:srgbClr val="8B3981"/>
    <a:srgbClr val="FFFFAB"/>
    <a:srgbClr val="FFFF75"/>
    <a:srgbClr val="FFA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3867" autoAdjust="0"/>
  </p:normalViewPr>
  <p:slideViewPr>
    <p:cSldViewPr snapToObjects="1">
      <p:cViewPr varScale="1">
        <p:scale>
          <a:sx n="69" d="100"/>
          <a:sy n="69" d="100"/>
        </p:scale>
        <p:origin x="12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8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5184"/>
    </p:cViewPr>
  </p:sorterViewPr>
  <p:notesViewPr>
    <p:cSldViewPr snapToObjects="1">
      <p:cViewPr varScale="1">
        <p:scale>
          <a:sx n="62" d="100"/>
          <a:sy n="62" d="100"/>
        </p:scale>
        <p:origin x="-2626" y="-77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42E2A09-6683-4304-A75C-B9BB59383031}" type="datetimeFigureOut">
              <a:rPr lang="fr-FR" smtClean="0"/>
              <a:pPr/>
              <a:t>10/07/2017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7F0726E1-4F61-4642-B122-A8800EE0C9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298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4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2B28E37-58A6-4BD0-8978-51FCF9B308DF}" type="datetime1">
              <a:rPr lang="fr-FR"/>
              <a:pPr>
                <a:defRPr/>
              </a:pPr>
              <a:t>10/07/2017</a:t>
            </a:fld>
            <a:endParaRPr lang="fr-F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4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BCAB054-9CA0-430B-BA02-4A0652C61D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4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CAB054-9CA0-430B-BA02-4A0652C61D59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60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34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00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84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6826250" y="6594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E1835-8A14-4686-A865-F58A7993150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150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4924A-A063-4630-A4E7-9503136480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16416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5"/>
          <p:cNvGrpSpPr>
            <a:grpSpLocks/>
          </p:cNvGrpSpPr>
          <p:nvPr userDrawn="1"/>
        </p:nvGrpSpPr>
        <p:grpSpPr bwMode="auto">
          <a:xfrm>
            <a:off x="0" y="0"/>
            <a:ext cx="9144000" cy="4529138"/>
            <a:chOff x="0" y="0"/>
            <a:chExt cx="9144000" cy="4529138"/>
          </a:xfrm>
        </p:grpSpPr>
        <p:sp>
          <p:nvSpPr>
            <p:cNvPr id="5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2735263" cy="4351338"/>
            </a:xfrm>
            <a:prstGeom prst="rect">
              <a:avLst/>
            </a:prstGeom>
            <a:solidFill>
              <a:srgbClr val="622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0" y="4308475"/>
              <a:ext cx="2735263" cy="220663"/>
            </a:xfrm>
            <a:prstGeom prst="rect">
              <a:avLst/>
            </a:prstGeom>
            <a:solidFill>
              <a:srgbClr val="BE0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2725738" y="4308475"/>
              <a:ext cx="6418262" cy="220663"/>
            </a:xfrm>
            <a:prstGeom prst="rect">
              <a:avLst/>
            </a:prstGeom>
            <a:solidFill>
              <a:srgbClr val="F29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8" name="Titre 1"/>
            <p:cNvSpPr txBox="1">
              <a:spLocks/>
            </p:cNvSpPr>
            <p:nvPr userDrawn="1"/>
          </p:nvSpPr>
          <p:spPr bwMode="auto">
            <a:xfrm>
              <a:off x="1921932" y="1"/>
              <a:ext cx="812801" cy="4294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/>
            <a:lstStyle>
              <a:lvl1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lang="fr-FR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22181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sz="2800">
                  <a:solidFill>
                    <a:prstClr val="white"/>
                  </a:solidFill>
                  <a:latin typeface="Calibri"/>
                  <a:cs typeface="Calibri"/>
                </a:rPr>
                <a:t>DESTINATION NANTES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34732" y="5072303"/>
            <a:ext cx="6409268" cy="515697"/>
          </a:xfrm>
          <a:noFill/>
          <a:ln>
            <a:noFill/>
          </a:ln>
        </p:spPr>
        <p:txBody>
          <a:bodyPr anchor="t">
            <a:no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22181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alibri"/>
              </a:defRPr>
            </a:lvl1pPr>
          </a:lstStyle>
          <a:p>
            <a:pPr lvl="0"/>
            <a:r>
              <a:rPr lang="fr-FR" noProof="0" dirty="0" smtClean="0"/>
              <a:t>Cliquez et modifiez le titre</a:t>
            </a:r>
          </a:p>
        </p:txBody>
      </p:sp>
      <p:sp>
        <p:nvSpPr>
          <p:cNvPr id="16" name="Espace réservé pour une image  15"/>
          <p:cNvSpPr>
            <a:spLocks noGrp="1"/>
          </p:cNvSpPr>
          <p:nvPr>
            <p:ph type="pic" sz="quarter" idx="11"/>
          </p:nvPr>
        </p:nvSpPr>
        <p:spPr>
          <a:xfrm>
            <a:off x="2735263" y="0"/>
            <a:ext cx="6408737" cy="4296296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9" name="Espace réservé du numéro de diapositive 6"/>
          <p:cNvSpPr>
            <a:spLocks noGrp="1"/>
          </p:cNvSpPr>
          <p:nvPr userDrawn="1">
            <p:ph type="sldNum" sz="quarter" idx="12"/>
          </p:nvPr>
        </p:nvSpPr>
        <p:spPr>
          <a:xfrm>
            <a:off x="6826250" y="6594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264FC-49F3-4223-96A8-4310A8F236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85791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 defTabSz="914400">
              <a:defRPr/>
            </a:pPr>
            <a:fld id="{ACF14ECA-2411-434C-A50C-379403B1CE49}" type="datetimeFigureOut">
              <a:rPr lang="fr-FR" altLang="fr-FR" sz="240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rPr>
              <a:pPr defTabSz="914400">
                <a:defRPr/>
              </a:pPr>
              <a:t>10/07/2017</a:t>
            </a:fld>
            <a:endParaRPr lang="fr-FR" altLang="fr-FR" sz="2400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defTabSz="914400">
              <a:defRPr/>
            </a:pPr>
            <a:endParaRPr lang="fr-FR" sz="240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AF4E5-0211-4DEC-971F-B190E3CF460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526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65266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9310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98879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0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42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18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8424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7928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 descr="IFSTTAR_masqueppt_pag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dirty="0" smtClean="0"/>
              <a:t>Cliquez et modifiez le titre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179388" y="6669088"/>
            <a:ext cx="388778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9pPr>
          </a:lstStyle>
          <a:p>
            <a:pPr defTabSz="914400">
              <a:spcBef>
                <a:spcPct val="50000"/>
              </a:spcBef>
              <a:defRPr/>
            </a:pPr>
            <a:r>
              <a:rPr lang="fr-FR" sz="600" noProof="0" dirty="0" smtClean="0">
                <a:solidFill>
                  <a:srgbClr val="C5CDD0"/>
                </a:solidFill>
                <a:latin typeface="Arial" charset="0"/>
              </a:rPr>
              <a:t>IFSTTAR©</a:t>
            </a:r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dirty="0" smtClean="0"/>
              <a:t>Cliquez pour modifier les styles du texte du masque</a:t>
            </a:r>
          </a:p>
          <a:p>
            <a:pPr lvl="1"/>
            <a:r>
              <a:rPr lang="fr-FR" altLang="fr-FR" noProof="0" dirty="0" smtClean="0"/>
              <a:t>Deuxième niveau</a:t>
            </a:r>
          </a:p>
          <a:p>
            <a:pPr lvl="2"/>
            <a:r>
              <a:rPr lang="fr-FR" altLang="fr-FR" noProof="0" dirty="0" smtClean="0"/>
              <a:t>Troisième niveau</a:t>
            </a:r>
          </a:p>
          <a:p>
            <a:pPr lvl="3"/>
            <a:r>
              <a:rPr lang="fr-FR" altLang="fr-FR" noProof="0" dirty="0" smtClean="0"/>
              <a:t>Quatrième niveau</a:t>
            </a:r>
          </a:p>
          <a:p>
            <a:pPr lvl="4"/>
            <a:r>
              <a:rPr lang="fr-FR" altLang="fr-FR" noProof="0" dirty="0" smtClean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669088"/>
            <a:ext cx="2133600" cy="144288"/>
          </a:xfrm>
          <a:prstGeom prst="rect">
            <a:avLst/>
          </a:prstGeom>
        </p:spPr>
        <p:txBody>
          <a:bodyPr/>
          <a:lstStyle>
            <a:lvl1pPr algn="r">
              <a:defRPr lang="fr-FR" sz="600" kern="1200" smtClean="0">
                <a:solidFill>
                  <a:srgbClr val="C5CDD0"/>
                </a:solidFill>
                <a:latin typeface="Arial" charset="0"/>
                <a:ea typeface="ヒラギノ角ゴ Pro W3" pitchFamily="-65" charset="-128"/>
                <a:cs typeface="+mn-cs"/>
              </a:defRPr>
            </a:lvl1pPr>
          </a:lstStyle>
          <a:p>
            <a:pPr>
              <a:defRPr/>
            </a:pPr>
            <a:fld id="{F432BA8D-C445-40FD-8A49-59B207923DB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500" b="1" kern="1200">
          <a:solidFill>
            <a:srgbClr val="00A6A4"/>
          </a:solidFill>
          <a:latin typeface="Arial" charset="0"/>
          <a:ea typeface="ヒラギノ角ゴ Pro W3" pitchFamily="-65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9pPr>
    </p:titleStyle>
    <p:bodyStyle>
      <a:lvl1pPr marL="342900" indent="-342900" algn="l" defTabSz="457200" rtl="0" eaLnBrk="0" fontAlgn="base" hangingPunct="0">
        <a:spcBef>
          <a:spcPts val="1200"/>
        </a:spcBef>
        <a:spcAft>
          <a:spcPct val="0"/>
        </a:spcAft>
        <a:buFont typeface="Arial" charset="0"/>
        <a:buChar char="•"/>
        <a:defRPr sz="2400" kern="1200">
          <a:solidFill>
            <a:srgbClr val="0056A9"/>
          </a:solidFill>
          <a:latin typeface="Arial" charset="0"/>
          <a:ea typeface="ヒラギノ角ゴ Pro W3" pitchFamily="-65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333333"/>
          </a:solidFill>
          <a:latin typeface="Arial" charset="0"/>
          <a:ea typeface="ヒラギノ角ゴ Pro W3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accent1"/>
          </a:solidFill>
          <a:latin typeface="Arial" charset="0"/>
          <a:ea typeface="ヒラギノ角ゴ Pro W3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ヒラギノ角ゴ Pro W3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 charset="0"/>
          <a:ea typeface="ヒラギノ角ゴ Pro W3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682625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0B31E"/>
                </a:solidFill>
              </a:defRPr>
            </a:lvl1pPr>
          </a:lstStyle>
          <a:p>
            <a:pPr defTabSz="914400">
              <a:defRPr/>
            </a:pPr>
            <a:fld id="{7D1C55B4-2987-47B8-A365-F39EFDED8F60}" type="slidenum">
              <a:rPr lang="fr-FR" altLang="fr-FR">
                <a:latin typeface="Arial" pitchFamily="34" charset="0"/>
                <a:ea typeface="ＭＳ Ｐゴシック" pitchFamily="34" charset="-128"/>
              </a:rPr>
              <a:pPr defTabSz="914400">
                <a:defRPr/>
              </a:pPr>
              <a:t>‹N°›</a:t>
            </a:fld>
            <a:endParaRPr lang="fr-FR" altLang="fr-FR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7" name="Espace réservé du texte 4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50196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</a:t>
            </a:r>
          </a:p>
          <a:p>
            <a:pPr lvl="0"/>
            <a:r>
              <a:rPr lang="fr-FR" altLang="fr-FR" smtClean="0"/>
              <a:t>Cliquez pour modifier les styles du texte du masque</a:t>
            </a:r>
          </a:p>
        </p:txBody>
      </p:sp>
      <p:sp>
        <p:nvSpPr>
          <p:cNvPr id="1028" name="Espace réservé du titre 5"/>
          <p:cNvSpPr>
            <a:spLocks noGrp="1"/>
          </p:cNvSpPr>
          <p:nvPr>
            <p:ph type="title"/>
          </p:nvPr>
        </p:nvSpPr>
        <p:spPr bwMode="auto">
          <a:xfrm>
            <a:off x="442913" y="957263"/>
            <a:ext cx="82296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Zone de titre</a:t>
            </a:r>
          </a:p>
        </p:txBody>
      </p:sp>
    </p:spTree>
    <p:extLst>
      <p:ext uri="{BB962C8B-B14F-4D97-AF65-F5344CB8AC3E}">
        <p14:creationId xmlns:p14="http://schemas.microsoft.com/office/powerpoint/2010/main" val="411090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fr-FR" sz="2800" b="1" dirty="0">
          <a:solidFill>
            <a:srgbClr val="622181"/>
          </a:solidFill>
          <a:latin typeface="Calibri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just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A20000"/>
        </a:buClr>
        <a:buFont typeface="Times" pitchFamily="1" charset="0"/>
        <a:defRPr lang="fr-FR" sz="1200" kern="1200" dirty="0">
          <a:solidFill>
            <a:srgbClr val="622181"/>
          </a:solidFill>
          <a:latin typeface="Calibri"/>
          <a:ea typeface="ＭＳ Ｐゴシック" pitchFamily="34" charset="-128"/>
          <a:cs typeface="ＭＳ Ｐゴシック" charset="0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Calibrio"/>
          <a:ea typeface="+mn-ea"/>
          <a:cs typeface="Calibrio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o" charset="0"/>
          <a:cs typeface="Calibrio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Calibrio" charset="0"/>
          <a:cs typeface="Calibrio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Calibrio" charset="0"/>
          <a:cs typeface="Calibrio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2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-4763"/>
            <a:ext cx="10922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1" name="Groupe 10"/>
          <p:cNvGrpSpPr>
            <a:grpSpLocks/>
          </p:cNvGrpSpPr>
          <p:nvPr/>
        </p:nvGrpSpPr>
        <p:grpSpPr bwMode="auto">
          <a:xfrm rot="5400000">
            <a:off x="4595019" y="3401219"/>
            <a:ext cx="6858000" cy="55562"/>
            <a:chOff x="0" y="627855"/>
            <a:chExt cx="7561263" cy="110333"/>
          </a:xfrm>
        </p:grpSpPr>
        <p:sp>
          <p:nvSpPr>
            <p:cNvPr id="7181" name="Rectangle 8"/>
            <p:cNvSpPr>
              <a:spLocks noChangeArrowheads="1"/>
            </p:cNvSpPr>
            <p:nvPr/>
          </p:nvSpPr>
          <p:spPr bwMode="auto">
            <a:xfrm>
              <a:off x="6876975" y="627855"/>
              <a:ext cx="684288" cy="110331"/>
            </a:xfrm>
            <a:prstGeom prst="rect">
              <a:avLst/>
            </a:prstGeom>
            <a:solidFill>
              <a:srgbClr val="336699"/>
            </a:solidFill>
            <a:ln w="9525">
              <a:solidFill>
                <a:srgbClr val="336699"/>
              </a:solidFill>
              <a:miter lim="800000"/>
              <a:headEnd/>
              <a:tailEnd/>
            </a:ln>
          </p:spPr>
          <p:txBody>
            <a:bodyPr/>
            <a:lstStyle>
              <a:lvl1pPr algn="just" eaLnBrk="0" hangingPunct="0">
                <a:lnSpc>
                  <a:spcPct val="120000"/>
                </a:lnSpc>
                <a:buClr>
                  <a:srgbClr val="A20000"/>
                </a:buClr>
                <a:buFont typeface="Times" pitchFamily="1" charset="0"/>
                <a:defRPr sz="1200">
                  <a:solidFill>
                    <a:srgbClr val="622181"/>
                  </a:solidFill>
                  <a:latin typeface="Calibri" pitchFamily="34" charset="0"/>
                  <a:ea typeface="ＭＳ Ｐゴシック" pitchFamily="34" charset="-128"/>
                  <a:cs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defRPr sz="1200">
                  <a:solidFill>
                    <a:schemeClr val="tx1"/>
                  </a:solidFill>
                  <a:latin typeface="Calibrio" charset="0"/>
                  <a:ea typeface="ＭＳ Ｐゴシック" pitchFamily="34" charset="-128"/>
                  <a:cs typeface="Calibrio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4pPr>
              <a:lvl5pPr marL="2057400" indent="-228600" eaLnBrk="0" hangingPunct="0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9pPr>
            </a:lstStyle>
            <a:p>
              <a:pPr algn="l" defTabSz="914400" eaLnBrk="1" hangingPunct="1">
                <a:lnSpc>
                  <a:spcPct val="100000"/>
                </a:lnSpc>
                <a:buClrTx/>
                <a:buFontTx/>
                <a:buNone/>
              </a:pPr>
              <a:endParaRPr lang="fr-FR" altLang="fr-FR" sz="2400" dirty="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1" y="627856"/>
              <a:ext cx="2735708" cy="110333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>
                <a:defRPr/>
              </a:pPr>
              <a:endParaRPr lang="fr-FR" altLang="fr-FR" dirty="0">
                <a:solidFill>
                  <a:prstClr val="black"/>
                </a:solidFill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2733957" y="627856"/>
              <a:ext cx="4142943" cy="1103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>
                <a:defRPr/>
              </a:pPr>
              <a:endParaRPr lang="fr-FR" altLang="fr-FR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</p:grpSp>
      <p:pic>
        <p:nvPicPr>
          <p:cNvPr id="717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8" y="-27384"/>
            <a:ext cx="4684712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71154"/>
            <a:ext cx="2314575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2"/>
          <p:cNvSpPr txBox="1">
            <a:spLocks noChangeArrowheads="1"/>
          </p:cNvSpPr>
          <p:nvPr/>
        </p:nvSpPr>
        <p:spPr bwMode="auto">
          <a:xfrm>
            <a:off x="37978" y="6453336"/>
            <a:ext cx="29498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defRPr/>
            </a:pPr>
            <a:r>
              <a:rPr lang="fr-FR" sz="2000" dirty="0" smtClean="0">
                <a:solidFill>
                  <a:prstClr val="white">
                    <a:lumMod val="95000"/>
                  </a:prstClr>
                </a:solidFill>
              </a:rPr>
              <a:t>Séminaire de lancement</a:t>
            </a:r>
          </a:p>
        </p:txBody>
      </p:sp>
      <p:sp>
        <p:nvSpPr>
          <p:cNvPr id="12" name="ZoneTexte 13"/>
          <p:cNvSpPr txBox="1">
            <a:spLocks noChangeArrowheads="1"/>
          </p:cNvSpPr>
          <p:nvPr/>
        </p:nvSpPr>
        <p:spPr bwMode="auto">
          <a:xfrm>
            <a:off x="1072920" y="2385462"/>
            <a:ext cx="641714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fr-FR" sz="3600" b="1" dirty="0">
                <a:solidFill>
                  <a:schemeClr val="bg1"/>
                </a:solidFill>
              </a:rPr>
              <a:t>Enquête mobilité </a:t>
            </a:r>
            <a:r>
              <a:rPr lang="fr-FR" sz="3600" b="1" dirty="0" smtClean="0">
                <a:solidFill>
                  <a:schemeClr val="bg1"/>
                </a:solidFill>
              </a:rPr>
              <a:t>touristique</a:t>
            </a:r>
          </a:p>
          <a:p>
            <a:pPr algn="ctr" defTabSz="914400" eaLnBrk="1" hangingPunct="1">
              <a:defRPr/>
            </a:pPr>
            <a:r>
              <a:rPr lang="fr-FR" sz="3600" b="1" dirty="0" smtClean="0">
                <a:solidFill>
                  <a:schemeClr val="bg1"/>
                </a:solidFill>
              </a:rPr>
              <a:t>et </a:t>
            </a:r>
            <a:r>
              <a:rPr lang="fr-FR" sz="3600" b="1" dirty="0">
                <a:solidFill>
                  <a:schemeClr val="bg1"/>
                </a:solidFill>
              </a:rPr>
              <a:t>big data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 defTabSz="914400" eaLnBrk="1" hangingPunct="1">
              <a:defRPr/>
            </a:pPr>
            <a:endParaRPr lang="en-US" sz="3200" b="1" dirty="0">
              <a:solidFill>
                <a:prstClr val="white">
                  <a:lumMod val="95000"/>
                </a:prstClr>
              </a:solidFill>
            </a:endParaRPr>
          </a:p>
          <a:p>
            <a:pPr algn="ctr" defTabSz="914400" eaLnBrk="1" hangingPunct="1">
              <a:defRPr/>
            </a:pP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</a:rPr>
              <a:t>AME/DEST</a:t>
            </a:r>
          </a:p>
          <a:p>
            <a:pPr algn="ctr" defTabSz="914400" eaLnBrk="1" hangingPunct="1">
              <a:defRPr/>
            </a:pP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</a:rPr>
              <a:t>Fabio Rendina</a:t>
            </a:r>
          </a:p>
        </p:txBody>
      </p:sp>
      <p:pic>
        <p:nvPicPr>
          <p:cNvPr id="7179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5040337"/>
            <a:ext cx="62611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 rot="5400000">
            <a:off x="5097922" y="3079676"/>
            <a:ext cx="6999980" cy="755452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 defTabSz="914400">
              <a:defRPr/>
            </a:pPr>
            <a:r>
              <a:rPr lang="en-US" sz="3400" b="1" dirty="0" err="1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Mobilité</a:t>
            </a:r>
            <a:r>
              <a:rPr lang="en-US" sz="3400" b="1" dirty="0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 et Transitions </a:t>
            </a:r>
            <a:r>
              <a:rPr lang="en-US" sz="3400" b="1" dirty="0" err="1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N</a:t>
            </a:r>
            <a:r>
              <a:rPr lang="en-US" sz="3400" b="1" dirty="0" err="1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umériques</a:t>
            </a:r>
            <a:endParaRPr lang="en-US" sz="3400" b="1" dirty="0">
              <a:ln w="10541" cmpd="sng">
                <a:solidFill>
                  <a:prstClr val="white"/>
                </a:solidFill>
                <a:prstDash val="solid"/>
              </a:ln>
              <a:solidFill>
                <a:srgbClr val="005297"/>
              </a:solidFill>
              <a:latin typeface="Candara" panose="020E0502030303020204" pitchFamily="34" charset="0"/>
              <a:ea typeface="ＭＳ Ｐゴシック" pitchFamily="34" charset="-128"/>
            </a:endParaRPr>
          </a:p>
        </p:txBody>
      </p:sp>
      <p:sp>
        <p:nvSpPr>
          <p:cNvPr id="16" name="ZoneTexte 12"/>
          <p:cNvSpPr txBox="1">
            <a:spLocks noChangeArrowheads="1"/>
          </p:cNvSpPr>
          <p:nvPr/>
        </p:nvSpPr>
        <p:spPr bwMode="auto">
          <a:xfrm>
            <a:off x="3611281" y="6447809"/>
            <a:ext cx="43945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defRPr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</a:rPr>
              <a:t>Mardi 11 </a:t>
            </a:r>
            <a:r>
              <a:rPr lang="fr-FR" sz="2000" dirty="0" smtClean="0">
                <a:solidFill>
                  <a:prstClr val="white">
                    <a:lumMod val="95000"/>
                  </a:prstClr>
                </a:solidFill>
              </a:rPr>
              <a:t>juillet</a:t>
            </a: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</a:rPr>
              <a:t> 2017, </a:t>
            </a:r>
            <a:r>
              <a:rPr lang="fr-FR" sz="2000" dirty="0" smtClean="0">
                <a:solidFill>
                  <a:prstClr val="white">
                    <a:lumMod val="95000"/>
                  </a:prstClr>
                </a:solidFill>
              </a:rPr>
              <a:t>Marne-la-Vallée</a:t>
            </a:r>
          </a:p>
        </p:txBody>
      </p:sp>
    </p:spTree>
    <p:extLst>
      <p:ext uri="{BB962C8B-B14F-4D97-AF65-F5344CB8AC3E}">
        <p14:creationId xmlns:p14="http://schemas.microsoft.com/office/powerpoint/2010/main" val="28222994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439652" y="2011778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</a:rPr>
              <a:t>Observation de la mobilité 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3568" y="494116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/>
                </a:solidFill>
              </a:rPr>
              <a:t>ENTD</a:t>
            </a:r>
            <a:endParaRPr lang="fr-FR" sz="2000" dirty="0">
              <a:solidFill>
                <a:schemeClr val="accent1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5076056" y="2924944"/>
            <a:ext cx="1368152" cy="1725433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>
            <a:off x="2420983" y="2924944"/>
            <a:ext cx="1430939" cy="1725433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644008" y="4941168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accent1"/>
                </a:solidFill>
              </a:rPr>
              <a:t>EMD/EDVM/EDGT</a:t>
            </a:r>
            <a:endParaRPr lang="fr-FR" sz="2800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947" y="3499675"/>
            <a:ext cx="230425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Niveau national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44208" y="3427667"/>
            <a:ext cx="180020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Niveau local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2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problématique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488789" y="4201343"/>
            <a:ext cx="8115659" cy="7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spcBef>
                <a:spcPts val="12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0056A9"/>
                </a:solidFill>
                <a:latin typeface="Arial" charset="0"/>
                <a:ea typeface="ヒラギノ角ゴ Pro W3" pitchFamily="-65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333333"/>
                </a:solidFill>
                <a:latin typeface="Arial" charset="0"/>
                <a:ea typeface="ヒラギノ角ゴ Pro W3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accent1"/>
                </a:solidFill>
                <a:latin typeface="Arial" charset="0"/>
                <a:ea typeface="ヒラギノ角ゴ Pro W3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fr-FR" b="1" i="1" dirty="0" smtClean="0">
                <a:solidFill>
                  <a:schemeClr val="tx1"/>
                </a:solidFill>
              </a:rPr>
              <a:t>Comment observer la mobilité touristique ?</a:t>
            </a:r>
            <a:endParaRPr lang="fr-FR" b="1" i="1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627784" y="175365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1"/>
                </a:solidFill>
              </a:rPr>
              <a:t>Carence :</a:t>
            </a:r>
            <a:endParaRPr lang="fr-FR" sz="2400" b="1" dirty="0">
              <a:solidFill>
                <a:schemeClr val="accent1"/>
              </a:solidFill>
            </a:endParaRPr>
          </a:p>
        </p:txBody>
      </p:sp>
      <p:sp>
        <p:nvSpPr>
          <p:cNvPr id="8" name="Multiplier 7"/>
          <p:cNvSpPr/>
          <p:nvPr/>
        </p:nvSpPr>
        <p:spPr>
          <a:xfrm>
            <a:off x="755576" y="2545740"/>
            <a:ext cx="504056" cy="504056"/>
          </a:xfrm>
          <a:prstGeom prst="mathMultiply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15616" y="254574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1"/>
                </a:solidFill>
              </a:rPr>
              <a:t>La mobilité touristique</a:t>
            </a:r>
            <a:endParaRPr lang="fr-FR" sz="2000" b="1" dirty="0">
              <a:solidFill>
                <a:schemeClr val="accent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76056" y="2473732"/>
            <a:ext cx="3131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1"/>
                </a:solidFill>
              </a:rPr>
              <a:t> 40 % des distances parcourues</a:t>
            </a:r>
            <a:endParaRPr lang="fr-FR" sz="1600" dirty="0">
              <a:solidFill>
                <a:schemeClr val="accent1"/>
              </a:solidFill>
            </a:endParaRPr>
          </a:p>
        </p:txBody>
      </p:sp>
      <p:sp>
        <p:nvSpPr>
          <p:cNvPr id="11" name="Accolade ouvrante 10"/>
          <p:cNvSpPr/>
          <p:nvPr/>
        </p:nvSpPr>
        <p:spPr>
          <a:xfrm>
            <a:off x="4932040" y="2401724"/>
            <a:ext cx="216024" cy="864096"/>
          </a:xfrm>
          <a:prstGeom prst="leftBrace">
            <a:avLst>
              <a:gd name="adj1" fmla="val 57877"/>
              <a:gd name="adj2" fmla="val 50000"/>
            </a:avLst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76056" y="2833772"/>
            <a:ext cx="3131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1"/>
                </a:solidFill>
              </a:rPr>
              <a:t> 30 % des émissions</a:t>
            </a:r>
            <a:endParaRPr lang="fr-FR" sz="1600" dirty="0">
              <a:solidFill>
                <a:schemeClr val="accent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508104" y="3193812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 smtClean="0">
                <a:solidFill>
                  <a:schemeClr val="accent1"/>
                </a:solidFill>
              </a:rPr>
              <a:t>(Source ENTD 2007/thèse au DEST)</a:t>
            </a:r>
            <a:endParaRPr lang="fr-FR" sz="1200" i="1" dirty="0">
              <a:solidFill>
                <a:schemeClr val="accent1"/>
              </a:solidFill>
            </a:endParaRPr>
          </a:p>
        </p:txBody>
      </p:sp>
      <p:sp>
        <p:nvSpPr>
          <p:cNvPr id="15" name="Flèche droite 14"/>
          <p:cNvSpPr/>
          <p:nvPr/>
        </p:nvSpPr>
        <p:spPr>
          <a:xfrm>
            <a:off x="611560" y="5218540"/>
            <a:ext cx="792088" cy="43204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619672" y="5111398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Mise au point d’un plan de </a:t>
            </a:r>
            <a:r>
              <a:rPr lang="fr-FR" b="1" dirty="0">
                <a:solidFill>
                  <a:schemeClr val="accent1"/>
                </a:solidFill>
              </a:rPr>
              <a:t>sondage ayant pour but de mesurer la mobilité des touristes </a:t>
            </a:r>
            <a:endParaRPr lang="fr-FR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87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projet pour illustrer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54360" y="1628800"/>
            <a:ext cx="8394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/>
                </a:solidFill>
              </a:rPr>
              <a:t>Mise en place de l’enquête mobilité touristique en corse </a:t>
            </a:r>
          </a:p>
          <a:p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4726124" y="3428998"/>
            <a:ext cx="45719" cy="25202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 bwMode="auto">
          <a:xfrm>
            <a:off x="354360" y="3428998"/>
            <a:ext cx="3995599" cy="3063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spcBef>
                <a:spcPts val="12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0056A9"/>
                </a:solidFill>
                <a:latin typeface="Arial" charset="0"/>
                <a:ea typeface="ヒラギノ角ゴ Pro W3" pitchFamily="-65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333333"/>
                </a:solidFill>
                <a:latin typeface="Arial" charset="0"/>
                <a:ea typeface="ヒラギノ角ゴ Pro W3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accent1"/>
                </a:solidFill>
                <a:latin typeface="Arial" charset="0"/>
                <a:ea typeface="ヒラギノ角ゴ Pro W3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Sondage </a:t>
            </a:r>
            <a:r>
              <a:rPr lang="fr-FR" dirty="0" smtClean="0">
                <a:solidFill>
                  <a:schemeClr val="accent1"/>
                </a:solidFill>
              </a:rPr>
              <a:t>indirect</a:t>
            </a:r>
          </a:p>
          <a:p>
            <a:pPr marL="0" indent="0">
              <a:buNone/>
            </a:pPr>
            <a:endParaRPr lang="fr-FR" sz="1050" dirty="0">
              <a:solidFill>
                <a:schemeClr val="accent1"/>
              </a:solidFill>
            </a:endParaRPr>
          </a:p>
          <a:p>
            <a:r>
              <a:rPr lang="fr-FR" sz="2000" dirty="0" smtClean="0">
                <a:solidFill>
                  <a:schemeClr val="accent1"/>
                </a:solidFill>
              </a:rPr>
              <a:t>Enquête dans </a:t>
            </a:r>
            <a:r>
              <a:rPr lang="fr-FR" sz="2000" dirty="0">
                <a:solidFill>
                  <a:schemeClr val="accent1"/>
                </a:solidFill>
              </a:rPr>
              <a:t>des lieux et services ayant une forte orientation touristique   </a:t>
            </a:r>
            <a:r>
              <a:rPr lang="fr-FR" sz="2000" dirty="0" smtClean="0">
                <a:solidFill>
                  <a:schemeClr val="accent1"/>
                </a:solidFill>
              </a:rPr>
              <a:t>  </a:t>
            </a:r>
            <a:endParaRPr lang="fr-FR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 bwMode="auto">
          <a:xfrm>
            <a:off x="5004048" y="3428998"/>
            <a:ext cx="3995599" cy="3063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spcBef>
                <a:spcPts val="12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0056A9"/>
                </a:solidFill>
                <a:latin typeface="Arial" charset="0"/>
                <a:ea typeface="ヒラギノ角ゴ Pro W3" pitchFamily="-65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333333"/>
                </a:solidFill>
                <a:latin typeface="Arial" charset="0"/>
                <a:ea typeface="ヒラギノ角ゴ Pro W3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accent1"/>
                </a:solidFill>
                <a:latin typeface="Arial" charset="0"/>
                <a:ea typeface="ヒラギノ角ゴ Pro W3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>
                <a:solidFill>
                  <a:schemeClr val="accent1"/>
                </a:solidFill>
              </a:rPr>
              <a:t>Comptage</a:t>
            </a:r>
          </a:p>
          <a:p>
            <a:pPr marL="0" indent="0">
              <a:buNone/>
            </a:pPr>
            <a:endParaRPr lang="fr-FR" sz="1050" dirty="0">
              <a:solidFill>
                <a:schemeClr val="accent1"/>
              </a:solidFill>
            </a:endParaRPr>
          </a:p>
          <a:p>
            <a:r>
              <a:rPr lang="fr-FR" sz="2000" dirty="0" smtClean="0">
                <a:solidFill>
                  <a:schemeClr val="accent1"/>
                </a:solidFill>
              </a:rPr>
              <a:t>Comptage utilisant diverses  stratégies technologiques </a:t>
            </a:r>
            <a:br>
              <a:rPr lang="fr-FR" sz="2000" dirty="0" smtClean="0">
                <a:solidFill>
                  <a:schemeClr val="accent1"/>
                </a:solidFill>
              </a:rPr>
            </a:br>
            <a:r>
              <a:rPr lang="fr-FR" sz="2000" dirty="0" smtClean="0">
                <a:solidFill>
                  <a:schemeClr val="accent1"/>
                </a:solidFill>
              </a:rPr>
              <a:t>(par ex: comptage par drone et logiciel de reconnaissance)</a:t>
            </a:r>
            <a:endParaRPr lang="fr-FR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105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projet pour illustrer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54360" y="1628800"/>
            <a:ext cx="8394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1"/>
                </a:solidFill>
              </a:rPr>
              <a:t>Données issues de la téléphonie mobile</a:t>
            </a:r>
            <a:endParaRPr lang="fr-FR" sz="2400" b="1" dirty="0">
              <a:solidFill>
                <a:schemeClr val="accent1"/>
              </a:solidFill>
            </a:endParaRPr>
          </a:p>
          <a:p>
            <a:endParaRPr lang="fr-FR" dirty="0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 bwMode="auto">
          <a:xfrm>
            <a:off x="354360" y="2276872"/>
            <a:ext cx="8394104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spcBef>
                <a:spcPts val="12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0056A9"/>
                </a:solidFill>
                <a:latin typeface="Arial" charset="0"/>
                <a:ea typeface="ヒラギノ角ゴ Pro W3" pitchFamily="-65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333333"/>
                </a:solidFill>
                <a:latin typeface="Arial" charset="0"/>
                <a:ea typeface="ヒラギノ角ゴ Pro W3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accent1"/>
                </a:solidFill>
                <a:latin typeface="Arial" charset="0"/>
                <a:ea typeface="ヒラギノ角ゴ Pro W3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smtClean="0">
                <a:solidFill>
                  <a:schemeClr val="accent1"/>
                </a:solidFill>
              </a:rPr>
              <a:t>La </a:t>
            </a:r>
            <a:r>
              <a:rPr lang="fr-FR" sz="1800" dirty="0">
                <a:solidFill>
                  <a:schemeClr val="accent1"/>
                </a:solidFill>
              </a:rPr>
              <a:t>localisation du téléphone portable au sein du réseau de téléphonie mobile est enregistrée lors de certains évènements </a:t>
            </a:r>
            <a:r>
              <a:rPr lang="fr-FR" sz="1800" dirty="0" smtClean="0">
                <a:solidFill>
                  <a:schemeClr val="accent1"/>
                </a:solidFill>
              </a:rPr>
              <a:t>:</a:t>
            </a:r>
            <a:endParaRPr lang="fr-FR" sz="1800" dirty="0">
              <a:solidFill>
                <a:schemeClr val="accent1"/>
              </a:solidFill>
            </a:endParaRPr>
          </a:p>
          <a:p>
            <a:pPr lvl="0"/>
            <a:r>
              <a:rPr lang="fr-FR" sz="1600" dirty="0">
                <a:solidFill>
                  <a:schemeClr val="accent1"/>
                </a:solidFill>
              </a:rPr>
              <a:t>Appels émis et </a:t>
            </a:r>
            <a:r>
              <a:rPr lang="fr-FR" sz="1600" dirty="0" smtClean="0">
                <a:solidFill>
                  <a:schemeClr val="accent1"/>
                </a:solidFill>
              </a:rPr>
              <a:t>reçus</a:t>
            </a:r>
            <a:endParaRPr lang="fr-FR" sz="1600" dirty="0">
              <a:solidFill>
                <a:schemeClr val="accent1"/>
              </a:solidFill>
            </a:endParaRPr>
          </a:p>
          <a:p>
            <a:pPr lvl="0"/>
            <a:r>
              <a:rPr lang="fr-FR" sz="1600" dirty="0">
                <a:solidFill>
                  <a:schemeClr val="accent1"/>
                </a:solidFill>
              </a:rPr>
              <a:t>Sms émis et </a:t>
            </a:r>
            <a:r>
              <a:rPr lang="fr-FR" sz="1600" dirty="0" smtClean="0">
                <a:solidFill>
                  <a:schemeClr val="accent1"/>
                </a:solidFill>
              </a:rPr>
              <a:t>reçus </a:t>
            </a:r>
            <a:endParaRPr lang="fr-FR" sz="1600" dirty="0">
              <a:solidFill>
                <a:schemeClr val="accent1"/>
              </a:solidFill>
            </a:endParaRPr>
          </a:p>
          <a:p>
            <a:pPr lvl="0"/>
            <a:r>
              <a:rPr lang="fr-FR" sz="1600" dirty="0" err="1">
                <a:solidFill>
                  <a:schemeClr val="accent1"/>
                </a:solidFill>
              </a:rPr>
              <a:t>Handovers</a:t>
            </a:r>
            <a:r>
              <a:rPr lang="fr-FR" sz="1600" dirty="0">
                <a:solidFill>
                  <a:schemeClr val="accent1"/>
                </a:solidFill>
              </a:rPr>
              <a:t> (changement de cellule</a:t>
            </a:r>
            <a:r>
              <a:rPr lang="fr-FR" sz="1600" dirty="0" smtClean="0">
                <a:solidFill>
                  <a:schemeClr val="accent1"/>
                </a:solidFill>
              </a:rPr>
              <a:t>)</a:t>
            </a:r>
            <a:endParaRPr lang="fr-FR" sz="1600" dirty="0">
              <a:solidFill>
                <a:schemeClr val="accent1"/>
              </a:solidFill>
            </a:endParaRPr>
          </a:p>
          <a:p>
            <a:pPr lvl="0"/>
            <a:r>
              <a:rPr lang="fr-FR" sz="1600" dirty="0">
                <a:solidFill>
                  <a:schemeClr val="accent1"/>
                </a:solidFill>
              </a:rPr>
              <a:t>Changement de zone du réseau qui se produit dans le réseau de téléphonie </a:t>
            </a:r>
            <a:r>
              <a:rPr lang="fr-FR" sz="1600" dirty="0" smtClean="0">
                <a:solidFill>
                  <a:schemeClr val="accent1"/>
                </a:solidFill>
              </a:rPr>
              <a:t>mobile</a:t>
            </a:r>
            <a:endParaRPr lang="fr-FR" sz="1600" dirty="0">
              <a:solidFill>
                <a:schemeClr val="accent1"/>
              </a:solidFill>
            </a:endParaRPr>
          </a:p>
          <a:p>
            <a:pPr lvl="0"/>
            <a:r>
              <a:rPr lang="fr-FR" sz="1600" dirty="0">
                <a:solidFill>
                  <a:schemeClr val="accent1"/>
                </a:solidFill>
              </a:rPr>
              <a:t>Mise à jour du réseau en cas d'inactivité du </a:t>
            </a:r>
            <a:r>
              <a:rPr lang="fr-FR" sz="1600" dirty="0" smtClean="0">
                <a:solidFill>
                  <a:schemeClr val="accent1"/>
                </a:solidFill>
              </a:rPr>
              <a:t>téléphone</a:t>
            </a:r>
            <a:endParaRPr lang="fr-FR" sz="1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54360" y="5363924"/>
            <a:ext cx="8178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Cette masse de données relatives aux localisations momentanées des individus peut être particulièrement utile pour étudier la </a:t>
            </a:r>
            <a:r>
              <a:rPr lang="fr-FR" dirty="0" smtClean="0"/>
              <a:t>mobilité,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86915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Perspectives – </a:t>
            </a:r>
            <a:r>
              <a:rPr lang="fr-FR" dirty="0" smtClean="0"/>
              <a:t>Nouvelles </a:t>
            </a:r>
            <a:r>
              <a:rPr lang="fr-FR" dirty="0"/>
              <a:t>questions de recherche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Une analyse </a:t>
            </a:r>
            <a:r>
              <a:rPr lang="fr-FR" dirty="0" smtClean="0">
                <a:solidFill>
                  <a:schemeClr val="accent1"/>
                </a:solidFill>
              </a:rPr>
              <a:t>du dispositif </a:t>
            </a:r>
            <a:r>
              <a:rPr lang="fr-FR" dirty="0">
                <a:solidFill>
                  <a:schemeClr val="accent1"/>
                </a:solidFill>
              </a:rPr>
              <a:t>de l’enquête </a:t>
            </a:r>
            <a:r>
              <a:rPr lang="fr-FR" dirty="0" smtClean="0">
                <a:solidFill>
                  <a:schemeClr val="accent1"/>
                </a:solidFill>
              </a:rPr>
              <a:t>Corse </a:t>
            </a:r>
            <a:r>
              <a:rPr lang="fr-FR" dirty="0">
                <a:solidFill>
                  <a:schemeClr val="accent1"/>
                </a:solidFill>
              </a:rPr>
              <a:t>et des données </a:t>
            </a:r>
            <a:r>
              <a:rPr lang="fr-FR" dirty="0" smtClean="0">
                <a:solidFill>
                  <a:schemeClr val="accent1"/>
                </a:solidFill>
              </a:rPr>
              <a:t>téléphonie </a:t>
            </a:r>
            <a:r>
              <a:rPr lang="fr-FR" dirty="0">
                <a:solidFill>
                  <a:schemeClr val="accent1"/>
                </a:solidFill>
              </a:rPr>
              <a:t>mobile </a:t>
            </a:r>
            <a:r>
              <a:rPr lang="fr-FR" dirty="0" smtClean="0">
                <a:solidFill>
                  <a:schemeClr val="accent1"/>
                </a:solidFill>
              </a:rPr>
              <a:t>(</a:t>
            </a:r>
            <a:r>
              <a:rPr lang="fr-FR" dirty="0">
                <a:solidFill>
                  <a:schemeClr val="accent1"/>
                </a:solidFill>
              </a:rPr>
              <a:t>de plusieurs opérateurs</a:t>
            </a:r>
            <a:r>
              <a:rPr lang="fr-FR" dirty="0" smtClean="0">
                <a:solidFill>
                  <a:schemeClr val="accent1"/>
                </a:solidFill>
              </a:rPr>
              <a:t>) permettront de:</a:t>
            </a:r>
          </a:p>
          <a:p>
            <a:pPr lvl="1"/>
            <a:r>
              <a:rPr lang="fr-FR" dirty="0" smtClean="0">
                <a:solidFill>
                  <a:schemeClr val="accent1"/>
                </a:solidFill>
              </a:rPr>
              <a:t>Confronter les données de téléphonie mobile avec une méthode statistique robuste</a:t>
            </a:r>
          </a:p>
          <a:p>
            <a:pPr lvl="1"/>
            <a:r>
              <a:rPr lang="fr-FR" dirty="0" smtClean="0">
                <a:solidFill>
                  <a:schemeClr val="accent1"/>
                </a:solidFill>
              </a:rPr>
              <a:t>Comparer les résultats de deux opérateurs sur un même territoire (une île) </a:t>
            </a:r>
            <a:endParaRPr lang="fr-FR" dirty="0">
              <a:solidFill>
                <a:schemeClr val="accent1"/>
              </a:solidFill>
            </a:endParaRPr>
          </a:p>
          <a:p>
            <a:r>
              <a:rPr lang="fr-FR" dirty="0" smtClean="0">
                <a:solidFill>
                  <a:schemeClr val="accent1"/>
                </a:solidFill>
              </a:rPr>
              <a:t>Pouvons-nous </a:t>
            </a:r>
            <a:r>
              <a:rPr lang="fr-FR" dirty="0" smtClean="0">
                <a:solidFill>
                  <a:schemeClr val="accent1"/>
                </a:solidFill>
              </a:rPr>
              <a:t>/ devons-nous </a:t>
            </a:r>
            <a:r>
              <a:rPr lang="fr-FR" dirty="0" smtClean="0">
                <a:solidFill>
                  <a:schemeClr val="accent1"/>
                </a:solidFill>
              </a:rPr>
              <a:t>utiliser les données de la téléphonie mobile pour le redressement des enquêtes de mobilité </a:t>
            </a:r>
            <a:r>
              <a:rPr lang="fr-FR" dirty="0" smtClean="0">
                <a:solidFill>
                  <a:schemeClr val="accent1"/>
                </a:solidFill>
              </a:rPr>
              <a:t>touristiques ?</a:t>
            </a: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845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triangle" w="lg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ouvelle présentation">
  <a:themeElements>
    <a:clrScheme name="Été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8988</TotalTime>
  <Words>269</Words>
  <Application>Microsoft Office PowerPoint</Application>
  <PresentationFormat>Affichage à l'écran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Calibri</vt:lpstr>
      <vt:lpstr>Calibrio</vt:lpstr>
      <vt:lpstr>Candara</vt:lpstr>
      <vt:lpstr>Times</vt:lpstr>
      <vt:lpstr>ヒラギノ角ゴ Pro W3</vt:lpstr>
      <vt:lpstr>Thème Office</vt:lpstr>
      <vt:lpstr>Nouvelle présentation</vt:lpstr>
      <vt:lpstr>Présentation PowerPoint</vt:lpstr>
      <vt:lpstr>Contexte</vt:lpstr>
      <vt:lpstr>Une problématique</vt:lpstr>
      <vt:lpstr>Un projet pour illustrer</vt:lpstr>
      <vt:lpstr>Un projet pour illustrer</vt:lpstr>
      <vt:lpstr>Perspectives – Nouvelles questions de recherche</vt:lpstr>
    </vt:vector>
  </TitlesOfParts>
  <Company>studio-3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GEOLOC</dc:title>
  <dc:creator>Renaudin</dc:creator>
  <cp:keywords>GEOLOC;IFSTTAR;Mobilité connectée</cp:keywords>
  <cp:lastModifiedBy>ARMOOGUM Jimmy</cp:lastModifiedBy>
  <cp:revision>520</cp:revision>
  <cp:lastPrinted>2014-12-04T08:01:13Z</cp:lastPrinted>
  <dcterms:created xsi:type="dcterms:W3CDTF">2011-01-04T18:04:46Z</dcterms:created>
  <dcterms:modified xsi:type="dcterms:W3CDTF">2017-07-10T17:01:03Z</dcterms:modified>
</cp:coreProperties>
</file>