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434" r:id="rId3"/>
    <p:sldId id="435" r:id="rId4"/>
    <p:sldId id="436" r:id="rId5"/>
    <p:sldId id="437" r:id="rId6"/>
    <p:sldId id="438" r:id="rId7"/>
    <p:sldId id="439" r:id="rId8"/>
  </p:sldIdLst>
  <p:sldSz cx="9144000" cy="6858000" type="screen4x3"/>
  <p:notesSz cx="6735763" cy="9866313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-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66AB"/>
    <a:srgbClr val="2EB2E3"/>
    <a:srgbClr val="83BB54"/>
    <a:srgbClr val="FFFFFF"/>
    <a:srgbClr val="0B5C9E"/>
    <a:srgbClr val="D9D9D9"/>
    <a:srgbClr val="8B3981"/>
    <a:srgbClr val="FFFFAB"/>
    <a:srgbClr val="FFFF75"/>
    <a:srgbClr val="FFA4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Style clair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7" autoAdjust="0"/>
    <p:restoredTop sz="93867" autoAdjust="0"/>
  </p:normalViewPr>
  <p:slideViewPr>
    <p:cSldViewPr snapToObjects="1">
      <p:cViewPr varScale="1">
        <p:scale>
          <a:sx n="69" d="100"/>
          <a:sy n="69" d="100"/>
        </p:scale>
        <p:origin x="128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88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5184"/>
    </p:cViewPr>
  </p:sorterViewPr>
  <p:notesViewPr>
    <p:cSldViewPr snapToObjects="1">
      <p:cViewPr varScale="1">
        <p:scale>
          <a:sx n="62" d="100"/>
          <a:sy n="62" d="100"/>
        </p:scale>
        <p:origin x="-2626" y="-77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15572" y="0"/>
            <a:ext cx="2918621" cy="493237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C42E2A09-6683-4304-A75C-B9BB59383031}" type="datetimeFigureOut">
              <a:rPr lang="fr-FR" smtClean="0"/>
              <a:pPr/>
              <a:t>10/07/2017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15572" y="9371501"/>
            <a:ext cx="2918621" cy="493236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7F0726E1-4F61-4642-B122-A8800EE0C98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2985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4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2B28E37-58A6-4BD0-8978-51FCF9B308DF}" type="datetime1">
              <a:rPr lang="fr-FR"/>
              <a:pPr>
                <a:defRPr/>
              </a:pPr>
              <a:t>10/07/2017</a:t>
            </a:fld>
            <a:endParaRPr lang="fr-FR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41363"/>
            <a:ext cx="4929187" cy="36972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4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644" tIns="45322" rIns="90644" bIns="4532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BCAB054-9CA0-430B-BA02-4A0652C61D5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5432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65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65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65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340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1006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846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2"/>
          <p:cNvSpPr>
            <a:spLocks noGrp="1"/>
          </p:cNvSpPr>
          <p:nvPr>
            <p:ph type="sldNum" sz="quarter" idx="10"/>
          </p:nvPr>
        </p:nvSpPr>
        <p:spPr>
          <a:xfrm>
            <a:off x="6826250" y="6594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E1835-8A14-4686-A865-F58A7993150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01505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ge 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4924A-A063-4630-A4E7-9503136480C9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16416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er 5"/>
          <p:cNvGrpSpPr>
            <a:grpSpLocks/>
          </p:cNvGrpSpPr>
          <p:nvPr userDrawn="1"/>
        </p:nvGrpSpPr>
        <p:grpSpPr bwMode="auto">
          <a:xfrm>
            <a:off x="0" y="0"/>
            <a:ext cx="9144000" cy="4529138"/>
            <a:chOff x="0" y="0"/>
            <a:chExt cx="9144000" cy="4529138"/>
          </a:xfrm>
        </p:grpSpPr>
        <p:sp>
          <p:nvSpPr>
            <p:cNvPr id="5" name="Rectangle 7"/>
            <p:cNvSpPr>
              <a:spLocks noChangeArrowheads="1"/>
            </p:cNvSpPr>
            <p:nvPr userDrawn="1"/>
          </p:nvSpPr>
          <p:spPr bwMode="auto">
            <a:xfrm>
              <a:off x="0" y="0"/>
              <a:ext cx="2735263" cy="4351338"/>
            </a:xfrm>
            <a:prstGeom prst="rect">
              <a:avLst/>
            </a:prstGeom>
            <a:solidFill>
              <a:srgbClr val="62218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 eaLnBrk="0" hangingPunct="0">
                <a:defRPr/>
              </a:pP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6" name="Rectangle 8"/>
            <p:cNvSpPr>
              <a:spLocks noChangeArrowheads="1"/>
            </p:cNvSpPr>
            <p:nvPr userDrawn="1"/>
          </p:nvSpPr>
          <p:spPr bwMode="auto">
            <a:xfrm>
              <a:off x="0" y="4308475"/>
              <a:ext cx="2735263" cy="220663"/>
            </a:xfrm>
            <a:prstGeom prst="rect">
              <a:avLst/>
            </a:prstGeom>
            <a:solidFill>
              <a:srgbClr val="BE0A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 eaLnBrk="0" hangingPunct="0">
                <a:defRPr/>
              </a:pP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>
              <a:off x="2725738" y="4308475"/>
              <a:ext cx="6418262" cy="220663"/>
            </a:xfrm>
            <a:prstGeom prst="rect">
              <a:avLst/>
            </a:prstGeom>
            <a:solidFill>
              <a:srgbClr val="F294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 eaLnBrk="0" hangingPunct="0">
                <a:defRPr/>
              </a:pPr>
              <a:endParaRPr lang="fr-FR" altLang="fr-FR" smtClean="0">
                <a:solidFill>
                  <a:prstClr val="black"/>
                </a:solidFill>
              </a:endParaRPr>
            </a:p>
          </p:txBody>
        </p:sp>
        <p:sp>
          <p:nvSpPr>
            <p:cNvPr id="8" name="Titre 1"/>
            <p:cNvSpPr txBox="1">
              <a:spLocks/>
            </p:cNvSpPr>
            <p:nvPr userDrawn="1"/>
          </p:nvSpPr>
          <p:spPr bwMode="auto">
            <a:xfrm>
              <a:off x="1921932" y="1"/>
              <a:ext cx="812801" cy="4294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vert270"/>
            <a:lstStyle>
              <a:lvl1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 kumimoji="0" lang="fr-FR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622181"/>
                  </a:solidFill>
                  <a:effectLst/>
                  <a:uLnTx/>
                  <a:uFillTx/>
                  <a:latin typeface="Arial" pitchFamily="34" charset="0"/>
                  <a:ea typeface="ＭＳ Ｐゴシック" pitchFamily="34" charset="-128"/>
                  <a:cs typeface="+mn-cs"/>
                </a:defRPr>
              </a:lvl1pPr>
              <a:lvl2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622181"/>
                  </a:solidFill>
                  <a:latin typeface="Arial" charset="0"/>
                  <a:ea typeface="ＭＳ Ｐゴシック" charset="-128"/>
                  <a:cs typeface="ＭＳ Ｐゴシック" charset="0"/>
                </a:defRPr>
              </a:lvl2pPr>
              <a:lvl3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622181"/>
                  </a:solidFill>
                  <a:latin typeface="Arial" charset="0"/>
                  <a:ea typeface="ＭＳ Ｐゴシック" charset="-128"/>
                  <a:cs typeface="ＭＳ Ｐゴシック" charset="0"/>
                </a:defRPr>
              </a:lvl3pPr>
              <a:lvl4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622181"/>
                  </a:solidFill>
                  <a:latin typeface="Arial" charset="0"/>
                  <a:ea typeface="ＭＳ Ｐゴシック" charset="-128"/>
                  <a:cs typeface="ＭＳ Ｐゴシック" charset="0"/>
                </a:defRPr>
              </a:lvl4pPr>
              <a:lvl5pPr algn="ctr" rtl="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622181"/>
                  </a:solidFill>
                  <a:latin typeface="Arial" charset="0"/>
                  <a:ea typeface="ＭＳ Ｐゴシック" charset="-128"/>
                  <a:cs typeface="ＭＳ Ｐゴシック" charset="0"/>
                </a:defRPr>
              </a:lvl5pPr>
              <a:lvl6pPr marL="4572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ＭＳ Ｐゴシック" charset="-128"/>
                </a:defRPr>
              </a:lvl6pPr>
              <a:lvl7pPr marL="9144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ＭＳ Ｐゴシック" charset="-128"/>
                </a:defRPr>
              </a:lvl7pPr>
              <a:lvl8pPr marL="13716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ＭＳ Ｐゴシック" charset="-128"/>
                </a:defRPr>
              </a:lvl8pPr>
              <a:lvl9pPr marL="1828800" algn="ctr" rtl="0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r>
                <a:rPr sz="2800">
                  <a:solidFill>
                    <a:prstClr val="white"/>
                  </a:solidFill>
                  <a:latin typeface="Calibri"/>
                  <a:cs typeface="Calibri"/>
                </a:rPr>
                <a:t>DESTINATION NANTES</a:t>
              </a:r>
            </a:p>
          </p:txBody>
        </p:sp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34732" y="5072303"/>
            <a:ext cx="6409268" cy="515697"/>
          </a:xfrm>
          <a:noFill/>
          <a:ln>
            <a:noFill/>
          </a:ln>
        </p:spPr>
        <p:txBody>
          <a:bodyPr anchor="t">
            <a:noAutofit/>
          </a:bodyPr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lang="fr-FR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622181"/>
                </a:solidFill>
                <a:effectLst/>
                <a:uLnTx/>
                <a:uFillTx/>
                <a:latin typeface="Calibri"/>
                <a:ea typeface="ＭＳ Ｐゴシック" pitchFamily="34" charset="-128"/>
                <a:cs typeface="Calibri"/>
              </a:defRPr>
            </a:lvl1pPr>
          </a:lstStyle>
          <a:p>
            <a:pPr lvl="0"/>
            <a:r>
              <a:rPr lang="fr-FR" noProof="0" dirty="0" smtClean="0"/>
              <a:t>Cliquez et modifiez le titre</a:t>
            </a:r>
          </a:p>
        </p:txBody>
      </p:sp>
      <p:sp>
        <p:nvSpPr>
          <p:cNvPr id="16" name="Espace réservé pour une image  15"/>
          <p:cNvSpPr>
            <a:spLocks noGrp="1"/>
          </p:cNvSpPr>
          <p:nvPr>
            <p:ph type="pic" sz="quarter" idx="11"/>
          </p:nvPr>
        </p:nvSpPr>
        <p:spPr>
          <a:xfrm>
            <a:off x="2735263" y="0"/>
            <a:ext cx="6408737" cy="4296296"/>
          </a:xfrm>
        </p:spPr>
        <p:txBody>
          <a:bodyPr/>
          <a:lstStyle/>
          <a:p>
            <a:pPr lvl="0"/>
            <a:endParaRPr lang="fr-FR" noProof="0" dirty="0"/>
          </a:p>
        </p:txBody>
      </p:sp>
      <p:sp>
        <p:nvSpPr>
          <p:cNvPr id="9" name="Espace réservé du numéro de diapositive 6"/>
          <p:cNvSpPr>
            <a:spLocks noGrp="1"/>
          </p:cNvSpPr>
          <p:nvPr userDrawn="1">
            <p:ph type="sldNum" sz="quarter" idx="12"/>
          </p:nvPr>
        </p:nvSpPr>
        <p:spPr>
          <a:xfrm>
            <a:off x="6826250" y="65944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264FC-49F3-4223-96A8-4310A8F236E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857916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 defTabSz="914400">
              <a:defRPr/>
            </a:pPr>
            <a:fld id="{ACF14ECA-2411-434C-A50C-379403B1CE49}" type="datetimeFigureOut">
              <a:rPr lang="fr-FR" altLang="fr-FR" sz="2400">
                <a:solidFill>
                  <a:prstClr val="black"/>
                </a:solidFill>
                <a:latin typeface="Arial" pitchFamily="34" charset="0"/>
                <a:ea typeface="ＭＳ Ｐゴシック" pitchFamily="34" charset="-128"/>
              </a:rPr>
              <a:pPr defTabSz="914400">
                <a:defRPr/>
              </a:pPr>
              <a:t>10/07/2017</a:t>
            </a:fld>
            <a:endParaRPr lang="fr-FR" altLang="fr-FR" sz="2400">
              <a:solidFill>
                <a:prstClr val="black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 defTabSz="914400">
              <a:defRPr/>
            </a:pPr>
            <a:endParaRPr lang="fr-FR" sz="2400">
              <a:solidFill>
                <a:prstClr val="black"/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AF4E5-0211-4DEC-971F-B190E3CF4600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39526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26652661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59310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Cliquez pour modifier les styles du texte du masque</a:t>
            </a:r>
          </a:p>
          <a:p>
            <a:pPr lvl="1"/>
            <a:r>
              <a:rPr lang="fr-FR" noProof="0" dirty="0" smtClean="0"/>
              <a:t>Deuxième niveau</a:t>
            </a:r>
          </a:p>
          <a:p>
            <a:pPr lvl="2"/>
            <a:r>
              <a:rPr lang="fr-FR" noProof="0" dirty="0" smtClean="0"/>
              <a:t>Troisième niveau</a:t>
            </a:r>
          </a:p>
          <a:p>
            <a:pPr lvl="3"/>
            <a:r>
              <a:rPr lang="fr-FR" noProof="0" dirty="0" smtClean="0"/>
              <a:t>Quatrième niveau</a:t>
            </a:r>
          </a:p>
          <a:p>
            <a:pPr lvl="4"/>
            <a:r>
              <a:rPr lang="fr-FR" noProof="0" dirty="0" smtClean="0"/>
              <a:t>Cinquième niveau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98879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0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425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3189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84242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879284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 6" descr="IFSTTAR_masqueppt_pag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0" y="274638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dirty="0" smtClean="0"/>
              <a:t>Cliquez et modifiez le titre</a:t>
            </a:r>
          </a:p>
        </p:txBody>
      </p:sp>
      <p:sp>
        <p:nvSpPr>
          <p:cNvPr id="1033" name="Text Box 9"/>
          <p:cNvSpPr txBox="1">
            <a:spLocks noChangeArrowheads="1"/>
          </p:cNvSpPr>
          <p:nvPr userDrawn="1"/>
        </p:nvSpPr>
        <p:spPr bwMode="auto">
          <a:xfrm>
            <a:off x="179388" y="6669088"/>
            <a:ext cx="388778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2pPr>
            <a:lvl3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ヒラギノ角ゴ Pro W3" pitchFamily="-65" charset="-128"/>
              </a:defRPr>
            </a:lvl9pPr>
          </a:lstStyle>
          <a:p>
            <a:pPr defTabSz="914400">
              <a:spcBef>
                <a:spcPct val="50000"/>
              </a:spcBef>
              <a:defRPr/>
            </a:pPr>
            <a:r>
              <a:rPr lang="fr-FR" sz="600" noProof="0" dirty="0" smtClean="0">
                <a:solidFill>
                  <a:srgbClr val="C5CDD0"/>
                </a:solidFill>
                <a:latin typeface="Arial" charset="0"/>
              </a:rPr>
              <a:t>IFSTTAR©</a:t>
            </a:r>
          </a:p>
        </p:txBody>
      </p:sp>
      <p:sp>
        <p:nvSpPr>
          <p:cNvPr id="102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altLang="fr-FR" noProof="0" dirty="0" smtClean="0"/>
              <a:t>Cliquez pour modifier les styles du texte du masque</a:t>
            </a:r>
          </a:p>
          <a:p>
            <a:pPr lvl="1"/>
            <a:r>
              <a:rPr lang="fr-FR" altLang="fr-FR" noProof="0" dirty="0" smtClean="0"/>
              <a:t>Deuxième niveau</a:t>
            </a:r>
          </a:p>
          <a:p>
            <a:pPr lvl="2"/>
            <a:r>
              <a:rPr lang="fr-FR" altLang="fr-FR" noProof="0" dirty="0" smtClean="0"/>
              <a:t>Troisième niveau</a:t>
            </a:r>
          </a:p>
          <a:p>
            <a:pPr lvl="3"/>
            <a:r>
              <a:rPr lang="fr-FR" altLang="fr-FR" noProof="0" dirty="0" smtClean="0"/>
              <a:t>Quatrième niveau</a:t>
            </a:r>
          </a:p>
          <a:p>
            <a:pPr lvl="4"/>
            <a:r>
              <a:rPr lang="fr-FR" altLang="fr-FR" noProof="0" dirty="0" smtClean="0"/>
              <a:t>Cinquième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669088"/>
            <a:ext cx="2133600" cy="144288"/>
          </a:xfrm>
          <a:prstGeom prst="rect">
            <a:avLst/>
          </a:prstGeom>
        </p:spPr>
        <p:txBody>
          <a:bodyPr/>
          <a:lstStyle>
            <a:lvl1pPr algn="r">
              <a:defRPr lang="fr-FR" sz="600" kern="1200" smtClean="0">
                <a:solidFill>
                  <a:srgbClr val="C5CDD0"/>
                </a:solidFill>
                <a:latin typeface="Arial" charset="0"/>
                <a:ea typeface="ヒラギノ角ゴ Pro W3" pitchFamily="-65" charset="-128"/>
                <a:cs typeface="+mn-cs"/>
              </a:defRPr>
            </a:lvl1pPr>
          </a:lstStyle>
          <a:p>
            <a:pPr>
              <a:defRPr/>
            </a:pPr>
            <a:fld id="{F432BA8D-C445-40FD-8A49-59B207923DBD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500" b="1" kern="1200">
          <a:solidFill>
            <a:srgbClr val="00A6A4"/>
          </a:solidFill>
          <a:latin typeface="Arial" charset="0"/>
          <a:ea typeface="ヒラギノ角ゴ Pro W3" pitchFamily="-65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A6A4"/>
          </a:solidFill>
          <a:latin typeface="Arial" charset="0"/>
          <a:ea typeface="ヒラギノ角ゴ Pro W3" pitchFamily="-65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A6A4"/>
          </a:solidFill>
          <a:latin typeface="Arial" charset="0"/>
          <a:ea typeface="ヒラギノ角ゴ Pro W3" pitchFamily="-65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A6A4"/>
          </a:solidFill>
          <a:latin typeface="Arial" charset="0"/>
          <a:ea typeface="ヒラギノ角ゴ Pro W3" pitchFamily="-65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A6A4"/>
          </a:solidFill>
          <a:latin typeface="Arial" charset="0"/>
          <a:ea typeface="ヒラギノ角ゴ Pro W3" pitchFamily="-65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Arial" charset="0"/>
          <a:ea typeface="ヒラギノ角ゴ Pro W3" pitchFamily="-65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Arial" charset="0"/>
          <a:ea typeface="ヒラギノ角ゴ Pro W3" pitchFamily="-65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Arial" charset="0"/>
          <a:ea typeface="ヒラギノ角ゴ Pro W3" pitchFamily="-65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500">
          <a:solidFill>
            <a:srgbClr val="00A6A4"/>
          </a:solidFill>
          <a:latin typeface="Arial" charset="0"/>
          <a:ea typeface="ヒラギノ角ゴ Pro W3" pitchFamily="-65" charset="-128"/>
        </a:defRPr>
      </a:lvl9pPr>
    </p:titleStyle>
    <p:bodyStyle>
      <a:lvl1pPr marL="342900" indent="-342900" algn="l" defTabSz="457200" rtl="0" eaLnBrk="0" fontAlgn="base" hangingPunct="0">
        <a:spcBef>
          <a:spcPts val="1200"/>
        </a:spcBef>
        <a:spcAft>
          <a:spcPct val="0"/>
        </a:spcAft>
        <a:buFont typeface="Arial" charset="0"/>
        <a:buChar char="•"/>
        <a:defRPr sz="2400" kern="1200">
          <a:solidFill>
            <a:srgbClr val="0056A9"/>
          </a:solidFill>
          <a:latin typeface="Arial" charset="0"/>
          <a:ea typeface="ヒラギノ角ゴ Pro W3" pitchFamily="-65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333333"/>
          </a:solidFill>
          <a:latin typeface="Arial" charset="0"/>
          <a:ea typeface="ヒラギノ角ゴ Pro W3" pitchFamily="-65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accent1"/>
          </a:solidFill>
          <a:latin typeface="Arial" charset="0"/>
          <a:ea typeface="ヒラギノ角ゴ Pro W3" pitchFamily="-65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charset="0"/>
          <a:ea typeface="ヒラギノ角ゴ Pro W3" pitchFamily="-65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Arial" charset="0"/>
          <a:ea typeface="ヒラギノ角ゴ Pro W3" pitchFamily="-65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/>
          <p:cNvSpPr>
            <a:spLocks noGrp="1"/>
          </p:cNvSpPr>
          <p:nvPr>
            <p:ph type="sldNum" sz="quarter" idx="4"/>
          </p:nvPr>
        </p:nvSpPr>
        <p:spPr>
          <a:xfrm>
            <a:off x="6826250" y="64928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F0B31E"/>
                </a:solidFill>
              </a:defRPr>
            </a:lvl1pPr>
          </a:lstStyle>
          <a:p>
            <a:pPr defTabSz="914400">
              <a:defRPr/>
            </a:pPr>
            <a:fld id="{7D1C55B4-2987-47B8-A365-F39EFDED8F60}" type="slidenum">
              <a:rPr lang="fr-FR" altLang="fr-FR">
                <a:latin typeface="Arial" pitchFamily="34" charset="0"/>
                <a:ea typeface="ＭＳ Ｐゴシック" pitchFamily="34" charset="-128"/>
              </a:rPr>
              <a:pPr defTabSz="914400">
                <a:defRPr/>
              </a:pPr>
              <a:t>‹N°›</a:t>
            </a:fld>
            <a:endParaRPr lang="fr-FR" altLang="fr-FR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027" name="Espace réservé du texte 4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501967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Titre</a:t>
            </a:r>
          </a:p>
          <a:p>
            <a:pPr lvl="0"/>
            <a:r>
              <a:rPr lang="fr-FR" altLang="fr-FR" smtClean="0"/>
              <a:t>Cliquez pour modifier les styles du texte du masque</a:t>
            </a:r>
          </a:p>
        </p:txBody>
      </p:sp>
      <p:sp>
        <p:nvSpPr>
          <p:cNvPr id="1028" name="Espace réservé du titre 5"/>
          <p:cNvSpPr>
            <a:spLocks noGrp="1"/>
          </p:cNvSpPr>
          <p:nvPr>
            <p:ph type="title"/>
          </p:nvPr>
        </p:nvSpPr>
        <p:spPr bwMode="auto">
          <a:xfrm>
            <a:off x="442913" y="957263"/>
            <a:ext cx="82296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Zone de titre</a:t>
            </a:r>
          </a:p>
        </p:txBody>
      </p:sp>
    </p:spTree>
    <p:extLst>
      <p:ext uri="{BB962C8B-B14F-4D97-AF65-F5344CB8AC3E}">
        <p14:creationId xmlns:p14="http://schemas.microsoft.com/office/powerpoint/2010/main" val="4110903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fr-FR" sz="2800" b="1" dirty="0">
          <a:solidFill>
            <a:srgbClr val="622181"/>
          </a:solidFill>
          <a:latin typeface="Calibri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22181"/>
          </a:solidFill>
          <a:latin typeface="Calibri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22181"/>
          </a:solidFill>
          <a:latin typeface="Calibri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22181"/>
          </a:solidFill>
          <a:latin typeface="Calibri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622181"/>
          </a:solidFill>
          <a:latin typeface="Calibri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just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rgbClr val="A20000"/>
        </a:buClr>
        <a:buFont typeface="Times" pitchFamily="1" charset="0"/>
        <a:defRPr lang="fr-FR" sz="1200" kern="1200" dirty="0">
          <a:solidFill>
            <a:srgbClr val="622181"/>
          </a:solidFill>
          <a:latin typeface="Calibri"/>
          <a:ea typeface="ＭＳ Ｐゴシック" pitchFamily="34" charset="-128"/>
          <a:cs typeface="ＭＳ Ｐゴシック" charset="0"/>
        </a:defRPr>
      </a:lvl1pPr>
      <a:lvl2pPr marL="4572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Calibrio"/>
          <a:ea typeface="+mn-ea"/>
          <a:cs typeface="Calibrio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Calibrio" charset="0"/>
          <a:cs typeface="Calibrio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Calibrio" charset="0"/>
          <a:cs typeface="Calibrio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Calibrio" charset="0"/>
          <a:cs typeface="Calibrio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2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1800" y="-4763"/>
            <a:ext cx="1092200" cy="686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171" name="Groupe 10"/>
          <p:cNvGrpSpPr>
            <a:grpSpLocks/>
          </p:cNvGrpSpPr>
          <p:nvPr/>
        </p:nvGrpSpPr>
        <p:grpSpPr bwMode="auto">
          <a:xfrm rot="5400000">
            <a:off x="4595019" y="3401219"/>
            <a:ext cx="6858000" cy="55562"/>
            <a:chOff x="0" y="627855"/>
            <a:chExt cx="7561263" cy="110333"/>
          </a:xfrm>
        </p:grpSpPr>
        <p:sp>
          <p:nvSpPr>
            <p:cNvPr id="7181" name="Rectangle 8"/>
            <p:cNvSpPr>
              <a:spLocks noChangeArrowheads="1"/>
            </p:cNvSpPr>
            <p:nvPr/>
          </p:nvSpPr>
          <p:spPr bwMode="auto">
            <a:xfrm>
              <a:off x="6876975" y="627855"/>
              <a:ext cx="684288" cy="110331"/>
            </a:xfrm>
            <a:prstGeom prst="rect">
              <a:avLst/>
            </a:prstGeom>
            <a:solidFill>
              <a:srgbClr val="336699"/>
            </a:solidFill>
            <a:ln w="9525">
              <a:solidFill>
                <a:srgbClr val="336699"/>
              </a:solidFill>
              <a:miter lim="800000"/>
              <a:headEnd/>
              <a:tailEnd/>
            </a:ln>
          </p:spPr>
          <p:txBody>
            <a:bodyPr/>
            <a:lstStyle>
              <a:lvl1pPr algn="just" eaLnBrk="0" hangingPunct="0">
                <a:lnSpc>
                  <a:spcPct val="120000"/>
                </a:lnSpc>
                <a:buClr>
                  <a:srgbClr val="A20000"/>
                </a:buClr>
                <a:buFont typeface="Times" pitchFamily="1" charset="0"/>
                <a:defRPr sz="1200">
                  <a:solidFill>
                    <a:srgbClr val="622181"/>
                  </a:solidFill>
                  <a:latin typeface="Calibri" pitchFamily="34" charset="0"/>
                  <a:ea typeface="ＭＳ Ｐゴシック" pitchFamily="34" charset="-128"/>
                  <a:cs typeface="ＭＳ Ｐゴシック" pitchFamily="34" charset="-128"/>
                </a:defRPr>
              </a:lvl1pPr>
              <a:lvl2pPr marL="742950" indent="-285750" eaLnBrk="0" hangingPunct="0">
                <a:spcBef>
                  <a:spcPct val="20000"/>
                </a:spcBef>
                <a:defRPr sz="1200">
                  <a:solidFill>
                    <a:schemeClr val="tx1"/>
                  </a:solidFill>
                  <a:latin typeface="Calibrio" charset="0"/>
                  <a:ea typeface="ＭＳ Ｐゴシック" pitchFamily="34" charset="-128"/>
                  <a:cs typeface="Calibrio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4pPr>
              <a:lvl5pPr marL="2057400" indent="-228600" eaLnBrk="0" hangingPunct="0">
                <a:spcBef>
                  <a:spcPct val="20000"/>
                </a:spcBef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Arial" pitchFamily="34" charset="0"/>
                  <a:ea typeface="Calibrio" charset="0"/>
                  <a:cs typeface="Calibrio" charset="0"/>
                </a:defRPr>
              </a:lvl9pPr>
            </a:lstStyle>
            <a:p>
              <a:pPr algn="l" defTabSz="914400" eaLnBrk="1" hangingPunct="1">
                <a:lnSpc>
                  <a:spcPct val="100000"/>
                </a:lnSpc>
                <a:buClrTx/>
                <a:buFontTx/>
                <a:buNone/>
              </a:pPr>
              <a:endParaRPr lang="fr-FR" altLang="fr-FR" sz="2400" smtClean="0">
                <a:solidFill>
                  <a:prstClr val="black"/>
                </a:solidFill>
                <a:latin typeface="Arial" pitchFamily="34" charset="0"/>
              </a:endParaRPr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1" y="627856"/>
              <a:ext cx="2735708" cy="110333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accent3"/>
              </a:solidFill>
              <a:round/>
              <a:headEnd/>
              <a:tailEnd/>
            </a:ln>
            <a:extLst/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>
                <a:defRPr/>
              </a:pPr>
              <a:endParaRPr lang="fr-FR" altLang="fr-FR">
                <a:solidFill>
                  <a:prstClr val="black"/>
                </a:solidFill>
              </a:endParaRPr>
            </a:p>
          </p:txBody>
        </p:sp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2733957" y="627856"/>
              <a:ext cx="4142943" cy="11033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  <a:extLst/>
          </p:spPr>
          <p:txBody>
            <a:bodyPr/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defTabSz="914400">
                <a:defRPr/>
              </a:pPr>
              <a:endParaRPr lang="fr-FR" altLang="fr-FR">
                <a:solidFill>
                  <a:prstClr val="black">
                    <a:lumMod val="50000"/>
                    <a:lumOff val="50000"/>
                  </a:prstClr>
                </a:solidFill>
              </a:endParaRPr>
            </a:p>
          </p:txBody>
        </p:sp>
      </p:grpSp>
      <p:pic>
        <p:nvPicPr>
          <p:cNvPr id="7172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138" y="-27384"/>
            <a:ext cx="4684712" cy="199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971154"/>
            <a:ext cx="2314575" cy="248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ZoneTexte 12"/>
          <p:cNvSpPr txBox="1">
            <a:spLocks noChangeArrowheads="1"/>
          </p:cNvSpPr>
          <p:nvPr/>
        </p:nvSpPr>
        <p:spPr bwMode="auto">
          <a:xfrm>
            <a:off x="37978" y="6453336"/>
            <a:ext cx="294984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defTabSz="914400" eaLnBrk="1" hangingPunct="1">
              <a:defRPr/>
            </a:pPr>
            <a:r>
              <a:rPr lang="en-US" sz="2000" dirty="0" err="1" smtClean="0">
                <a:solidFill>
                  <a:prstClr val="white">
                    <a:lumMod val="95000"/>
                  </a:prstClr>
                </a:solidFill>
              </a:rPr>
              <a:t>Séminaire</a:t>
            </a:r>
            <a:r>
              <a:rPr lang="en-US" sz="2000" dirty="0" smtClean="0">
                <a:solidFill>
                  <a:prstClr val="white">
                    <a:lumMod val="95000"/>
                  </a:prstClr>
                </a:solidFill>
              </a:rPr>
              <a:t> de </a:t>
            </a:r>
            <a:r>
              <a:rPr lang="en-US" sz="2000" dirty="0" err="1" smtClean="0">
                <a:solidFill>
                  <a:prstClr val="white">
                    <a:lumMod val="95000"/>
                  </a:prstClr>
                </a:solidFill>
              </a:rPr>
              <a:t>lancement</a:t>
            </a:r>
            <a:endParaRPr lang="en-US" sz="2000" dirty="0" smtClean="0">
              <a:solidFill>
                <a:prstClr val="white">
                  <a:lumMod val="95000"/>
                </a:prstClr>
              </a:solidFill>
            </a:endParaRPr>
          </a:p>
        </p:txBody>
      </p:sp>
      <p:sp>
        <p:nvSpPr>
          <p:cNvPr id="12" name="ZoneTexte 13"/>
          <p:cNvSpPr txBox="1">
            <a:spLocks noChangeArrowheads="1"/>
          </p:cNvSpPr>
          <p:nvPr/>
        </p:nvSpPr>
        <p:spPr bwMode="auto">
          <a:xfrm>
            <a:off x="1342222" y="2385462"/>
            <a:ext cx="5878533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defTabSz="914400" eaLnBrk="1" hangingPunct="1">
              <a:defRPr/>
            </a:pPr>
            <a:r>
              <a:rPr lang="en-US" sz="3600" b="1" dirty="0" smtClean="0">
                <a:solidFill>
                  <a:prstClr val="white">
                    <a:lumMod val="95000"/>
                  </a:prstClr>
                </a:solidFill>
              </a:rPr>
              <a:t>GPS-based travel surveys</a:t>
            </a:r>
          </a:p>
          <a:p>
            <a:pPr algn="ctr" defTabSz="914400" eaLnBrk="1" hangingPunct="1">
              <a:defRPr/>
            </a:pPr>
            <a:endParaRPr lang="en-US" sz="3200" b="1" dirty="0" smtClean="0">
              <a:solidFill>
                <a:prstClr val="white">
                  <a:lumMod val="95000"/>
                </a:prstClr>
              </a:solidFill>
            </a:endParaRPr>
          </a:p>
          <a:p>
            <a:pPr algn="ctr" defTabSz="914400" eaLnBrk="1" hangingPunct="1">
              <a:defRPr/>
            </a:pP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</a:rPr>
              <a:t>AME / DEST</a:t>
            </a:r>
          </a:p>
          <a:p>
            <a:pPr algn="ctr" defTabSz="914400" eaLnBrk="1" hangingPunct="1">
              <a:defRPr/>
            </a:pPr>
            <a:r>
              <a:rPr lang="en-US" sz="3200" b="1" dirty="0" smtClean="0">
                <a:solidFill>
                  <a:prstClr val="white">
                    <a:lumMod val="95000"/>
                  </a:prstClr>
                </a:solidFill>
              </a:rPr>
              <a:t>NGUYEN </a:t>
            </a:r>
            <a:r>
              <a:rPr lang="en-US" sz="3200" b="1" dirty="0">
                <a:solidFill>
                  <a:prstClr val="white">
                    <a:lumMod val="95000"/>
                  </a:prstClr>
                </a:solidFill>
              </a:rPr>
              <a:t>Minh </a:t>
            </a:r>
            <a:r>
              <a:rPr lang="en-US" sz="3200" b="1" dirty="0" err="1">
                <a:solidFill>
                  <a:prstClr val="white">
                    <a:lumMod val="95000"/>
                  </a:prstClr>
                </a:solidFill>
              </a:rPr>
              <a:t>Hieu</a:t>
            </a:r>
            <a:endParaRPr lang="en-US" sz="3200" b="1" dirty="0" smtClean="0">
              <a:solidFill>
                <a:prstClr val="white">
                  <a:lumMod val="95000"/>
                </a:prstClr>
              </a:solidFill>
            </a:endParaRPr>
          </a:p>
        </p:txBody>
      </p:sp>
      <p:pic>
        <p:nvPicPr>
          <p:cNvPr id="7179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938" y="5040337"/>
            <a:ext cx="62611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 rot="5400000">
            <a:off x="5097922" y="3079676"/>
            <a:ext cx="6999980" cy="755452"/>
          </a:xfrm>
          <a:prstGeom prst="rect">
            <a:avLst/>
          </a:prstGeom>
          <a:noFill/>
        </p:spPr>
        <p:txBody>
          <a:bodyPr wrap="none">
            <a:noAutofit/>
          </a:bodyPr>
          <a:lstStyle/>
          <a:p>
            <a:pPr algn="ctr" defTabSz="914400">
              <a:defRPr/>
            </a:pPr>
            <a:r>
              <a:rPr lang="en-US" sz="3400" b="1" dirty="0" err="1" smtClean="0">
                <a:ln w="10541" cmpd="sng">
                  <a:solidFill>
                    <a:prstClr val="white"/>
                  </a:solidFill>
                  <a:prstDash val="solid"/>
                </a:ln>
                <a:solidFill>
                  <a:srgbClr val="005297"/>
                </a:solidFill>
                <a:latin typeface="Candara" panose="020E0502030303020204" pitchFamily="34" charset="0"/>
                <a:ea typeface="ＭＳ Ｐゴシック" pitchFamily="34" charset="-128"/>
              </a:rPr>
              <a:t>Mobilité</a:t>
            </a:r>
            <a:r>
              <a:rPr lang="en-US" sz="3400" b="1" dirty="0" smtClean="0">
                <a:ln w="10541" cmpd="sng">
                  <a:solidFill>
                    <a:prstClr val="white"/>
                  </a:solidFill>
                  <a:prstDash val="solid"/>
                </a:ln>
                <a:solidFill>
                  <a:srgbClr val="005297"/>
                </a:solidFill>
                <a:latin typeface="Candara" panose="020E0502030303020204" pitchFamily="34" charset="0"/>
                <a:ea typeface="ＭＳ Ｐゴシック" pitchFamily="34" charset="-128"/>
              </a:rPr>
              <a:t> et Transitions </a:t>
            </a:r>
            <a:r>
              <a:rPr lang="en-US" sz="3400" b="1" dirty="0" err="1">
                <a:ln w="10541" cmpd="sng">
                  <a:solidFill>
                    <a:prstClr val="white"/>
                  </a:solidFill>
                  <a:prstDash val="solid"/>
                </a:ln>
                <a:solidFill>
                  <a:srgbClr val="005297"/>
                </a:solidFill>
                <a:latin typeface="Candara" panose="020E0502030303020204" pitchFamily="34" charset="0"/>
                <a:ea typeface="ＭＳ Ｐゴシック" pitchFamily="34" charset="-128"/>
              </a:rPr>
              <a:t>N</a:t>
            </a:r>
            <a:r>
              <a:rPr lang="en-US" sz="3400" b="1" dirty="0" err="1" smtClean="0">
                <a:ln w="10541" cmpd="sng">
                  <a:solidFill>
                    <a:prstClr val="white"/>
                  </a:solidFill>
                  <a:prstDash val="solid"/>
                </a:ln>
                <a:solidFill>
                  <a:srgbClr val="005297"/>
                </a:solidFill>
                <a:latin typeface="Candara" panose="020E0502030303020204" pitchFamily="34" charset="0"/>
                <a:ea typeface="ＭＳ Ｐゴシック" pitchFamily="34" charset="-128"/>
              </a:rPr>
              <a:t>umériques</a:t>
            </a:r>
            <a:endParaRPr lang="en-US" sz="3400" b="1" dirty="0">
              <a:ln w="10541" cmpd="sng">
                <a:solidFill>
                  <a:prstClr val="white"/>
                </a:solidFill>
                <a:prstDash val="solid"/>
              </a:ln>
              <a:solidFill>
                <a:srgbClr val="005297"/>
              </a:solidFill>
              <a:latin typeface="Candara" panose="020E0502030303020204" pitchFamily="34" charset="0"/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0" y="6363012"/>
            <a:ext cx="33051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 eaLnBrk="1" hangingPunct="1">
              <a:defRPr/>
            </a:pPr>
            <a:r>
              <a:rPr lang="en-US" dirty="0">
                <a:solidFill>
                  <a:prstClr val="white">
                    <a:lumMod val="95000"/>
                  </a:prstClr>
                </a:solidFill>
              </a:rPr>
              <a:t>11 </a:t>
            </a:r>
            <a:r>
              <a:rPr lang="en-US" dirty="0" err="1">
                <a:solidFill>
                  <a:prstClr val="white">
                    <a:lumMod val="95000"/>
                  </a:prstClr>
                </a:solidFill>
              </a:rPr>
              <a:t>juillet</a:t>
            </a:r>
            <a:r>
              <a:rPr lang="en-US" dirty="0">
                <a:solidFill>
                  <a:prstClr val="white">
                    <a:lumMod val="95000"/>
                  </a:prstClr>
                </a:solidFill>
              </a:rPr>
              <a:t> 2017, Marne la </a:t>
            </a:r>
            <a:r>
              <a:rPr lang="en-US" dirty="0" err="1">
                <a:solidFill>
                  <a:prstClr val="white">
                    <a:lumMod val="95000"/>
                  </a:prstClr>
                </a:solidFill>
              </a:rPr>
              <a:t>Vallée</a:t>
            </a:r>
            <a:endParaRPr lang="en-US" dirty="0">
              <a:solidFill>
                <a:prstClr val="white">
                  <a:lumMod val="9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2994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Why</a:t>
            </a:r>
            <a:r>
              <a:rPr lang="fr-FR" dirty="0" smtClean="0"/>
              <a:t> GPS-</a:t>
            </a:r>
            <a:r>
              <a:rPr lang="fr-FR" dirty="0" err="1" smtClean="0"/>
              <a:t>based</a:t>
            </a:r>
            <a:r>
              <a:rPr lang="fr-FR" dirty="0" smtClean="0"/>
              <a:t> </a:t>
            </a:r>
            <a:r>
              <a:rPr lang="fr-FR" dirty="0" err="1"/>
              <a:t>travel</a:t>
            </a:r>
            <a:r>
              <a:rPr lang="fr-FR" dirty="0"/>
              <a:t> </a:t>
            </a:r>
            <a:r>
              <a:rPr lang="fr-FR" dirty="0" err="1" smtClean="0"/>
              <a:t>surveys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b="1" dirty="0"/>
              <a:t>Inputs in terms of quality and </a:t>
            </a:r>
            <a:r>
              <a:rPr lang="en-US" b="1" dirty="0" smtClean="0"/>
              <a:t>volume of </a:t>
            </a:r>
            <a:r>
              <a:rPr lang="en-US" b="1" dirty="0"/>
              <a:t>data:</a:t>
            </a:r>
          </a:p>
          <a:p>
            <a:pPr lvl="1">
              <a:lnSpc>
                <a:spcPct val="17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266AB"/>
                </a:solidFill>
              </a:rPr>
              <a:t>Details </a:t>
            </a:r>
            <a:r>
              <a:rPr lang="en-US" dirty="0">
                <a:solidFill>
                  <a:srgbClr val="0266AB"/>
                </a:solidFill>
              </a:rPr>
              <a:t>never provided by those surveyed "classically":</a:t>
            </a:r>
          </a:p>
          <a:p>
            <a:pPr lvl="1">
              <a:lnSpc>
                <a:spcPct val="170000"/>
              </a:lnSpc>
              <a:spcBef>
                <a:spcPts val="0"/>
              </a:spcBef>
            </a:pPr>
            <a:r>
              <a:rPr lang="en-US" dirty="0">
                <a:solidFill>
                  <a:srgbClr val="0266AB"/>
                </a:solidFill>
              </a:rPr>
              <a:t>Description of short trips</a:t>
            </a:r>
          </a:p>
          <a:p>
            <a:pPr lvl="1">
              <a:lnSpc>
                <a:spcPct val="170000"/>
              </a:lnSpc>
              <a:spcBef>
                <a:spcPts val="0"/>
              </a:spcBef>
            </a:pPr>
            <a:r>
              <a:rPr lang="en-US" dirty="0">
                <a:solidFill>
                  <a:srgbClr val="0266AB"/>
                </a:solidFill>
              </a:rPr>
              <a:t>Choice of itinerary</a:t>
            </a:r>
          </a:p>
          <a:p>
            <a:pPr lvl="1">
              <a:lnSpc>
                <a:spcPct val="17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266AB"/>
                </a:solidFill>
              </a:rPr>
              <a:t>Walking duration (start and end of trip), waiting duration, </a:t>
            </a:r>
            <a:r>
              <a:rPr lang="en-US" dirty="0">
                <a:solidFill>
                  <a:srgbClr val="0266AB"/>
                </a:solidFill>
              </a:rPr>
              <a:t>speed, etc.</a:t>
            </a:r>
          </a:p>
          <a:p>
            <a:pPr lvl="1">
              <a:lnSpc>
                <a:spcPct val="170000"/>
              </a:lnSpc>
              <a:spcBef>
                <a:spcPts val="0"/>
              </a:spcBef>
            </a:pPr>
            <a:endParaRPr lang="en-US" dirty="0">
              <a:solidFill>
                <a:srgbClr val="0266AB"/>
              </a:solidFill>
            </a:endParaRPr>
          </a:p>
          <a:p>
            <a:pPr lvl="1">
              <a:lnSpc>
                <a:spcPct val="170000"/>
              </a:lnSpc>
              <a:spcBef>
                <a:spcPts val="0"/>
              </a:spcBef>
            </a:pPr>
            <a:r>
              <a:rPr lang="en-US" dirty="0">
                <a:solidFill>
                  <a:srgbClr val="0266AB"/>
                </a:solidFill>
              </a:rPr>
              <a:t>Elimination of </a:t>
            </a:r>
            <a:r>
              <a:rPr lang="en-US" dirty="0" smtClean="0">
                <a:solidFill>
                  <a:srgbClr val="0266AB"/>
                </a:solidFill>
              </a:rPr>
              <a:t>oversights descriptions of small trips</a:t>
            </a:r>
            <a:endParaRPr lang="en-US" dirty="0">
              <a:solidFill>
                <a:srgbClr val="0266AB"/>
              </a:solidFill>
            </a:endParaRPr>
          </a:p>
          <a:p>
            <a:pPr lvl="1">
              <a:lnSpc>
                <a:spcPct val="170000"/>
              </a:lnSpc>
              <a:spcBef>
                <a:spcPts val="0"/>
              </a:spcBef>
            </a:pPr>
            <a:r>
              <a:rPr lang="en-US" dirty="0" smtClean="0">
                <a:solidFill>
                  <a:srgbClr val="0266AB"/>
                </a:solidFill>
              </a:rPr>
              <a:t>Extension </a:t>
            </a:r>
            <a:r>
              <a:rPr lang="en-US" dirty="0">
                <a:solidFill>
                  <a:srgbClr val="0266AB"/>
                </a:solidFill>
              </a:rPr>
              <a:t>of the </a:t>
            </a:r>
            <a:r>
              <a:rPr lang="en-US" dirty="0" smtClean="0">
                <a:solidFill>
                  <a:srgbClr val="0266AB"/>
                </a:solidFill>
              </a:rPr>
              <a:t>survey period: </a:t>
            </a:r>
            <a:r>
              <a:rPr lang="en-US" dirty="0">
                <a:solidFill>
                  <a:srgbClr val="0266AB"/>
                </a:solidFill>
              </a:rPr>
              <a:t>About one week of data collected by GPS, compared to one day in a "classic" questionnaire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endParaRPr lang="en-US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en-US" b="1" dirty="0" smtClean="0"/>
              <a:t>=&gt;  </a:t>
            </a:r>
            <a:r>
              <a:rPr lang="en-US" b="1" dirty="0"/>
              <a:t>Future directions for future mobility surveys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</p:spPr>
        <p:txBody>
          <a:bodyPr/>
          <a:lstStyle/>
          <a:p>
            <a:pPr>
              <a:defRPr/>
            </a:pPr>
            <a:fld id="{DA0AF4E5-0211-4DEC-971F-B190E3CF4600}" type="slidenum">
              <a:rPr lang="fr-FR" altLang="fr-FR" smtClean="0"/>
              <a:pPr>
                <a:defRPr/>
              </a:pPr>
              <a:t>2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675313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projet pour illustrer</a:t>
            </a:r>
            <a:endParaRPr lang="fr-FR" dirty="0"/>
          </a:p>
        </p:txBody>
      </p:sp>
      <p:graphicFrame>
        <p:nvGraphicFramePr>
          <p:cNvPr id="4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4751995"/>
              </p:ext>
            </p:extLst>
          </p:nvPr>
        </p:nvGraphicFramePr>
        <p:xfrm>
          <a:off x="395536" y="2204864"/>
          <a:ext cx="8229600" cy="339263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26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9521">
                <a:tc gridSpan="3">
                  <a:txBody>
                    <a:bodyPr/>
                    <a:lstStyle/>
                    <a:p>
                      <a:pPr algn="l"/>
                      <a:r>
                        <a:rPr lang="fr-FR" sz="2000" dirty="0" smtClean="0"/>
                        <a:t>Titre du projet</a:t>
                      </a:r>
                      <a:br>
                        <a:rPr lang="fr-FR" sz="2000" dirty="0" smtClean="0"/>
                      </a:br>
                      <a:endParaRPr lang="fr-FR" sz="100" dirty="0" smtClean="0">
                        <a:latin typeface="Arial Narrow" pitchFamily="34" charset="0"/>
                      </a:endParaRPr>
                    </a:p>
                  </a:txBody>
                  <a:tcPr marT="45713" marB="45713" anchor="ctr"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00">
                <a:tc rowSpan="6">
                  <a:txBody>
                    <a:bodyPr/>
                    <a:lstStyle/>
                    <a:p>
                      <a:endParaRPr lang="fr-FR" sz="1800" dirty="0" smtClean="0"/>
                    </a:p>
                    <a:p>
                      <a:endParaRPr lang="fr-FR" sz="1800" dirty="0" smtClean="0"/>
                    </a:p>
                    <a:p>
                      <a:endParaRPr lang="fr-FR" sz="1800" dirty="0" smtClean="0"/>
                    </a:p>
                    <a:p>
                      <a:r>
                        <a:rPr lang="fr-FR" sz="1800" dirty="0" smtClean="0"/>
                        <a:t>ILLUSTRATION</a:t>
                      </a:r>
                      <a:endParaRPr lang="fr-FR" sz="1800" dirty="0"/>
                    </a:p>
                  </a:txBody>
                  <a:tcPr marT="45713" marB="45713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rgbClr val="0070C0"/>
                          </a:solidFill>
                          <a:latin typeface="+mj-lt"/>
                        </a:rPr>
                        <a:t>Acronyme</a:t>
                      </a:r>
                      <a:endParaRPr lang="fr-FR" sz="18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T="45713" marB="4571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latin typeface="+mj-lt"/>
                        </a:rPr>
                        <a:t>MORE 1 </a:t>
                      </a:r>
                      <a:endParaRPr lang="fr-FR" sz="1800" dirty="0">
                        <a:latin typeface="+mj-lt"/>
                      </a:endParaRPr>
                    </a:p>
                  </a:txBody>
                  <a:tcPr marT="45713" marB="4571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0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rgbClr val="0070C0"/>
                          </a:solidFill>
                          <a:latin typeface="+mj-lt"/>
                        </a:rPr>
                        <a:t>Type de projet:</a:t>
                      </a:r>
                      <a:endParaRPr lang="fr-FR" sz="18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T="45713" marB="4571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 smtClean="0">
                          <a:latin typeface="+mj-lt"/>
                        </a:rPr>
                        <a:t>Mise au point d’une méthodologie afin de mesurer la mobilité régionale </a:t>
                      </a:r>
                      <a:endParaRPr lang="fr-FR" sz="1800" dirty="0">
                        <a:latin typeface="+mj-lt"/>
                      </a:endParaRPr>
                    </a:p>
                  </a:txBody>
                  <a:tcPr marT="45713" marB="4571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0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rgbClr val="0070C0"/>
                          </a:solidFill>
                          <a:latin typeface="+mj-lt"/>
                        </a:rPr>
                        <a:t>Participants :</a:t>
                      </a:r>
                      <a:endParaRPr lang="fr-FR" sz="18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T="45713" marB="4571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aseline="0" dirty="0" smtClean="0">
                          <a:latin typeface="+mj-lt"/>
                        </a:rPr>
                        <a:t> </a:t>
                      </a:r>
                      <a:endParaRPr lang="fr-FR" sz="1800" dirty="0">
                        <a:latin typeface="+mj-lt"/>
                      </a:endParaRPr>
                    </a:p>
                  </a:txBody>
                  <a:tcPr marT="45713" marB="4571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0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rgbClr val="0070C0"/>
                          </a:solidFill>
                          <a:latin typeface="+mj-lt"/>
                        </a:rPr>
                        <a:t>Durée :</a:t>
                      </a:r>
                      <a:endParaRPr lang="fr-FR" sz="18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T="45713" marB="4571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+mj-lt"/>
                        </a:rPr>
                        <a:t>60 mois</a:t>
                      </a:r>
                      <a:endParaRPr lang="fr-FR" sz="1800" dirty="0">
                        <a:latin typeface="+mj-lt"/>
                      </a:endParaRPr>
                    </a:p>
                  </a:txBody>
                  <a:tcPr marT="45713" marB="4571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131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rgbClr val="0070C0"/>
                          </a:solidFill>
                          <a:latin typeface="+mj-lt"/>
                        </a:rPr>
                        <a:t>Budget :</a:t>
                      </a:r>
                      <a:endParaRPr lang="fr-FR" sz="18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T="45713" marB="4571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latin typeface="+mj-lt"/>
                        </a:rPr>
                        <a:t>1,73 M € dont 172 k€ pour DEST</a:t>
                      </a:r>
                      <a:endParaRPr lang="fr-FR" sz="1800" dirty="0">
                        <a:latin typeface="+mj-lt"/>
                      </a:endParaRPr>
                    </a:p>
                  </a:txBody>
                  <a:tcPr marT="45713" marB="4571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433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dirty="0" smtClean="0">
                          <a:solidFill>
                            <a:srgbClr val="0070C0"/>
                          </a:solidFill>
                          <a:latin typeface="+mj-lt"/>
                        </a:rPr>
                        <a:t>Partenaires:</a:t>
                      </a:r>
                      <a:endParaRPr lang="fr-FR" sz="1800" dirty="0">
                        <a:solidFill>
                          <a:srgbClr val="0070C0"/>
                        </a:solidFill>
                        <a:latin typeface="+mj-lt"/>
                      </a:endParaRPr>
                    </a:p>
                  </a:txBody>
                  <a:tcPr marT="45713" marB="45713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Conseil régional</a:t>
                      </a:r>
                      <a:r>
                        <a:rPr lang="fr-FR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AURA – DREAL – CEREMA – LAET – IFSTTAR</a:t>
                      </a:r>
                      <a:endParaRPr lang="fr-FR" sz="1800" dirty="0">
                        <a:latin typeface="+mj-lt"/>
                      </a:endParaRPr>
                    </a:p>
                  </a:txBody>
                  <a:tcPr marT="45713" marB="4571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053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600" dirty="0"/>
              <a:t>L’EDR-RA </a:t>
            </a:r>
            <a:r>
              <a:rPr lang="fr-FR" sz="3600" dirty="0" smtClean="0"/>
              <a:t>a </a:t>
            </a:r>
            <a:r>
              <a:rPr lang="fr-FR" sz="3600" dirty="0" err="1" smtClean="0"/>
              <a:t>field</a:t>
            </a:r>
            <a:r>
              <a:rPr lang="fr-FR" sz="3600" dirty="0"/>
              <a:t> </a:t>
            </a:r>
            <a:r>
              <a:rPr lang="fr-FR" sz="3600" dirty="0" smtClean="0"/>
              <a:t>opportune for </a:t>
            </a:r>
            <a:r>
              <a:rPr lang="fr-FR" sz="3600" dirty="0" err="1" smtClean="0"/>
              <a:t>experiments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42254" y="1463042"/>
            <a:ext cx="3394242" cy="118072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400" dirty="0">
                <a:solidFill>
                  <a:srgbClr val="0266AB"/>
                </a:solidFill>
              </a:rPr>
              <a:t>Continuous </a:t>
            </a:r>
            <a:r>
              <a:rPr lang="en-US" sz="6400" dirty="0" smtClean="0">
                <a:solidFill>
                  <a:srgbClr val="0266AB"/>
                </a:solidFill>
              </a:rPr>
              <a:t>survey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400" dirty="0" smtClean="0">
                <a:solidFill>
                  <a:srgbClr val="0266AB"/>
                </a:solidFill>
              </a:rPr>
              <a:t>Reweighting </a:t>
            </a:r>
            <a:r>
              <a:rPr lang="en-US" sz="6400" dirty="0">
                <a:solidFill>
                  <a:srgbClr val="0266AB"/>
                </a:solidFill>
              </a:rPr>
              <a:t>of mobility </a:t>
            </a:r>
            <a:r>
              <a:rPr lang="en-US" sz="6400" dirty="0" smtClean="0">
                <a:solidFill>
                  <a:srgbClr val="0266AB"/>
                </a:solidFill>
              </a:rPr>
              <a:t>surveys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400" b="1" dirty="0" smtClean="0">
                <a:solidFill>
                  <a:srgbClr val="0266AB"/>
                </a:solidFill>
              </a:rPr>
              <a:t>Surveys </a:t>
            </a:r>
            <a:r>
              <a:rPr lang="en-US" sz="6400" b="1" dirty="0">
                <a:solidFill>
                  <a:srgbClr val="0266AB"/>
                </a:solidFill>
              </a:rPr>
              <a:t>using GPS </a:t>
            </a:r>
            <a:r>
              <a:rPr lang="en-US" sz="6400" b="1" dirty="0" smtClean="0">
                <a:solidFill>
                  <a:srgbClr val="0266AB"/>
                </a:solidFill>
              </a:rPr>
              <a:t>receiver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6400" dirty="0" smtClean="0">
                <a:solidFill>
                  <a:srgbClr val="0266AB"/>
                </a:solidFill>
              </a:rPr>
              <a:t>...</a:t>
            </a:r>
            <a:endParaRPr lang="fr-FR" sz="6400" dirty="0" smtClean="0">
              <a:solidFill>
                <a:srgbClr val="0266AB"/>
              </a:solidFill>
            </a:endParaRP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grpSp>
        <p:nvGrpSpPr>
          <p:cNvPr id="4" name="Groupe 3"/>
          <p:cNvGrpSpPr/>
          <p:nvPr/>
        </p:nvGrpSpPr>
        <p:grpSpPr>
          <a:xfrm>
            <a:off x="659896" y="2649227"/>
            <a:ext cx="8026904" cy="3888432"/>
            <a:chOff x="683568" y="1412776"/>
            <a:chExt cx="7488832" cy="4752528"/>
          </a:xfrm>
        </p:grpSpPr>
        <p:grpSp>
          <p:nvGrpSpPr>
            <p:cNvPr id="5" name="Group 16"/>
            <p:cNvGrpSpPr>
              <a:grpSpLocks/>
            </p:cNvGrpSpPr>
            <p:nvPr/>
          </p:nvGrpSpPr>
          <p:grpSpPr bwMode="auto">
            <a:xfrm>
              <a:off x="683568" y="1412776"/>
              <a:ext cx="7488832" cy="4752528"/>
              <a:chOff x="1740" y="675"/>
              <a:chExt cx="8490" cy="5280"/>
            </a:xfrm>
            <a:solidFill>
              <a:schemeClr val="accent4">
                <a:lumMod val="40000"/>
                <a:lumOff val="60000"/>
              </a:schemeClr>
            </a:solidFill>
          </p:grpSpPr>
          <p:sp>
            <p:nvSpPr>
              <p:cNvPr id="7" name="Rectangle 17"/>
              <p:cNvSpPr>
                <a:spLocks noChangeArrowheads="1"/>
              </p:cNvSpPr>
              <p:nvPr/>
            </p:nvSpPr>
            <p:spPr bwMode="auto">
              <a:xfrm>
                <a:off x="1740" y="675"/>
                <a:ext cx="8490" cy="5280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" name="Text Box 18"/>
              <p:cNvSpPr txBox="1">
                <a:spLocks noChangeArrowheads="1"/>
              </p:cNvSpPr>
              <p:nvPr/>
            </p:nvSpPr>
            <p:spPr bwMode="auto">
              <a:xfrm>
                <a:off x="2140" y="1917"/>
                <a:ext cx="2158" cy="810"/>
              </a:xfrm>
              <a:prstGeom prst="rect">
                <a:avLst/>
              </a:prstGeom>
              <a:solidFill>
                <a:srgbClr val="00A6A4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rPr>
                  <a:t>EDR-RA   V1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rPr>
                  <a:t>Vague 1</a:t>
                </a:r>
                <a:endPara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9" name="Text Box 19"/>
              <p:cNvSpPr txBox="1">
                <a:spLocks noChangeArrowheads="1"/>
              </p:cNvSpPr>
              <p:nvPr/>
            </p:nvSpPr>
            <p:spPr bwMode="auto">
              <a:xfrm>
                <a:off x="4738" y="1917"/>
                <a:ext cx="2159" cy="810"/>
              </a:xfrm>
              <a:prstGeom prst="rect">
                <a:avLst/>
              </a:prstGeom>
              <a:solidFill>
                <a:srgbClr val="00A6A4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rPr>
                  <a:t>EDR-RA  V2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rPr>
                  <a:t>Vague 2</a:t>
                </a:r>
                <a:endPara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" name="Text Box 20"/>
              <p:cNvSpPr txBox="1">
                <a:spLocks noChangeArrowheads="1"/>
              </p:cNvSpPr>
              <p:nvPr/>
            </p:nvSpPr>
            <p:spPr bwMode="auto">
              <a:xfrm>
                <a:off x="7337" y="1917"/>
                <a:ext cx="2158" cy="836"/>
              </a:xfrm>
              <a:prstGeom prst="rect">
                <a:avLst/>
              </a:prstGeom>
              <a:solidFill>
                <a:srgbClr val="00A6A4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rPr>
                  <a:t>EDR-RA  V3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4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rPr>
                  <a:t>Vague 3</a:t>
                </a:r>
                <a:endParaRPr kumimoji="0" lang="fr-FR" sz="18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1" name="Text Box 21"/>
              <p:cNvSpPr txBox="1">
                <a:spLocks noChangeArrowheads="1"/>
              </p:cNvSpPr>
              <p:nvPr/>
            </p:nvSpPr>
            <p:spPr bwMode="auto">
              <a:xfrm>
                <a:off x="4738" y="3664"/>
                <a:ext cx="1279" cy="945"/>
              </a:xfrm>
              <a:prstGeom prst="rect">
                <a:avLst/>
              </a:prstGeom>
              <a:solidFill>
                <a:srgbClr val="7030A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rPr>
                  <a:t>TOMOP Panel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rPr>
                  <a:t>Vague 1</a:t>
                </a:r>
                <a:endParaRPr kumimoji="0" lang="fr-FR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2" name="Text Box 22"/>
              <p:cNvSpPr txBox="1">
                <a:spLocks noChangeArrowheads="1"/>
              </p:cNvSpPr>
              <p:nvPr/>
            </p:nvSpPr>
            <p:spPr bwMode="auto">
              <a:xfrm>
                <a:off x="7337" y="3664"/>
                <a:ext cx="1279" cy="945"/>
              </a:xfrm>
              <a:prstGeom prst="rect">
                <a:avLst/>
              </a:prstGeom>
              <a:solidFill>
                <a:srgbClr val="7030A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lvl="0" algn="ctr">
                  <a:spcAft>
                    <a:spcPts val="0"/>
                  </a:spcAft>
                </a:pPr>
                <a:r>
                  <a:rPr lang="fr-FR" sz="12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TOMOP </a:t>
                </a:r>
                <a:r>
                  <a:rPr lang="fr-FR" sz="12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Panel</a:t>
                </a:r>
              </a:p>
              <a:p>
                <a:pPr lvl="0" algn="ctr">
                  <a:spcAft>
                    <a:spcPts val="0"/>
                  </a:spcAft>
                </a:pPr>
                <a:r>
                  <a:rPr lang="fr-FR" sz="12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Vague 1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endParaRPr kumimoji="0" lang="fr-FR" sz="20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13" name="AutoShape 23"/>
              <p:cNvCxnSpPr>
                <a:cxnSpLocks noChangeShapeType="1"/>
              </p:cNvCxnSpPr>
              <p:nvPr/>
            </p:nvCxnSpPr>
            <p:spPr bwMode="auto">
              <a:xfrm>
                <a:off x="3272" y="2753"/>
                <a:ext cx="1466" cy="1341"/>
              </a:xfrm>
              <a:prstGeom prst="bentConnector3">
                <a:avLst>
                  <a:gd name="adj1" fmla="val -907"/>
                </a:avLst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14" name="AutoShape 24"/>
              <p:cNvCxnSpPr>
                <a:cxnSpLocks noChangeShapeType="1"/>
              </p:cNvCxnSpPr>
              <p:nvPr/>
            </p:nvCxnSpPr>
            <p:spPr bwMode="auto">
              <a:xfrm>
                <a:off x="5831" y="2727"/>
                <a:ext cx="1506" cy="1367"/>
              </a:xfrm>
              <a:prstGeom prst="bentConnector3">
                <a:avLst>
                  <a:gd name="adj1" fmla="val 24306"/>
                </a:avLst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</p:cxnSp>
          <p:cxnSp>
            <p:nvCxnSpPr>
              <p:cNvPr id="15" name="AutoShape 25"/>
              <p:cNvCxnSpPr>
                <a:cxnSpLocks noChangeShapeType="1"/>
              </p:cNvCxnSpPr>
              <p:nvPr/>
            </p:nvCxnSpPr>
            <p:spPr bwMode="auto">
              <a:xfrm>
                <a:off x="2140" y="1114"/>
                <a:ext cx="7769" cy="26"/>
              </a:xfrm>
              <a:prstGeom prst="straightConnector1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6" name="Text Box 26"/>
              <p:cNvSpPr txBox="1">
                <a:spLocks noChangeArrowheads="1"/>
              </p:cNvSpPr>
              <p:nvPr/>
            </p:nvSpPr>
            <p:spPr bwMode="auto">
              <a:xfrm>
                <a:off x="2140" y="938"/>
                <a:ext cx="2199" cy="367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Octobre 2012 – mai 2013</a:t>
                </a:r>
                <a:endParaRPr kumimoji="0" lang="fr-FR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7" name="Text Box 27"/>
              <p:cNvSpPr txBox="1">
                <a:spLocks noChangeArrowheads="1"/>
              </p:cNvSpPr>
              <p:nvPr/>
            </p:nvSpPr>
            <p:spPr bwMode="auto">
              <a:xfrm>
                <a:off x="7427" y="938"/>
                <a:ext cx="2158" cy="367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Octobre 2014 – mai 2015</a:t>
                </a:r>
                <a:endParaRPr kumimoji="0" lang="fr-FR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8" name="Text Box 28"/>
              <p:cNvSpPr txBox="1">
                <a:spLocks noChangeArrowheads="1"/>
              </p:cNvSpPr>
              <p:nvPr/>
            </p:nvSpPr>
            <p:spPr bwMode="auto">
              <a:xfrm>
                <a:off x="4738" y="938"/>
                <a:ext cx="2158" cy="367"/>
              </a:xfrm>
              <a:prstGeom prst="rect">
                <a:avLst/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  <a:cs typeface="Arial" pitchFamily="34" charset="0"/>
                  </a:rPr>
                  <a:t>Octobre 2013 – mai 2014</a:t>
                </a:r>
                <a:endParaRPr kumimoji="0" lang="fr-FR" sz="3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Text Box 29"/>
              <p:cNvSpPr txBox="1">
                <a:spLocks noChangeArrowheads="1"/>
              </p:cNvSpPr>
              <p:nvPr/>
            </p:nvSpPr>
            <p:spPr bwMode="auto">
              <a:xfrm>
                <a:off x="7337" y="4841"/>
                <a:ext cx="1279" cy="784"/>
              </a:xfrm>
              <a:prstGeom prst="rect">
                <a:avLst/>
              </a:prstGeom>
              <a:solidFill>
                <a:srgbClr val="00206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rPr>
                  <a:t>TOMOS</a:t>
                </a:r>
              </a:p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sz="1200" b="1" i="0" u="none" strike="noStrike" cap="none" normalizeH="0" baseline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latin typeface="Arial" pitchFamily="34" charset="0"/>
                    <a:cs typeface="Arial" pitchFamily="34" charset="0"/>
                  </a:rPr>
                  <a:t>GPS</a:t>
                </a:r>
                <a:endParaRPr kumimoji="0" lang="fr-FR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0" name="AutoShape 30"/>
              <p:cNvCxnSpPr>
                <a:cxnSpLocks noChangeShapeType="1"/>
              </p:cNvCxnSpPr>
              <p:nvPr/>
            </p:nvCxnSpPr>
            <p:spPr bwMode="auto">
              <a:xfrm>
                <a:off x="2591" y="2753"/>
                <a:ext cx="4746" cy="2542"/>
              </a:xfrm>
              <a:prstGeom prst="bentConnector3">
                <a:avLst>
                  <a:gd name="adj1" fmla="val -255"/>
                </a:avLst>
              </a:prstGeom>
              <a:grpFill/>
              <a:ln w="9525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</p:cxnSp>
        </p:grpSp>
        <p:cxnSp>
          <p:nvCxnSpPr>
            <p:cNvPr id="6" name="Connecteur droit avec flèche 5"/>
            <p:cNvCxnSpPr/>
            <p:nvPr/>
          </p:nvCxnSpPr>
          <p:spPr>
            <a:xfrm>
              <a:off x="4427984" y="4509120"/>
              <a:ext cx="116434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Espace réservé du contenu 2"/>
          <p:cNvSpPr txBox="1">
            <a:spLocks/>
          </p:cNvSpPr>
          <p:nvPr/>
        </p:nvSpPr>
        <p:spPr bwMode="auto">
          <a:xfrm>
            <a:off x="251520" y="1536660"/>
            <a:ext cx="3847466" cy="11807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ts val="12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0056A9"/>
                </a:solidFill>
                <a:latin typeface="Arial" charset="0"/>
                <a:ea typeface="ヒラギノ角ゴ Pro W3" pitchFamily="-65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rgbClr val="333333"/>
                </a:solidFill>
                <a:latin typeface="Arial" charset="0"/>
                <a:ea typeface="ヒラギノ角ゴ Pro W3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accent1"/>
                </a:solidFill>
                <a:latin typeface="Arial" charset="0"/>
                <a:ea typeface="ヒラギノ角ゴ Pro W3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Desire for a permanent mechanism for 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Observing and forecasting  mobility at regional level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Making passenger policy choices </a:t>
            </a:r>
            <a:endParaRPr lang="fr-FR" sz="900" dirty="0"/>
          </a:p>
        </p:txBody>
      </p:sp>
      <p:sp>
        <p:nvSpPr>
          <p:cNvPr id="23" name="Flèche droite 22"/>
          <p:cNvSpPr/>
          <p:nvPr/>
        </p:nvSpPr>
        <p:spPr>
          <a:xfrm>
            <a:off x="4356453" y="1854739"/>
            <a:ext cx="761047" cy="57606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122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Software </a:t>
            </a:r>
            <a:r>
              <a:rPr lang="fr-FR" dirty="0" err="1"/>
              <a:t>development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4300" y="4050382"/>
            <a:ext cx="3682752" cy="2592288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A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Automatically</a:t>
            </a:r>
            <a:r>
              <a:rPr lang="fr-F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obtaining</a:t>
            </a:r>
            <a:r>
              <a:rPr lang="fr-F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knowledge</a:t>
            </a:r>
            <a:r>
              <a:rPr lang="fr-F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F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big</a:t>
            </a:r>
            <a:r>
              <a:rPr lang="fr-F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raw</a:t>
            </a:r>
            <a:r>
              <a:rPr lang="fr-FR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data) </a:t>
            </a:r>
            <a:r>
              <a:rPr lang="fr-F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</a:p>
          <a:p>
            <a:pPr marL="0" indent="0">
              <a:spcBef>
                <a:spcPts val="0"/>
              </a:spcBef>
              <a:buNone/>
            </a:pPr>
            <a:endParaRPr lang="fr-FR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Filter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/ Reduce / Enrich GPS data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Average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of trips (25.27 trips per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week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Bef>
                <a:spcPts val="0"/>
              </a:spcBef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Average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>
                <a:latin typeface="Arial" panose="020B0604020202020204" pitchFamily="34" charset="0"/>
                <a:cs typeface="Arial" panose="020B0604020202020204" pitchFamily="34" charset="0"/>
              </a:rPr>
              <a:t>length</a:t>
            </a:r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 of a 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trip</a:t>
            </a:r>
            <a:endParaRPr lang="fr-F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A2460EF-6D6B-43AB-94C0-534FABC0C3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693216"/>
              </p:ext>
            </p:extLst>
          </p:nvPr>
        </p:nvGraphicFramePr>
        <p:xfrm>
          <a:off x="345096" y="1640835"/>
          <a:ext cx="8496944" cy="2225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816305715"/>
                    </a:ext>
                  </a:extLst>
                </a:gridCol>
                <a:gridCol w="7344816">
                  <a:extLst>
                    <a:ext uri="{9D8B030D-6E8A-4147-A177-3AD203B41FA5}">
                      <a16:colId xmlns:a16="http://schemas.microsoft.com/office/drawing/2014/main" val="15789704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Function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86709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lang="en-US" dirty="0"/>
                        <a:t>Recovery of GPS traces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50179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lang="en-US" dirty="0"/>
                        <a:t>- Recognizing displacement</a:t>
                      </a:r>
                    </a:p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lang="en-US" dirty="0"/>
                        <a:t>- Identifying frequently visited places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5427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LE2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lang="en-US" dirty="0"/>
                        <a:t>- Imputation of potential mode</a:t>
                      </a:r>
                    </a:p>
                    <a:p>
                      <a:pPr algn="just">
                        <a:lnSpc>
                          <a:spcPct val="120000"/>
                        </a:lnSpc>
                      </a:pPr>
                      <a:r>
                        <a:rPr lang="en-US" dirty="0"/>
                        <a:t>- Detecting unknown places with the support of responses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1238495"/>
                  </a:ext>
                </a:extLst>
              </a:tr>
            </a:tbl>
          </a:graphicData>
        </a:graphic>
      </p:graphicFrame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4355976" y="4079179"/>
            <a:ext cx="4608512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57200" rtl="0" eaLnBrk="0" fontAlgn="base" hangingPunct="0">
              <a:spcBef>
                <a:spcPts val="12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0056A9"/>
                </a:solidFill>
                <a:latin typeface="Arial" charset="0"/>
                <a:ea typeface="ヒラギノ角ゴ Pro W3" pitchFamily="-65" charset="-128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rgbClr val="333333"/>
                </a:solidFill>
                <a:latin typeface="Arial" charset="0"/>
                <a:ea typeface="ヒラギノ角ゴ Pro W3" pitchFamily="-65" charset="-128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accent1"/>
                </a:solidFill>
                <a:latin typeface="Arial" charset="0"/>
                <a:ea typeface="ヒラギノ角ゴ Pro W3" pitchFamily="-65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-65" charset="-128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400" kern="1200">
                <a:solidFill>
                  <a:schemeClr val="tx1"/>
                </a:solidFill>
                <a:latin typeface="Arial" charset="0"/>
                <a:ea typeface="ヒラギノ角ゴ Pro W3" pitchFamily="-65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More </a:t>
            </a:r>
            <a:r>
              <a:rPr lang="en-A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precise</a:t>
            </a:r>
            <a:r>
              <a:rPr lang="fr-FR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data over a longer </a:t>
            </a:r>
            <a:r>
              <a:rPr lang="en-AU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period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Prompted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recall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assist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verify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temporal and spatial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precision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of information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A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months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of observation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Useful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for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travel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demand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modelling</a:t>
            </a:r>
            <a:endParaRPr lang="fr-F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1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Comparable with conventional surveys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Tables of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travel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pattern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equivalent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conventional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surveys</a:t>
            </a:r>
            <a:r>
              <a:rPr lang="fr-F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342873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Future </a:t>
            </a:r>
            <a:r>
              <a:rPr lang="fr-FR" dirty="0" err="1" smtClean="0"/>
              <a:t>work</a:t>
            </a:r>
            <a:r>
              <a:rPr lang="fr-FR" dirty="0" smtClean="0"/>
              <a:t> program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Battery drainage</a:t>
            </a:r>
            <a:endParaRPr lang="fr-FR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In case of g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athering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1 point every 3 seconds (when movement) and send data every 30 minutes, battery failed to operate during one week  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Quality of points collected by GPS</a:t>
            </a:r>
            <a:endParaRPr lang="en-AU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Shortages of other useful ones: Number of visible GPS, HDOP, altitude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Holes in data sequence</a:t>
            </a:r>
            <a:endParaRPr lang="en-AU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Blank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sequence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of data due to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lost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signals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Statistical algorithms for further imputation</a:t>
            </a:r>
            <a:endParaRPr lang="en-AU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Improvement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procedures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of trip mode and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detection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Dealing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 non-</a:t>
            </a:r>
            <a:r>
              <a:rPr lang="fr-FR" dirty="0" err="1">
                <a:latin typeface="Arial" panose="020B0604020202020204" pitchFamily="34" charset="0"/>
                <a:cs typeface="Arial" panose="020B0604020202020204" pitchFamily="34" charset="0"/>
              </a:rPr>
              <a:t>response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16533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headEnd type="none" w="med" len="med"/>
          <a:tailEnd type="triangle" w="lg" len="med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ouvelle présentation">
  <a:themeElements>
    <a:clrScheme name="Été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8866</TotalTime>
  <Words>351</Words>
  <Application>Microsoft Office PowerPoint</Application>
  <PresentationFormat>Affichage à l'écran (4:3)</PresentationFormat>
  <Paragraphs>96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6" baseType="lpstr">
      <vt:lpstr>ＭＳ Ｐゴシック</vt:lpstr>
      <vt:lpstr>Arial</vt:lpstr>
      <vt:lpstr>Arial Narrow</vt:lpstr>
      <vt:lpstr>Calibri</vt:lpstr>
      <vt:lpstr>Calibrio</vt:lpstr>
      <vt:lpstr>Candara</vt:lpstr>
      <vt:lpstr>Times</vt:lpstr>
      <vt:lpstr>ヒラギノ角ゴ Pro W3</vt:lpstr>
      <vt:lpstr>Thème Office</vt:lpstr>
      <vt:lpstr>Nouvelle présentation</vt:lpstr>
      <vt:lpstr>Présentation PowerPoint</vt:lpstr>
      <vt:lpstr>Why GPS-based travel surveys?</vt:lpstr>
      <vt:lpstr>Un projet pour illustrer</vt:lpstr>
      <vt:lpstr>L’EDR-RA a field opportune for experiments</vt:lpstr>
      <vt:lpstr>Software development</vt:lpstr>
      <vt:lpstr>Future work program</vt:lpstr>
    </vt:vector>
  </TitlesOfParts>
  <Company>studio-3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GEOLOC</dc:title>
  <dc:creator>Renaudin</dc:creator>
  <cp:keywords>GEOLOC;IFSTTAR;Mobilité connectée</cp:keywords>
  <cp:lastModifiedBy>ARMOOGUM Jimmy</cp:lastModifiedBy>
  <cp:revision>524</cp:revision>
  <cp:lastPrinted>2014-12-04T08:01:13Z</cp:lastPrinted>
  <dcterms:created xsi:type="dcterms:W3CDTF">2011-01-04T18:04:46Z</dcterms:created>
  <dcterms:modified xsi:type="dcterms:W3CDTF">2017-07-10T19:53:51Z</dcterms:modified>
</cp:coreProperties>
</file>