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handoutMasterIdLst>
    <p:handoutMasterId r:id="rId21"/>
  </p:handoutMasterIdLst>
  <p:sldIdLst>
    <p:sldId id="434" r:id="rId3"/>
    <p:sldId id="441" r:id="rId4"/>
    <p:sldId id="436" r:id="rId5"/>
    <p:sldId id="443" r:id="rId6"/>
    <p:sldId id="437" r:id="rId7"/>
    <p:sldId id="444" r:id="rId8"/>
    <p:sldId id="442" r:id="rId9"/>
    <p:sldId id="445" r:id="rId10"/>
    <p:sldId id="455" r:id="rId11"/>
    <p:sldId id="457" r:id="rId12"/>
    <p:sldId id="463" r:id="rId13"/>
    <p:sldId id="464" r:id="rId14"/>
    <p:sldId id="468" r:id="rId15"/>
    <p:sldId id="438" r:id="rId16"/>
    <p:sldId id="470" r:id="rId17"/>
    <p:sldId id="471" r:id="rId18"/>
    <p:sldId id="462" r:id="rId19"/>
  </p:sldIdLst>
  <p:sldSz cx="9144000" cy="6858000" type="screen4x3"/>
  <p:notesSz cx="6799263" cy="9929813"/>
  <p:defaultTextStyle>
    <a:defPPr>
      <a:defRPr lang="fr-FR"/>
    </a:defPPr>
    <a:lvl1pPr algn="l" defTabSz="457200" rtl="0" fontAlgn="base">
      <a:spcBef>
        <a:spcPct val="0"/>
      </a:spcBef>
      <a:spcAft>
        <a:spcPct val="0"/>
      </a:spcAft>
      <a:defRPr kern="1200">
        <a:solidFill>
          <a:schemeClr val="tx1"/>
        </a:solidFill>
        <a:latin typeface="Arial" charset="0"/>
        <a:ea typeface="ヒラギノ角ゴ Pro W3" pitchFamily="-65"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pitchFamily="-65"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pitchFamily="-65"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pitchFamily="-65"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pitchFamily="-65" charset="-128"/>
        <a:cs typeface="+mn-cs"/>
      </a:defRPr>
    </a:lvl5pPr>
    <a:lvl6pPr marL="2286000" algn="l" defTabSz="914400" rtl="0" eaLnBrk="1" latinLnBrk="0" hangingPunct="1">
      <a:defRPr kern="1200">
        <a:solidFill>
          <a:schemeClr val="tx1"/>
        </a:solidFill>
        <a:latin typeface="Arial" charset="0"/>
        <a:ea typeface="ヒラギノ角ゴ Pro W3" pitchFamily="-65" charset="-128"/>
        <a:cs typeface="+mn-cs"/>
      </a:defRPr>
    </a:lvl6pPr>
    <a:lvl7pPr marL="2743200" algn="l" defTabSz="914400" rtl="0" eaLnBrk="1" latinLnBrk="0" hangingPunct="1">
      <a:defRPr kern="1200">
        <a:solidFill>
          <a:schemeClr val="tx1"/>
        </a:solidFill>
        <a:latin typeface="Arial" charset="0"/>
        <a:ea typeface="ヒラギノ角ゴ Pro W3" pitchFamily="-65" charset="-128"/>
        <a:cs typeface="+mn-cs"/>
      </a:defRPr>
    </a:lvl7pPr>
    <a:lvl8pPr marL="3200400" algn="l" defTabSz="914400" rtl="0" eaLnBrk="1" latinLnBrk="0" hangingPunct="1">
      <a:defRPr kern="1200">
        <a:solidFill>
          <a:schemeClr val="tx1"/>
        </a:solidFill>
        <a:latin typeface="Arial" charset="0"/>
        <a:ea typeface="ヒラギノ角ゴ Pro W3" pitchFamily="-65" charset="-128"/>
        <a:cs typeface="+mn-cs"/>
      </a:defRPr>
    </a:lvl8pPr>
    <a:lvl9pPr marL="3657600" algn="l" defTabSz="914400" rtl="0" eaLnBrk="1" latinLnBrk="0" hangingPunct="1">
      <a:defRPr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FF"/>
    <a:srgbClr val="0B5C9E"/>
    <a:srgbClr val="0266AB"/>
    <a:srgbClr val="2EB2E3"/>
    <a:srgbClr val="83BB54"/>
    <a:srgbClr val="D9D9D9"/>
    <a:srgbClr val="8B3981"/>
    <a:srgbClr val="FFFFAB"/>
    <a:srgbClr val="FFF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0000" autoAdjust="0"/>
  </p:normalViewPr>
  <p:slideViewPr>
    <p:cSldViewPr snapToObjects="1">
      <p:cViewPr varScale="1">
        <p:scale>
          <a:sx n="66" d="100"/>
          <a:sy n="66" d="100"/>
        </p:scale>
        <p:origin x="1374" y="60"/>
      </p:cViewPr>
      <p:guideLst>
        <p:guide orient="horz" pos="2160"/>
        <p:guide pos="2880"/>
      </p:guideLst>
    </p:cSldViewPr>
  </p:slideViewPr>
  <p:outlineViewPr>
    <p:cViewPr>
      <p:scale>
        <a:sx n="33" d="100"/>
        <a:sy n="33" d="100"/>
      </p:scale>
      <p:origin x="0" y="11885"/>
    </p:cViewPr>
  </p:outlineViewPr>
  <p:notesTextViewPr>
    <p:cViewPr>
      <p:scale>
        <a:sx n="100" d="100"/>
        <a:sy n="100" d="100"/>
      </p:scale>
      <p:origin x="0" y="0"/>
    </p:cViewPr>
  </p:notesTextViewPr>
  <p:sorterViewPr>
    <p:cViewPr varScale="1">
      <p:scale>
        <a:sx n="1" d="1"/>
        <a:sy n="1" d="1"/>
      </p:scale>
      <p:origin x="0" y="5184"/>
    </p:cViewPr>
  </p:sorterViewPr>
  <p:notesViewPr>
    <p:cSldViewPr snapToObjects="1">
      <p:cViewPr varScale="1">
        <p:scale>
          <a:sx n="62" d="100"/>
          <a:sy n="62" d="100"/>
        </p:scale>
        <p:origin x="-2626" y="-77"/>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136" cy="496411"/>
          </a:xfrm>
          <a:prstGeom prst="rect">
            <a:avLst/>
          </a:prstGeom>
        </p:spPr>
        <p:txBody>
          <a:bodyPr vert="horz" lIns="91333" tIns="45666" rIns="91333" bIns="45666" rtlCol="0"/>
          <a:lstStyle>
            <a:lvl1pPr algn="l">
              <a:defRPr sz="1200"/>
            </a:lvl1pPr>
          </a:lstStyle>
          <a:p>
            <a:endParaRPr lang="fr-FR"/>
          </a:p>
        </p:txBody>
      </p:sp>
      <p:sp>
        <p:nvSpPr>
          <p:cNvPr id="3" name="Espace réservé de la date 2"/>
          <p:cNvSpPr>
            <a:spLocks noGrp="1"/>
          </p:cNvSpPr>
          <p:nvPr>
            <p:ph type="dt" sz="quarter" idx="1"/>
          </p:nvPr>
        </p:nvSpPr>
        <p:spPr>
          <a:xfrm>
            <a:off x="3851543" y="1"/>
            <a:ext cx="2946136" cy="496411"/>
          </a:xfrm>
          <a:prstGeom prst="rect">
            <a:avLst/>
          </a:prstGeom>
        </p:spPr>
        <p:txBody>
          <a:bodyPr vert="horz" lIns="91333" tIns="45666" rIns="91333" bIns="45666" rtlCol="0"/>
          <a:lstStyle>
            <a:lvl1pPr algn="r">
              <a:defRPr sz="1200"/>
            </a:lvl1pPr>
          </a:lstStyle>
          <a:p>
            <a:fld id="{C42E2A09-6683-4304-A75C-B9BB59383031}" type="datetimeFigureOut">
              <a:rPr lang="fr-FR" smtClean="0"/>
              <a:pPr/>
              <a:t>11/07/2017</a:t>
            </a:fld>
            <a:endParaRPr lang="fr-FR"/>
          </a:p>
        </p:txBody>
      </p:sp>
      <p:sp>
        <p:nvSpPr>
          <p:cNvPr id="4" name="Espace réservé du pied de page 3"/>
          <p:cNvSpPr>
            <a:spLocks noGrp="1"/>
          </p:cNvSpPr>
          <p:nvPr>
            <p:ph type="ftr" sz="quarter" idx="2"/>
          </p:nvPr>
        </p:nvSpPr>
        <p:spPr>
          <a:xfrm>
            <a:off x="1" y="9431817"/>
            <a:ext cx="2946136" cy="496410"/>
          </a:xfrm>
          <a:prstGeom prst="rect">
            <a:avLst/>
          </a:prstGeom>
        </p:spPr>
        <p:txBody>
          <a:bodyPr vert="horz" lIns="91333" tIns="45666" rIns="91333" bIns="4566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543" y="9431817"/>
            <a:ext cx="2946136" cy="496410"/>
          </a:xfrm>
          <a:prstGeom prst="rect">
            <a:avLst/>
          </a:prstGeom>
        </p:spPr>
        <p:txBody>
          <a:bodyPr vert="horz" lIns="91333" tIns="45666" rIns="91333" bIns="45666" rtlCol="0" anchor="b"/>
          <a:lstStyle>
            <a:lvl1pPr algn="r">
              <a:defRPr sz="1200"/>
            </a:lvl1pPr>
          </a:lstStyle>
          <a:p>
            <a:fld id="{7F0726E1-4F61-4642-B122-A8800EE0C985}" type="slidenum">
              <a:rPr lang="fr-FR" smtClean="0"/>
              <a:pPr/>
              <a:t>‹N°›</a:t>
            </a:fld>
            <a:endParaRPr lang="fr-FR"/>
          </a:p>
        </p:txBody>
      </p:sp>
    </p:spTree>
    <p:extLst>
      <p:ext uri="{BB962C8B-B14F-4D97-AF65-F5344CB8AC3E}">
        <p14:creationId xmlns:p14="http://schemas.microsoft.com/office/powerpoint/2010/main" val="968298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348"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3" tIns="45666" rIns="91333" bIns="45666" numCol="1" anchor="t" anchorCtr="0" compatLnSpc="1">
            <a:prstTxWarp prst="textNoShape">
              <a:avLst/>
            </a:prstTxWarp>
          </a:bodyPr>
          <a:lstStyle>
            <a:lvl1pPr>
              <a:defRPr sz="1200">
                <a:latin typeface="Calibri" pitchFamily="34" charset="0"/>
              </a:defRPr>
            </a:lvl1pPr>
          </a:lstStyle>
          <a:p>
            <a:pPr>
              <a:defRPr/>
            </a:pPr>
            <a:endParaRPr lang="fr-FR"/>
          </a:p>
        </p:txBody>
      </p:sp>
      <p:sp>
        <p:nvSpPr>
          <p:cNvPr id="45059" name="Rectangle 3"/>
          <p:cNvSpPr>
            <a:spLocks noGrp="1" noChangeArrowheads="1"/>
          </p:cNvSpPr>
          <p:nvPr>
            <p:ph type="dt" idx="1"/>
          </p:nvPr>
        </p:nvSpPr>
        <p:spPr bwMode="auto">
          <a:xfrm>
            <a:off x="3851343" y="0"/>
            <a:ext cx="2946348"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3" tIns="45666" rIns="91333" bIns="45666" numCol="1" anchor="t" anchorCtr="0" compatLnSpc="1">
            <a:prstTxWarp prst="textNoShape">
              <a:avLst/>
            </a:prstTxWarp>
          </a:bodyPr>
          <a:lstStyle>
            <a:lvl1pPr algn="r">
              <a:defRPr sz="1200">
                <a:latin typeface="Calibri" pitchFamily="34" charset="0"/>
              </a:defRPr>
            </a:lvl1pPr>
          </a:lstStyle>
          <a:p>
            <a:pPr>
              <a:defRPr/>
            </a:pPr>
            <a:fld id="{12B28E37-58A6-4BD0-8978-51FCF9B308DF}" type="datetime1">
              <a:rPr lang="fr-FR"/>
              <a:pPr>
                <a:defRPr/>
              </a:pPr>
              <a:t>11/07/2017</a:t>
            </a:fld>
            <a:endParaRPr lang="fr-FR"/>
          </a:p>
        </p:txBody>
      </p:sp>
      <p:sp>
        <p:nvSpPr>
          <p:cNvPr id="2970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79927" y="4716662"/>
            <a:ext cx="543941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3" tIns="45666" rIns="91333" bIns="4566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5062" name="Rectangle 6"/>
          <p:cNvSpPr>
            <a:spLocks noGrp="1" noChangeArrowheads="1"/>
          </p:cNvSpPr>
          <p:nvPr>
            <p:ph type="ftr" sz="quarter" idx="4"/>
          </p:nvPr>
        </p:nvSpPr>
        <p:spPr bwMode="auto">
          <a:xfrm>
            <a:off x="0" y="9431599"/>
            <a:ext cx="2946348"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3" tIns="45666" rIns="91333" bIns="45666" numCol="1" anchor="b" anchorCtr="0" compatLnSpc="1">
            <a:prstTxWarp prst="textNoShape">
              <a:avLst/>
            </a:prstTxWarp>
          </a:bodyPr>
          <a:lstStyle>
            <a:lvl1pPr>
              <a:defRPr sz="1200">
                <a:latin typeface="Calibri" pitchFamily="34" charset="0"/>
              </a:defRPr>
            </a:lvl1pPr>
          </a:lstStyle>
          <a:p>
            <a:pPr>
              <a:defRPr/>
            </a:pPr>
            <a:endParaRPr lang="fr-FR"/>
          </a:p>
        </p:txBody>
      </p:sp>
      <p:sp>
        <p:nvSpPr>
          <p:cNvPr id="45063" name="Rectangle 7"/>
          <p:cNvSpPr>
            <a:spLocks noGrp="1" noChangeArrowheads="1"/>
          </p:cNvSpPr>
          <p:nvPr>
            <p:ph type="sldNum" sz="quarter" idx="5"/>
          </p:nvPr>
        </p:nvSpPr>
        <p:spPr bwMode="auto">
          <a:xfrm>
            <a:off x="3851343" y="9431599"/>
            <a:ext cx="2946348"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3" tIns="45666" rIns="91333" bIns="45666" numCol="1" anchor="b" anchorCtr="0" compatLnSpc="1">
            <a:prstTxWarp prst="textNoShape">
              <a:avLst/>
            </a:prstTxWarp>
          </a:bodyPr>
          <a:lstStyle>
            <a:lvl1pPr algn="r">
              <a:defRPr sz="1200">
                <a:latin typeface="Calibri" pitchFamily="34" charset="0"/>
              </a:defRPr>
            </a:lvl1pPr>
          </a:lstStyle>
          <a:p>
            <a:pPr>
              <a:defRPr/>
            </a:pPr>
            <a:fld id="{8BCAB054-9CA0-430B-BA02-4A0652C61D59}" type="slidenum">
              <a:rPr lang="fr-FR"/>
              <a:pPr>
                <a:defRPr/>
              </a:pPr>
              <a:t>‹N°›</a:t>
            </a:fld>
            <a:endParaRPr lang="fr-FR"/>
          </a:p>
        </p:txBody>
      </p:sp>
    </p:spTree>
    <p:extLst>
      <p:ext uri="{BB962C8B-B14F-4D97-AF65-F5344CB8AC3E}">
        <p14:creationId xmlns:p14="http://schemas.microsoft.com/office/powerpoint/2010/main" val="27654324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65"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wikipedia.org/wiki/Syst%C3%A8me_anti-blocage_des_roue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fr.wikipedia.org/wiki/Voiture_sans_conducteur_de_Google" TargetMode="External"/><Relationship Id="rId5" Type="http://schemas.openxmlformats.org/officeDocument/2006/relationships/hyperlink" Target="https://fr.wikipedia.org/wiki/R%C3%A9gulateur_de_vitesse" TargetMode="External"/><Relationship Id="rId4" Type="http://schemas.openxmlformats.org/officeDocument/2006/relationships/hyperlink" Target="https://fr.wikipedia.org/wiki/%C3%89lectrostabilisateur_programm%C3%A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Syst%C3%A8me_anti-blocage_des_roue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fr.wikipedia.org/wiki/Voiture_sans_conducteur_de_Google" TargetMode="External"/><Relationship Id="rId5" Type="http://schemas.openxmlformats.org/officeDocument/2006/relationships/hyperlink" Target="https://fr.wikipedia.org/wiki/R%C3%A9gulateur_de_vitesse" TargetMode="External"/><Relationship Id="rId4" Type="http://schemas.openxmlformats.org/officeDocument/2006/relationships/hyperlink" Target="https://fr.wikipedia.org/wiki/%C3%89lectrostabilisateur_programm%C3%A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Niveau 0  Aucune automatisation : Le conducteur a un contrôle total et à tout instant des fonctions principales du véhicule (moteur, accélérateur, direction, freins). </a:t>
            </a:r>
          </a:p>
          <a:p>
            <a:r>
              <a:rPr lang="fr-FR" dirty="0" smtClean="0"/>
              <a:t>Niveau 1  Automatisation de certaines fonctions </a:t>
            </a:r>
            <a:r>
              <a:rPr lang="fr-FR" smtClean="0"/>
              <a:t>: 'automatisation </a:t>
            </a:r>
            <a:r>
              <a:rPr lang="fr-FR" dirty="0" smtClean="0"/>
              <a:t>de certaines fonctions du véhicule, mais ne font qu'assister le conducteur qui garde le contrôle global. Par exemple, le </a:t>
            </a:r>
            <a:r>
              <a:rPr lang="fr-FR" dirty="0" smtClean="0">
                <a:hlinkClick r:id="rId3" tooltip="Système anti-blocage des roues"/>
              </a:rPr>
              <a:t>système </a:t>
            </a:r>
            <a:r>
              <a:rPr lang="fr-FR" dirty="0" err="1" smtClean="0">
                <a:hlinkClick r:id="rId3" tooltip="Système anti-blocage des roues"/>
              </a:rPr>
              <a:t>anti-blocage</a:t>
            </a:r>
            <a:r>
              <a:rPr lang="fr-FR" dirty="0" smtClean="0">
                <a:hlinkClick r:id="rId3" tooltip="Système anti-blocage des roues"/>
              </a:rPr>
              <a:t> des roues</a:t>
            </a:r>
            <a:r>
              <a:rPr lang="fr-FR" dirty="0" smtClean="0"/>
              <a:t> (ABS) ou l'</a:t>
            </a:r>
            <a:r>
              <a:rPr lang="fr-FR" dirty="0" err="1" smtClean="0">
                <a:hlinkClick r:id="rId4" tooltip="Électrostabilisateur programmé"/>
              </a:rPr>
              <a:t>électrostabilisateur</a:t>
            </a:r>
            <a:r>
              <a:rPr lang="fr-FR" dirty="0" smtClean="0">
                <a:hlinkClick r:id="rId4" tooltip="Électrostabilisateur programmé"/>
              </a:rPr>
              <a:t> programmé</a:t>
            </a:r>
            <a:r>
              <a:rPr lang="fr-FR" dirty="0" smtClean="0"/>
              <a:t> (ESP) vont automatiquement agir sur le freinage pour aider le conducteur à garder le contrôle du véhicule. Niveau 2  Automatisation de fonctions combinées : Le contrôle d'au moins deux fonctions principales est combiné dans l'automatisation pour remplacer le conducteur dans certaines situations. Le </a:t>
            </a:r>
            <a:r>
              <a:rPr lang="fr-FR" dirty="0" smtClean="0">
                <a:hlinkClick r:id="rId5" tooltip="Régulateur de vitesse"/>
              </a:rPr>
              <a:t>régulateur de vitesse</a:t>
            </a:r>
            <a:r>
              <a:rPr lang="fr-FR" dirty="0" smtClean="0"/>
              <a:t> adaptatif combiné avec le centrage sur la voie fait entrer le véhicule dans cette catégorie, tout comme le </a:t>
            </a:r>
            <a:r>
              <a:rPr lang="fr-FR" i="1" dirty="0" smtClean="0"/>
              <a:t>Park </a:t>
            </a:r>
            <a:r>
              <a:rPr lang="fr-FR" i="1" dirty="0" err="1" smtClean="0"/>
              <a:t>assist</a:t>
            </a:r>
            <a:r>
              <a:rPr lang="fr-FR" dirty="0" smtClean="0"/>
              <a:t> qui permet le stationnement sans que le conducteur n'agisse sur le volant ou les pédales. Niveau 3  Conduite autonome limitée : Le conducteur peut céder le contrôle complet du véhicule au système automatisé qui sera alors chargé des fonctions critiques de sécurité. Cependant la conduite autonome ne peut avoir lieu que dans certaines conditions environnementales et de trafic (uniquement sur autoroute par exemple). Il est imposé au conducteur d'être en mesure de reprendre le contrôle dans un temps acceptable sur demande du système (notamment lorsque les conditions de circulation autonome ne sont plus réunies : sortie de l'autoroute, bouchon, etc.). La </a:t>
            </a:r>
            <a:r>
              <a:rPr lang="fr-FR" dirty="0" smtClean="0">
                <a:hlinkClick r:id="rId6" tooltip="Voiture sans conducteur de Google"/>
              </a:rPr>
              <a:t>voiture sans conducteur de Google</a:t>
            </a:r>
            <a:r>
              <a:rPr lang="fr-FR" dirty="0" smtClean="0"/>
              <a:t> est actuellement à ce stade d'automatisation. Niveau 4  Conduite autonome complète : Le véhicule est conçu pour assurer seul l'ensemble des fonctions critiques de sécurité sur un trajet complet. Le conducteur fournit une destination ou des consignes de navigation mais n'est pas tenu de se rendre disponible pour reprendre le contrôle. Il peut d'ailleurs quitter le poste de conduite et le véhicule est capable de circuler sans occupant à bord. </a:t>
            </a:r>
            <a:endParaRPr lang="fr-FR" dirty="0"/>
          </a:p>
        </p:txBody>
      </p:sp>
      <p:sp>
        <p:nvSpPr>
          <p:cNvPr id="4" name="Espace réservé du numéro de diapositive 3"/>
          <p:cNvSpPr>
            <a:spLocks noGrp="1"/>
          </p:cNvSpPr>
          <p:nvPr>
            <p:ph type="sldNum" sz="quarter" idx="10"/>
          </p:nvPr>
        </p:nvSpPr>
        <p:spPr/>
        <p:txBody>
          <a:bodyPr/>
          <a:lstStyle/>
          <a:p>
            <a:pPr>
              <a:defRPr/>
            </a:pPr>
            <a:fld id="{9A9F09E8-AC45-4A3B-A980-B54E93C9465C}" type="slidenum">
              <a:rPr lang="fr-FR" smtClean="0"/>
              <a:pPr>
                <a:defRPr/>
              </a:pPr>
              <a:t>2</a:t>
            </a:fld>
            <a:endParaRPr lang="fr-FR" dirty="0"/>
          </a:p>
        </p:txBody>
      </p:sp>
    </p:spTree>
    <p:extLst>
      <p:ext uri="{BB962C8B-B14F-4D97-AF65-F5344CB8AC3E}">
        <p14:creationId xmlns:p14="http://schemas.microsoft.com/office/powerpoint/2010/main" val="410008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Niveau 0  Aucune automatisation : le conducteur a un contrôle total et à tout instant des fonctions principales du véhicule (moteur, accélérateur, direction, freins). </a:t>
            </a:r>
          </a:p>
          <a:p>
            <a:r>
              <a:rPr lang="fr-FR" dirty="0" smtClean="0"/>
              <a:t>Niveau 1  Automatisation de certaines fonctions : l'automatisation der certaines fonctions du véhicule, intervient en assistance au conducteur qui garde le contrôle global. Ex.: le </a:t>
            </a:r>
            <a:r>
              <a:rPr lang="fr-FR" dirty="0" smtClean="0">
                <a:hlinkClick r:id="rId3" tooltip="Système anti-blocage des roues"/>
              </a:rPr>
              <a:t>système </a:t>
            </a:r>
            <a:r>
              <a:rPr lang="fr-FR" dirty="0" err="1" smtClean="0">
                <a:hlinkClick r:id="rId3" tooltip="Système anti-blocage des roues"/>
              </a:rPr>
              <a:t>anti-blocage</a:t>
            </a:r>
            <a:r>
              <a:rPr lang="fr-FR" dirty="0" smtClean="0">
                <a:hlinkClick r:id="rId3" tooltip="Système anti-blocage des roues"/>
              </a:rPr>
              <a:t> des roues</a:t>
            </a:r>
            <a:r>
              <a:rPr lang="fr-FR" dirty="0" smtClean="0"/>
              <a:t> (ABS) ou l'</a:t>
            </a:r>
            <a:r>
              <a:rPr lang="fr-FR" dirty="0" err="1" smtClean="0">
                <a:hlinkClick r:id="rId4" tooltip="Électrostabilisateur programmé"/>
              </a:rPr>
              <a:t>électrostabilisateur</a:t>
            </a:r>
            <a:r>
              <a:rPr lang="fr-FR" dirty="0" smtClean="0">
                <a:hlinkClick r:id="rId4" tooltip="Électrostabilisateur programmé"/>
              </a:rPr>
              <a:t> programmé</a:t>
            </a:r>
            <a:r>
              <a:rPr lang="fr-FR" dirty="0" smtClean="0"/>
              <a:t> (ESP) agissent sur le freinage pour aider le conducteur à garder le contrôle du véhicule. </a:t>
            </a:r>
          </a:p>
          <a:p>
            <a:r>
              <a:rPr lang="fr-FR" dirty="0" smtClean="0"/>
              <a:t>Niveau 2  Automatisation de fonctions combinées : Le contrôle d'au moins deux fonctions principales est combiné dans l'automatisation pour remplacer le conducteur dans certaines situations. Ex. du </a:t>
            </a:r>
            <a:r>
              <a:rPr lang="fr-FR" dirty="0" smtClean="0">
                <a:hlinkClick r:id="rId5" tooltip="Régulateur de vitesse"/>
              </a:rPr>
              <a:t>régulateur de vitesse</a:t>
            </a:r>
            <a:r>
              <a:rPr lang="fr-FR" dirty="0" smtClean="0"/>
              <a:t> adaptatif combiné avec le centrage sur la voie, le </a:t>
            </a:r>
            <a:r>
              <a:rPr lang="fr-FR" i="1" dirty="0" smtClean="0"/>
              <a:t>Park </a:t>
            </a:r>
            <a:r>
              <a:rPr lang="fr-FR" i="1" dirty="0" err="1" smtClean="0"/>
              <a:t>assist</a:t>
            </a:r>
            <a:r>
              <a:rPr lang="fr-FR" dirty="0" smtClean="0"/>
              <a:t> qui permet le stationnement sans que le conducteur n'agisse sur le volant ou les pédales. </a:t>
            </a:r>
          </a:p>
          <a:p>
            <a:r>
              <a:rPr lang="fr-FR" dirty="0" smtClean="0"/>
              <a:t>Niveau 3  Conduite autonome limitée : Le conducteur peut céder le contrôle complet du véhicule au système automatisé qui sera alors chargé des fonctions critiques de sécurité. Mais la conduite autonome ne peut avoir lieu que dans certaines conditions environnementales et de trafic (uniquement sur autoroute par ex.). Le </a:t>
            </a:r>
            <a:r>
              <a:rPr lang="fr-FR" dirty="0" err="1" smtClean="0"/>
              <a:t>conducteurdoit</a:t>
            </a:r>
            <a:r>
              <a:rPr lang="fr-FR" dirty="0" smtClean="0"/>
              <a:t> être en mesure de reprendre le contrôle dans un temps acceptable sur demande du système (notamment lorsque les conditions de circulation autonome ne sont plus réunies : sortie de l'autoroute, bouchon, etc.). La </a:t>
            </a:r>
            <a:r>
              <a:rPr lang="fr-FR" dirty="0" smtClean="0">
                <a:hlinkClick r:id="rId6" tooltip="Voiture sans conducteur de Google"/>
              </a:rPr>
              <a:t>voiture sans conducteur de Google</a:t>
            </a:r>
            <a:r>
              <a:rPr lang="fr-FR" dirty="0" smtClean="0"/>
              <a:t> est actuellement à ce stade d'automatisation. </a:t>
            </a:r>
          </a:p>
          <a:p>
            <a:r>
              <a:rPr lang="fr-FR" dirty="0" smtClean="0"/>
              <a:t>Niveau 4  Conduite autonome complète : Le véhicule est conçu pour assurer seul l'ensemble des fonctions critiques de sécurité sur un trajet complet. Le conducteur fournit une destination ou des consignes de navigation mais n'est pas tenu de se rendre disponible pour reprendre le contrôle. Il peut d'ailleurs quitter le poste de conduite et le véhicule est capable de circuler sans occupant à bord. </a:t>
            </a:r>
            <a:endParaRPr lang="fr-FR" dirty="0"/>
          </a:p>
        </p:txBody>
      </p:sp>
      <p:sp>
        <p:nvSpPr>
          <p:cNvPr id="4" name="Espace réservé du numéro de diapositive 3"/>
          <p:cNvSpPr>
            <a:spLocks noGrp="1"/>
          </p:cNvSpPr>
          <p:nvPr>
            <p:ph type="sldNum" sz="quarter" idx="10"/>
          </p:nvPr>
        </p:nvSpPr>
        <p:spPr/>
        <p:txBody>
          <a:bodyPr/>
          <a:lstStyle/>
          <a:p>
            <a:pPr>
              <a:defRPr/>
            </a:pPr>
            <a:fld id="{9A9F09E8-AC45-4A3B-A980-B54E93C9465C}" type="slidenum">
              <a:rPr lang="fr-FR" smtClean="0"/>
              <a:pPr>
                <a:defRPr/>
              </a:pPr>
              <a:t>4</a:t>
            </a:fld>
            <a:endParaRPr lang="fr-FR" dirty="0"/>
          </a:p>
        </p:txBody>
      </p:sp>
    </p:spTree>
    <p:extLst>
      <p:ext uri="{BB962C8B-B14F-4D97-AF65-F5344CB8AC3E}">
        <p14:creationId xmlns:p14="http://schemas.microsoft.com/office/powerpoint/2010/main" val="93247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DD553967-2193-4423-B84E-0D4A9DD1F580}" type="slidenum">
              <a:rPr lang="fr-FR" smtClean="0"/>
              <a:pPr/>
              <a:t>8</a:t>
            </a:fld>
            <a:endParaRPr lang="fr-FR" dirty="0"/>
          </a:p>
        </p:txBody>
      </p:sp>
    </p:spTree>
    <p:extLst>
      <p:ext uri="{BB962C8B-B14F-4D97-AF65-F5344CB8AC3E}">
        <p14:creationId xmlns:p14="http://schemas.microsoft.com/office/powerpoint/2010/main" val="420964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Cliquez pour modifier le style des sous-titres du masque</a:t>
            </a:r>
            <a:endParaRPr lang="fr-FR"/>
          </a:p>
        </p:txBody>
      </p:sp>
    </p:spTree>
    <p:extLst>
      <p:ext uri="{BB962C8B-B14F-4D97-AF65-F5344CB8AC3E}">
        <p14:creationId xmlns:p14="http://schemas.microsoft.com/office/powerpoint/2010/main" val="358834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4100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8084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Contenu">
    <p:spTree>
      <p:nvGrpSpPr>
        <p:cNvPr id="1" name=""/>
        <p:cNvGrpSpPr/>
        <p:nvPr/>
      </p:nvGrpSpPr>
      <p:grpSpPr>
        <a:xfrm>
          <a:off x="0" y="0"/>
          <a:ext cx="0" cy="0"/>
          <a:chOff x="0" y="0"/>
          <a:chExt cx="0" cy="0"/>
        </a:xfrm>
      </p:grpSpPr>
      <p:sp>
        <p:nvSpPr>
          <p:cNvPr id="2" name="Espace réservé du numéro de diapositive 2"/>
          <p:cNvSpPr>
            <a:spLocks noGrp="1"/>
          </p:cNvSpPr>
          <p:nvPr>
            <p:ph type="sldNum" sz="quarter" idx="10"/>
          </p:nvPr>
        </p:nvSpPr>
        <p:spPr>
          <a:xfrm>
            <a:off x="6826250" y="6594475"/>
            <a:ext cx="2133600" cy="365125"/>
          </a:xfrm>
        </p:spPr>
        <p:txBody>
          <a:bodyPr/>
          <a:lstStyle>
            <a:lvl1pPr>
              <a:defRPr/>
            </a:lvl1pPr>
          </a:lstStyle>
          <a:p>
            <a:pPr>
              <a:defRPr/>
            </a:pPr>
            <a:fld id="{D2CE1835-8A14-4686-A865-F58A79931502}" type="slidenum">
              <a:rPr lang="fr-FR" altLang="fr-FR"/>
              <a:pPr>
                <a:defRPr/>
              </a:pPr>
              <a:t>‹N°›</a:t>
            </a:fld>
            <a:endParaRPr lang="fr-FR" altLang="fr-FR"/>
          </a:p>
        </p:txBody>
      </p:sp>
    </p:spTree>
    <p:extLst>
      <p:ext uri="{BB962C8B-B14F-4D97-AF65-F5344CB8AC3E}">
        <p14:creationId xmlns:p14="http://schemas.microsoft.com/office/powerpoint/2010/main" val="410150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vier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numéro de diapositive 2"/>
          <p:cNvSpPr>
            <a:spLocks noGrp="1"/>
          </p:cNvSpPr>
          <p:nvPr>
            <p:ph type="sldNum" sz="quarter" idx="10"/>
          </p:nvPr>
        </p:nvSpPr>
        <p:spPr/>
        <p:txBody>
          <a:bodyPr/>
          <a:lstStyle>
            <a:lvl1pPr>
              <a:defRPr/>
            </a:lvl1pPr>
          </a:lstStyle>
          <a:p>
            <a:pPr>
              <a:defRPr/>
            </a:pPr>
            <a:fld id="{2284924A-A063-4630-A4E7-9503136480C9}" type="slidenum">
              <a:rPr lang="fr-FR" altLang="fr-FR"/>
              <a:pPr>
                <a:defRPr/>
              </a:pPr>
              <a:t>‹N°›</a:t>
            </a:fld>
            <a:endParaRPr lang="fr-FR" altLang="fr-FR"/>
          </a:p>
        </p:txBody>
      </p:sp>
    </p:spTree>
    <p:extLst>
      <p:ext uri="{BB962C8B-B14F-4D97-AF65-F5344CB8AC3E}">
        <p14:creationId xmlns:p14="http://schemas.microsoft.com/office/powerpoint/2010/main" val="2116416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Intercalaire">
    <p:spTree>
      <p:nvGrpSpPr>
        <p:cNvPr id="1" name=""/>
        <p:cNvGrpSpPr/>
        <p:nvPr/>
      </p:nvGrpSpPr>
      <p:grpSpPr>
        <a:xfrm>
          <a:off x="0" y="0"/>
          <a:ext cx="0" cy="0"/>
          <a:chOff x="0" y="0"/>
          <a:chExt cx="0" cy="0"/>
        </a:xfrm>
      </p:grpSpPr>
      <p:grpSp>
        <p:nvGrpSpPr>
          <p:cNvPr id="4" name="Grouper 5"/>
          <p:cNvGrpSpPr>
            <a:grpSpLocks/>
          </p:cNvGrpSpPr>
          <p:nvPr userDrawn="1"/>
        </p:nvGrpSpPr>
        <p:grpSpPr bwMode="auto">
          <a:xfrm>
            <a:off x="0" y="0"/>
            <a:ext cx="9144000" cy="4529138"/>
            <a:chOff x="0" y="0"/>
            <a:chExt cx="9144000" cy="4529138"/>
          </a:xfrm>
        </p:grpSpPr>
        <p:sp>
          <p:nvSpPr>
            <p:cNvPr id="5" name="Rectangle 7"/>
            <p:cNvSpPr>
              <a:spLocks noChangeArrowheads="1"/>
            </p:cNvSpPr>
            <p:nvPr userDrawn="1"/>
          </p:nvSpPr>
          <p:spPr bwMode="auto">
            <a:xfrm>
              <a:off x="0" y="0"/>
              <a:ext cx="2735263" cy="4351338"/>
            </a:xfrm>
            <a:prstGeom prst="rect">
              <a:avLst/>
            </a:prstGeom>
            <a:solidFill>
              <a:srgbClr val="62218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hangingPunct="0">
                <a:defRPr/>
              </a:pPr>
              <a:endParaRPr lang="fr-FR" altLang="fr-FR" smtClean="0">
                <a:solidFill>
                  <a:prstClr val="black"/>
                </a:solidFill>
              </a:endParaRPr>
            </a:p>
          </p:txBody>
        </p:sp>
        <p:sp>
          <p:nvSpPr>
            <p:cNvPr id="6" name="Rectangle 8"/>
            <p:cNvSpPr>
              <a:spLocks noChangeArrowheads="1"/>
            </p:cNvSpPr>
            <p:nvPr userDrawn="1"/>
          </p:nvSpPr>
          <p:spPr bwMode="auto">
            <a:xfrm>
              <a:off x="0" y="4308475"/>
              <a:ext cx="2735263" cy="220663"/>
            </a:xfrm>
            <a:prstGeom prst="rect">
              <a:avLst/>
            </a:prstGeom>
            <a:solidFill>
              <a:srgbClr val="BE0A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hangingPunct="0">
                <a:defRPr/>
              </a:pPr>
              <a:endParaRPr lang="fr-FR" altLang="fr-FR" smtClean="0">
                <a:solidFill>
                  <a:prstClr val="black"/>
                </a:solidFill>
              </a:endParaRPr>
            </a:p>
          </p:txBody>
        </p:sp>
        <p:sp>
          <p:nvSpPr>
            <p:cNvPr id="7" name="Rectangle 9"/>
            <p:cNvSpPr>
              <a:spLocks noChangeArrowheads="1"/>
            </p:cNvSpPr>
            <p:nvPr userDrawn="1"/>
          </p:nvSpPr>
          <p:spPr bwMode="auto">
            <a:xfrm>
              <a:off x="2725738" y="4308475"/>
              <a:ext cx="6418262" cy="220663"/>
            </a:xfrm>
            <a:prstGeom prst="rect">
              <a:avLst/>
            </a:prstGeom>
            <a:solidFill>
              <a:srgbClr val="F2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0" hangingPunct="0">
                <a:defRPr/>
              </a:pPr>
              <a:endParaRPr lang="fr-FR" altLang="fr-FR" smtClean="0">
                <a:solidFill>
                  <a:prstClr val="black"/>
                </a:solidFill>
              </a:endParaRPr>
            </a:p>
          </p:txBody>
        </p:sp>
        <p:sp>
          <p:nvSpPr>
            <p:cNvPr id="8" name="Titre 1"/>
            <p:cNvSpPr txBox="1">
              <a:spLocks/>
            </p:cNvSpPr>
            <p:nvPr userDrawn="1"/>
          </p:nvSpPr>
          <p:spPr bwMode="auto">
            <a:xfrm>
              <a:off x="1921932" y="1"/>
              <a:ext cx="812801" cy="42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lstStyle>
              <a:lvl1pPr marL="0" marR="0" indent="0" algn="ctr" defTabSz="914400" rtl="0" eaLnBrk="0" fontAlgn="base" latinLnBrk="0" hangingPunct="0">
                <a:lnSpc>
                  <a:spcPct val="100000"/>
                </a:lnSpc>
                <a:spcBef>
                  <a:spcPct val="0"/>
                </a:spcBef>
                <a:spcAft>
                  <a:spcPct val="0"/>
                </a:spcAft>
                <a:buClrTx/>
                <a:buSzTx/>
                <a:buFontTx/>
                <a:buNone/>
                <a:tabLst/>
                <a:defRPr kumimoji="0" lang="fr-FR" sz="2000" b="1" i="0" u="none" strike="noStrike" kern="1200" cap="none" spc="0" normalizeH="0" baseline="0" noProof="0" dirty="0" smtClean="0">
                  <a:ln>
                    <a:noFill/>
                  </a:ln>
                  <a:solidFill>
                    <a:srgbClr val="622181"/>
                  </a:solidFill>
                  <a:effectLst/>
                  <a:uLnTx/>
                  <a:uFillTx/>
                  <a:latin typeface="Arial" pitchFamily="34" charset="0"/>
                  <a:ea typeface="ＭＳ Ｐゴシック" pitchFamily="34" charset="-128"/>
                  <a:cs typeface="+mn-cs"/>
                </a:defRPr>
              </a:lvl1pPr>
              <a:lvl2pPr algn="ctr" rtl="0" eaLnBrk="0" fontAlgn="base" hangingPunct="0">
                <a:spcBef>
                  <a:spcPct val="0"/>
                </a:spcBef>
                <a:spcAft>
                  <a:spcPct val="0"/>
                </a:spcAft>
                <a:defRPr sz="2800" b="1">
                  <a:solidFill>
                    <a:srgbClr val="622181"/>
                  </a:solidFill>
                  <a:latin typeface="Arial" charset="0"/>
                  <a:ea typeface="ＭＳ Ｐゴシック" charset="-128"/>
                  <a:cs typeface="ＭＳ Ｐゴシック" charset="0"/>
                </a:defRPr>
              </a:lvl2pPr>
              <a:lvl3pPr algn="ctr" rtl="0" eaLnBrk="0" fontAlgn="base" hangingPunct="0">
                <a:spcBef>
                  <a:spcPct val="0"/>
                </a:spcBef>
                <a:spcAft>
                  <a:spcPct val="0"/>
                </a:spcAft>
                <a:defRPr sz="2800" b="1">
                  <a:solidFill>
                    <a:srgbClr val="622181"/>
                  </a:solidFill>
                  <a:latin typeface="Arial" charset="0"/>
                  <a:ea typeface="ＭＳ Ｐゴシック" charset="-128"/>
                  <a:cs typeface="ＭＳ Ｐゴシック" charset="0"/>
                </a:defRPr>
              </a:lvl3pPr>
              <a:lvl4pPr algn="ctr" rtl="0" eaLnBrk="0" fontAlgn="base" hangingPunct="0">
                <a:spcBef>
                  <a:spcPct val="0"/>
                </a:spcBef>
                <a:spcAft>
                  <a:spcPct val="0"/>
                </a:spcAft>
                <a:defRPr sz="2800" b="1">
                  <a:solidFill>
                    <a:srgbClr val="622181"/>
                  </a:solidFill>
                  <a:latin typeface="Arial" charset="0"/>
                  <a:ea typeface="ＭＳ Ｐゴシック" charset="-128"/>
                  <a:cs typeface="ＭＳ Ｐゴシック" charset="0"/>
                </a:defRPr>
              </a:lvl4pPr>
              <a:lvl5pPr algn="ctr" rtl="0" eaLnBrk="0" fontAlgn="base" hangingPunct="0">
                <a:spcBef>
                  <a:spcPct val="0"/>
                </a:spcBef>
                <a:spcAft>
                  <a:spcPct val="0"/>
                </a:spcAft>
                <a:defRPr sz="2800" b="1">
                  <a:solidFill>
                    <a:srgbClr val="622181"/>
                  </a:solidFill>
                  <a:latin typeface="Arial" charset="0"/>
                  <a:ea typeface="ＭＳ Ｐゴシック"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a:lstStyle>
            <a:p>
              <a:pPr>
                <a:defRPr/>
              </a:pPr>
              <a:r>
                <a:rPr sz="2800">
                  <a:solidFill>
                    <a:prstClr val="white"/>
                  </a:solidFill>
                  <a:latin typeface="Calibri"/>
                  <a:cs typeface="Calibri"/>
                </a:rPr>
                <a:t>DESTINATION NANTES</a:t>
              </a:r>
            </a:p>
          </p:txBody>
        </p:sp>
      </p:grpSp>
      <p:sp>
        <p:nvSpPr>
          <p:cNvPr id="2" name="Titre 1"/>
          <p:cNvSpPr>
            <a:spLocks noGrp="1"/>
          </p:cNvSpPr>
          <p:nvPr>
            <p:ph type="title"/>
          </p:nvPr>
        </p:nvSpPr>
        <p:spPr>
          <a:xfrm>
            <a:off x="2734732" y="5072303"/>
            <a:ext cx="6409268" cy="515697"/>
          </a:xfrm>
          <a:noFill/>
          <a:ln>
            <a:noFill/>
          </a:ln>
        </p:spPr>
        <p:txBody>
          <a:bodyPr anchor="t">
            <a:no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fr-FR" sz="2800" b="1" i="0" u="none" strike="noStrike" kern="1200" cap="none" spc="0" normalizeH="0" baseline="0" noProof="0" dirty="0" smtClean="0">
                <a:ln>
                  <a:noFill/>
                </a:ln>
                <a:solidFill>
                  <a:srgbClr val="622181"/>
                </a:solidFill>
                <a:effectLst/>
                <a:uLnTx/>
                <a:uFillTx/>
                <a:latin typeface="Calibri"/>
                <a:ea typeface="ＭＳ Ｐゴシック" pitchFamily="34" charset="-128"/>
                <a:cs typeface="Calibri"/>
              </a:defRPr>
            </a:lvl1pPr>
          </a:lstStyle>
          <a:p>
            <a:pPr lvl="0"/>
            <a:r>
              <a:rPr lang="fr-FR" noProof="0" dirty="0" smtClean="0"/>
              <a:t>Cliquez et modifiez le titre</a:t>
            </a:r>
          </a:p>
        </p:txBody>
      </p:sp>
      <p:sp>
        <p:nvSpPr>
          <p:cNvPr id="16" name="Espace réservé pour une image  15"/>
          <p:cNvSpPr>
            <a:spLocks noGrp="1"/>
          </p:cNvSpPr>
          <p:nvPr>
            <p:ph type="pic" sz="quarter" idx="11"/>
          </p:nvPr>
        </p:nvSpPr>
        <p:spPr>
          <a:xfrm>
            <a:off x="2735263" y="0"/>
            <a:ext cx="6408737" cy="4296296"/>
          </a:xfrm>
        </p:spPr>
        <p:txBody>
          <a:bodyPr/>
          <a:lstStyle/>
          <a:p>
            <a:pPr lvl="0"/>
            <a:endParaRPr lang="fr-FR" noProof="0" dirty="0"/>
          </a:p>
        </p:txBody>
      </p:sp>
      <p:sp>
        <p:nvSpPr>
          <p:cNvPr id="9" name="Espace réservé du numéro de diapositive 6"/>
          <p:cNvSpPr>
            <a:spLocks noGrp="1"/>
          </p:cNvSpPr>
          <p:nvPr userDrawn="1">
            <p:ph type="sldNum" sz="quarter" idx="12"/>
          </p:nvPr>
        </p:nvSpPr>
        <p:spPr>
          <a:xfrm>
            <a:off x="6826250" y="6594475"/>
            <a:ext cx="2133600" cy="365125"/>
          </a:xfrm>
        </p:spPr>
        <p:txBody>
          <a:bodyPr/>
          <a:lstStyle>
            <a:lvl1pPr>
              <a:defRPr/>
            </a:lvl1pPr>
          </a:lstStyle>
          <a:p>
            <a:pPr>
              <a:defRPr/>
            </a:pPr>
            <a:fld id="{EEE264FC-49F3-4223-96A8-4310A8F236E1}" type="slidenum">
              <a:rPr lang="fr-FR" altLang="fr-FR"/>
              <a:pPr>
                <a:defRPr/>
              </a:pPr>
              <a:t>‹N°›</a:t>
            </a:fld>
            <a:endParaRPr lang="fr-FR" altLang="fr-FR"/>
          </a:p>
        </p:txBody>
      </p:sp>
    </p:spTree>
    <p:extLst>
      <p:ext uri="{BB962C8B-B14F-4D97-AF65-F5344CB8AC3E}">
        <p14:creationId xmlns:p14="http://schemas.microsoft.com/office/powerpoint/2010/main" val="4285791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defTabSz="914400">
              <a:defRPr/>
            </a:pPr>
            <a:fld id="{ACF14ECA-2411-434C-A50C-379403B1CE49}" type="datetimeFigureOut">
              <a:rPr lang="fr-FR" altLang="fr-FR" sz="2400">
                <a:solidFill>
                  <a:prstClr val="black"/>
                </a:solidFill>
                <a:latin typeface="Arial" pitchFamily="34" charset="0"/>
                <a:ea typeface="ＭＳ Ｐゴシック" pitchFamily="34" charset="-128"/>
              </a:rPr>
              <a:pPr defTabSz="914400">
                <a:defRPr/>
              </a:pPr>
              <a:t>11/07/2017</a:t>
            </a:fld>
            <a:endParaRPr lang="fr-FR" altLang="fr-FR" sz="2400">
              <a:solidFill>
                <a:prstClr val="black"/>
              </a:solidFill>
              <a:latin typeface="Arial" pitchFamily="34" charset="0"/>
              <a:ea typeface="ＭＳ Ｐゴシック" pitchFamily="34" charset="-128"/>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0" hangingPunct="0">
              <a:defRPr>
                <a:latin typeface="Arial" charset="0"/>
                <a:ea typeface="ＭＳ Ｐゴシック" charset="0"/>
                <a:cs typeface="ＭＳ Ｐゴシック" charset="0"/>
              </a:defRPr>
            </a:lvl1pPr>
          </a:lstStyle>
          <a:p>
            <a:pPr defTabSz="914400">
              <a:defRPr/>
            </a:pPr>
            <a:endParaRPr lang="fr-FR" sz="240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p:spPr>
        <p:txBody>
          <a:bodyPr/>
          <a:lstStyle>
            <a:lvl1pPr>
              <a:defRPr/>
            </a:lvl1pPr>
          </a:lstStyle>
          <a:p>
            <a:pPr>
              <a:defRPr/>
            </a:pPr>
            <a:fld id="{DA0AF4E5-0211-4DEC-971F-B190E3CF4600}" type="slidenum">
              <a:rPr lang="fr-FR" altLang="fr-FR"/>
              <a:pPr>
                <a:defRPr/>
              </a:pPr>
              <a:t>‹N°›</a:t>
            </a:fld>
            <a:endParaRPr lang="fr-FR" altLang="fr-FR"/>
          </a:p>
        </p:txBody>
      </p:sp>
    </p:spTree>
    <p:extLst>
      <p:ext uri="{BB962C8B-B14F-4D97-AF65-F5344CB8AC3E}">
        <p14:creationId xmlns:p14="http://schemas.microsoft.com/office/powerpoint/2010/main" val="33952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extLst>
      <p:ext uri="{BB962C8B-B14F-4D97-AF65-F5344CB8AC3E}">
        <p14:creationId xmlns:p14="http://schemas.microsoft.com/office/powerpoint/2010/main" val="2665266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extLst>
      <p:ext uri="{BB962C8B-B14F-4D97-AF65-F5344CB8AC3E}">
        <p14:creationId xmlns:p14="http://schemas.microsoft.com/office/powerpoint/2010/main" val="259310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Cliquez et modifiez le titre</a:t>
            </a:r>
            <a:endParaRPr lang="fr-FR" noProof="0" dirty="0"/>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extLst>
      <p:ext uri="{BB962C8B-B14F-4D97-AF65-F5344CB8AC3E}">
        <p14:creationId xmlns:p14="http://schemas.microsoft.com/office/powerpoint/2010/main" val="198879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990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196742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18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18424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87928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6" descr="IFSTTAR_masqueppt_pag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itre 1"/>
          <p:cNvSpPr>
            <a:spLocks noGrp="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noProof="0" dirty="0" smtClean="0"/>
              <a:t>Cliquez et modifiez le titre</a:t>
            </a:r>
          </a:p>
        </p:txBody>
      </p:sp>
      <p:sp>
        <p:nvSpPr>
          <p:cNvPr id="1033" name="Text Box 9"/>
          <p:cNvSpPr txBox="1">
            <a:spLocks noChangeArrowheads="1"/>
          </p:cNvSpPr>
          <p:nvPr userDrawn="1"/>
        </p:nvSpPr>
        <p:spPr bwMode="auto">
          <a:xfrm>
            <a:off x="179388" y="6669088"/>
            <a:ext cx="388778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ヒラギノ角ゴ Pro W3" pitchFamily="-65" charset="-128"/>
              </a:defRPr>
            </a:lvl1pPr>
            <a:lvl2pPr>
              <a:defRPr>
                <a:solidFill>
                  <a:schemeClr val="tx1"/>
                </a:solidFill>
                <a:latin typeface="Calibri" pitchFamily="34" charset="0"/>
                <a:ea typeface="ヒラギノ角ゴ Pro W3" pitchFamily="-65" charset="-128"/>
              </a:defRPr>
            </a:lvl2pPr>
            <a:lvl3pPr>
              <a:defRPr>
                <a:solidFill>
                  <a:schemeClr val="tx1"/>
                </a:solidFill>
                <a:latin typeface="Calibri" pitchFamily="34" charset="0"/>
                <a:ea typeface="ヒラギノ角ゴ Pro W3" pitchFamily="-65" charset="-128"/>
              </a:defRPr>
            </a:lvl3pPr>
            <a:lvl4pPr>
              <a:defRPr>
                <a:solidFill>
                  <a:schemeClr val="tx1"/>
                </a:solidFill>
                <a:latin typeface="Calibri" pitchFamily="34" charset="0"/>
                <a:ea typeface="ヒラギノ角ゴ Pro W3" pitchFamily="-65" charset="-128"/>
              </a:defRPr>
            </a:lvl4pPr>
            <a:lvl5pPr>
              <a:defRPr>
                <a:solidFill>
                  <a:schemeClr val="tx1"/>
                </a:solidFill>
                <a:latin typeface="Calibri" pitchFamily="34" charset="0"/>
                <a:ea typeface="ヒラギノ角ゴ Pro W3" pitchFamily="-65" charset="-128"/>
              </a:defRPr>
            </a:lvl5pPr>
            <a:lvl6pPr fontAlgn="base">
              <a:spcBef>
                <a:spcPct val="0"/>
              </a:spcBef>
              <a:spcAft>
                <a:spcPct val="0"/>
              </a:spcAft>
              <a:defRPr>
                <a:solidFill>
                  <a:schemeClr val="tx1"/>
                </a:solidFill>
                <a:latin typeface="Calibri" pitchFamily="34" charset="0"/>
                <a:ea typeface="ヒラギノ角ゴ Pro W3" pitchFamily="-65" charset="-128"/>
              </a:defRPr>
            </a:lvl6pPr>
            <a:lvl7pPr fontAlgn="base">
              <a:spcBef>
                <a:spcPct val="0"/>
              </a:spcBef>
              <a:spcAft>
                <a:spcPct val="0"/>
              </a:spcAft>
              <a:defRPr>
                <a:solidFill>
                  <a:schemeClr val="tx1"/>
                </a:solidFill>
                <a:latin typeface="Calibri" pitchFamily="34" charset="0"/>
                <a:ea typeface="ヒラギノ角ゴ Pro W3" pitchFamily="-65" charset="-128"/>
              </a:defRPr>
            </a:lvl7pPr>
            <a:lvl8pPr fontAlgn="base">
              <a:spcBef>
                <a:spcPct val="0"/>
              </a:spcBef>
              <a:spcAft>
                <a:spcPct val="0"/>
              </a:spcAft>
              <a:defRPr>
                <a:solidFill>
                  <a:schemeClr val="tx1"/>
                </a:solidFill>
                <a:latin typeface="Calibri" pitchFamily="34" charset="0"/>
                <a:ea typeface="ヒラギノ角ゴ Pro W3" pitchFamily="-65" charset="-128"/>
              </a:defRPr>
            </a:lvl8pPr>
            <a:lvl9pPr fontAlgn="base">
              <a:spcBef>
                <a:spcPct val="0"/>
              </a:spcBef>
              <a:spcAft>
                <a:spcPct val="0"/>
              </a:spcAft>
              <a:defRPr>
                <a:solidFill>
                  <a:schemeClr val="tx1"/>
                </a:solidFill>
                <a:latin typeface="Calibri" pitchFamily="34" charset="0"/>
                <a:ea typeface="ヒラギノ角ゴ Pro W3" pitchFamily="-65" charset="-128"/>
              </a:defRPr>
            </a:lvl9pPr>
          </a:lstStyle>
          <a:p>
            <a:pPr defTabSz="914400">
              <a:spcBef>
                <a:spcPct val="50000"/>
              </a:spcBef>
              <a:defRPr/>
            </a:pPr>
            <a:r>
              <a:rPr lang="fr-FR" sz="600" noProof="0" dirty="0" smtClean="0">
                <a:solidFill>
                  <a:srgbClr val="C5CDD0"/>
                </a:solidFill>
                <a:latin typeface="Arial" charset="0"/>
              </a:rPr>
              <a:t>IFSTTAR©</a:t>
            </a:r>
          </a:p>
        </p:txBody>
      </p:sp>
      <p:sp>
        <p:nvSpPr>
          <p:cNvPr id="102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fr-FR" altLang="fr-FR" noProof="0" dirty="0" smtClean="0"/>
              <a:t>Cliquez pour modifier les styles du texte du masque</a:t>
            </a:r>
          </a:p>
          <a:p>
            <a:pPr lvl="1"/>
            <a:r>
              <a:rPr lang="fr-FR" altLang="fr-FR" noProof="0" dirty="0" smtClean="0"/>
              <a:t>Deuxième niveau</a:t>
            </a:r>
          </a:p>
          <a:p>
            <a:pPr lvl="2"/>
            <a:r>
              <a:rPr lang="fr-FR" altLang="fr-FR" noProof="0" dirty="0" smtClean="0"/>
              <a:t>Troisième niveau</a:t>
            </a:r>
          </a:p>
          <a:p>
            <a:pPr lvl="3"/>
            <a:r>
              <a:rPr lang="fr-FR" altLang="fr-FR" noProof="0" dirty="0" smtClean="0"/>
              <a:t>Quatrième niveau</a:t>
            </a:r>
          </a:p>
          <a:p>
            <a:pPr lvl="4"/>
            <a:r>
              <a:rPr lang="fr-FR" altLang="fr-FR" noProof="0" dirty="0" smtClean="0"/>
              <a:t>Cinquième niveau</a:t>
            </a:r>
          </a:p>
        </p:txBody>
      </p:sp>
      <p:sp>
        <p:nvSpPr>
          <p:cNvPr id="6" name="Espace réservé du numéro de diapositive 5"/>
          <p:cNvSpPr>
            <a:spLocks noGrp="1"/>
          </p:cNvSpPr>
          <p:nvPr>
            <p:ph type="sldNum" sz="quarter" idx="4"/>
          </p:nvPr>
        </p:nvSpPr>
        <p:spPr>
          <a:xfrm>
            <a:off x="6553200" y="6669088"/>
            <a:ext cx="2133600" cy="144288"/>
          </a:xfrm>
          <a:prstGeom prst="rect">
            <a:avLst/>
          </a:prstGeom>
        </p:spPr>
        <p:txBody>
          <a:bodyPr/>
          <a:lstStyle>
            <a:lvl1pPr algn="r">
              <a:defRPr lang="fr-FR" sz="600" kern="1200" smtClean="0">
                <a:solidFill>
                  <a:srgbClr val="C5CDD0"/>
                </a:solidFill>
                <a:latin typeface="Arial" charset="0"/>
                <a:ea typeface="ヒラギノ角ゴ Pro W3" pitchFamily="-65" charset="-128"/>
                <a:cs typeface="+mn-cs"/>
              </a:defRPr>
            </a:lvl1pPr>
          </a:lstStyle>
          <a:p>
            <a:pPr>
              <a:defRPr/>
            </a:pPr>
            <a:fld id="{F432BA8D-C445-40FD-8A49-59B207923DBD}"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500" b="1" kern="1200">
          <a:solidFill>
            <a:srgbClr val="00A6A4"/>
          </a:solidFill>
          <a:latin typeface="Arial" charset="0"/>
          <a:ea typeface="ヒラギノ角ゴ Pro W3" pitchFamily="-65" charset="-128"/>
          <a:cs typeface="+mj-cs"/>
        </a:defRPr>
      </a:lvl1pPr>
      <a:lvl2pPr algn="ctr" defTabSz="457200" rtl="0" eaLnBrk="0" fontAlgn="base" hangingPunct="0">
        <a:spcBef>
          <a:spcPct val="0"/>
        </a:spcBef>
        <a:spcAft>
          <a:spcPct val="0"/>
        </a:spcAft>
        <a:defRPr sz="3500" b="1">
          <a:solidFill>
            <a:srgbClr val="00A6A4"/>
          </a:solidFill>
          <a:latin typeface="Arial" charset="0"/>
          <a:ea typeface="ヒラギノ角ゴ Pro W3" pitchFamily="-65" charset="-128"/>
        </a:defRPr>
      </a:lvl2pPr>
      <a:lvl3pPr algn="ctr" defTabSz="457200" rtl="0" eaLnBrk="0" fontAlgn="base" hangingPunct="0">
        <a:spcBef>
          <a:spcPct val="0"/>
        </a:spcBef>
        <a:spcAft>
          <a:spcPct val="0"/>
        </a:spcAft>
        <a:defRPr sz="3500" b="1">
          <a:solidFill>
            <a:srgbClr val="00A6A4"/>
          </a:solidFill>
          <a:latin typeface="Arial" charset="0"/>
          <a:ea typeface="ヒラギノ角ゴ Pro W3" pitchFamily="-65" charset="-128"/>
        </a:defRPr>
      </a:lvl3pPr>
      <a:lvl4pPr algn="ctr" defTabSz="457200" rtl="0" eaLnBrk="0" fontAlgn="base" hangingPunct="0">
        <a:spcBef>
          <a:spcPct val="0"/>
        </a:spcBef>
        <a:spcAft>
          <a:spcPct val="0"/>
        </a:spcAft>
        <a:defRPr sz="3500" b="1">
          <a:solidFill>
            <a:srgbClr val="00A6A4"/>
          </a:solidFill>
          <a:latin typeface="Arial" charset="0"/>
          <a:ea typeface="ヒラギノ角ゴ Pro W3" pitchFamily="-65" charset="-128"/>
        </a:defRPr>
      </a:lvl4pPr>
      <a:lvl5pPr algn="ctr" defTabSz="457200" rtl="0" eaLnBrk="0" fontAlgn="base" hangingPunct="0">
        <a:spcBef>
          <a:spcPct val="0"/>
        </a:spcBef>
        <a:spcAft>
          <a:spcPct val="0"/>
        </a:spcAft>
        <a:defRPr sz="3500" b="1">
          <a:solidFill>
            <a:srgbClr val="00A6A4"/>
          </a:solidFill>
          <a:latin typeface="Arial" charset="0"/>
          <a:ea typeface="ヒラギノ角ゴ Pro W3" pitchFamily="-65" charset="-128"/>
        </a:defRPr>
      </a:lvl5pPr>
      <a:lvl6pPr marL="457200" algn="l" defTabSz="457200" rtl="0" fontAlgn="base">
        <a:spcBef>
          <a:spcPct val="0"/>
        </a:spcBef>
        <a:spcAft>
          <a:spcPct val="0"/>
        </a:spcAft>
        <a:defRPr sz="3500">
          <a:solidFill>
            <a:srgbClr val="00A6A4"/>
          </a:solidFill>
          <a:latin typeface="Arial" charset="0"/>
          <a:ea typeface="ヒラギノ角ゴ Pro W3" pitchFamily="-65" charset="-128"/>
        </a:defRPr>
      </a:lvl6pPr>
      <a:lvl7pPr marL="914400" algn="l" defTabSz="457200" rtl="0" fontAlgn="base">
        <a:spcBef>
          <a:spcPct val="0"/>
        </a:spcBef>
        <a:spcAft>
          <a:spcPct val="0"/>
        </a:spcAft>
        <a:defRPr sz="3500">
          <a:solidFill>
            <a:srgbClr val="00A6A4"/>
          </a:solidFill>
          <a:latin typeface="Arial" charset="0"/>
          <a:ea typeface="ヒラギノ角ゴ Pro W3" pitchFamily="-65" charset="-128"/>
        </a:defRPr>
      </a:lvl7pPr>
      <a:lvl8pPr marL="1371600" algn="l" defTabSz="457200" rtl="0" fontAlgn="base">
        <a:spcBef>
          <a:spcPct val="0"/>
        </a:spcBef>
        <a:spcAft>
          <a:spcPct val="0"/>
        </a:spcAft>
        <a:defRPr sz="3500">
          <a:solidFill>
            <a:srgbClr val="00A6A4"/>
          </a:solidFill>
          <a:latin typeface="Arial" charset="0"/>
          <a:ea typeface="ヒラギノ角ゴ Pro W3" pitchFamily="-65" charset="-128"/>
        </a:defRPr>
      </a:lvl8pPr>
      <a:lvl9pPr marL="1828800" algn="l" defTabSz="457200" rtl="0" fontAlgn="base">
        <a:spcBef>
          <a:spcPct val="0"/>
        </a:spcBef>
        <a:spcAft>
          <a:spcPct val="0"/>
        </a:spcAft>
        <a:defRPr sz="3500">
          <a:solidFill>
            <a:srgbClr val="00A6A4"/>
          </a:solidFill>
          <a:latin typeface="Arial" charset="0"/>
          <a:ea typeface="ヒラギノ角ゴ Pro W3" pitchFamily="-65" charset="-128"/>
        </a:defRPr>
      </a:lvl9pPr>
    </p:titleStyle>
    <p:bodyStyle>
      <a:lvl1pPr marL="342900" indent="-342900" algn="l" defTabSz="457200" rtl="0" eaLnBrk="0" fontAlgn="base" hangingPunct="0">
        <a:spcBef>
          <a:spcPts val="1200"/>
        </a:spcBef>
        <a:spcAft>
          <a:spcPct val="0"/>
        </a:spcAft>
        <a:buFont typeface="Arial" charset="0"/>
        <a:buChar char="•"/>
        <a:defRPr sz="2400" kern="1200">
          <a:solidFill>
            <a:srgbClr val="0056A9"/>
          </a:solidFill>
          <a:latin typeface="Arial" charset="0"/>
          <a:ea typeface="ヒラギノ角ゴ Pro W3" pitchFamily="-65"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rgbClr val="333333"/>
          </a:solidFill>
          <a:latin typeface="Arial" charset="0"/>
          <a:ea typeface="ヒラギノ角ゴ Pro W3"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accent1"/>
          </a:solidFill>
          <a:latin typeface="Arial" charset="0"/>
          <a:ea typeface="ヒラギノ角ゴ Pro W3" pitchFamily="-65"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ヒラギノ角ゴ Pro W3" pitchFamily="-65"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68262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400">
                <a:solidFill>
                  <a:srgbClr val="F0B31E"/>
                </a:solidFill>
              </a:defRPr>
            </a:lvl1pPr>
          </a:lstStyle>
          <a:p>
            <a:pPr defTabSz="914400">
              <a:defRPr/>
            </a:pPr>
            <a:fld id="{7D1C55B4-2987-47B8-A365-F39EFDED8F60}" type="slidenum">
              <a:rPr lang="fr-FR" altLang="fr-FR">
                <a:latin typeface="Arial" pitchFamily="34" charset="0"/>
                <a:ea typeface="ＭＳ Ｐゴシック" pitchFamily="34" charset="-128"/>
              </a:rPr>
              <a:pPr defTabSz="914400">
                <a:defRPr/>
              </a:pPr>
              <a:t>‹N°›</a:t>
            </a:fld>
            <a:endParaRPr lang="fr-FR" altLang="fr-FR">
              <a:latin typeface="Arial" pitchFamily="34" charset="0"/>
              <a:ea typeface="ＭＳ Ｐゴシック" pitchFamily="34" charset="-128"/>
            </a:endParaRPr>
          </a:p>
        </p:txBody>
      </p:sp>
      <p:sp>
        <p:nvSpPr>
          <p:cNvPr id="1027" name="Espace réservé du texte 4"/>
          <p:cNvSpPr>
            <a:spLocks noGrp="1"/>
          </p:cNvSpPr>
          <p:nvPr>
            <p:ph type="body" idx="1"/>
          </p:nvPr>
        </p:nvSpPr>
        <p:spPr bwMode="auto">
          <a:xfrm>
            <a:off x="457200" y="1600200"/>
            <a:ext cx="50196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Titre</a:t>
            </a:r>
          </a:p>
          <a:p>
            <a:pPr lvl="0"/>
            <a:r>
              <a:rPr lang="fr-FR" altLang="fr-FR" smtClean="0"/>
              <a:t>Cliquez pour modifier les styles du texte du masque</a:t>
            </a:r>
          </a:p>
        </p:txBody>
      </p:sp>
      <p:sp>
        <p:nvSpPr>
          <p:cNvPr id="1028" name="Espace réservé du titre 5"/>
          <p:cNvSpPr>
            <a:spLocks noGrp="1"/>
          </p:cNvSpPr>
          <p:nvPr>
            <p:ph type="title"/>
          </p:nvPr>
        </p:nvSpPr>
        <p:spPr bwMode="auto">
          <a:xfrm>
            <a:off x="442913" y="957263"/>
            <a:ext cx="8229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Zone de titre</a:t>
            </a:r>
          </a:p>
        </p:txBody>
      </p:sp>
    </p:spTree>
    <p:extLst>
      <p:ext uri="{BB962C8B-B14F-4D97-AF65-F5344CB8AC3E}">
        <p14:creationId xmlns:p14="http://schemas.microsoft.com/office/powerpoint/2010/main" val="4110903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lang="fr-FR" sz="2800" b="1" dirty="0">
          <a:solidFill>
            <a:srgbClr val="622181"/>
          </a:solidFill>
          <a:latin typeface="Calibri"/>
          <a:ea typeface="+mj-ea"/>
          <a:cs typeface="ＭＳ Ｐゴシック" charset="0"/>
        </a:defRPr>
      </a:lvl1pPr>
      <a:lvl2pPr algn="ctr" rtl="0" eaLnBrk="0" fontAlgn="base" hangingPunct="0">
        <a:spcBef>
          <a:spcPct val="0"/>
        </a:spcBef>
        <a:spcAft>
          <a:spcPct val="0"/>
        </a:spcAft>
        <a:defRPr sz="2800" b="1">
          <a:solidFill>
            <a:srgbClr val="622181"/>
          </a:solidFill>
          <a:latin typeface="Calibri" charset="0"/>
          <a:ea typeface="ＭＳ Ｐゴシック" charset="-128"/>
          <a:cs typeface="ＭＳ Ｐゴシック" charset="0"/>
        </a:defRPr>
      </a:lvl2pPr>
      <a:lvl3pPr algn="ctr" rtl="0" eaLnBrk="0" fontAlgn="base" hangingPunct="0">
        <a:spcBef>
          <a:spcPct val="0"/>
        </a:spcBef>
        <a:spcAft>
          <a:spcPct val="0"/>
        </a:spcAft>
        <a:defRPr sz="2800" b="1">
          <a:solidFill>
            <a:srgbClr val="622181"/>
          </a:solidFill>
          <a:latin typeface="Calibri" charset="0"/>
          <a:ea typeface="ＭＳ Ｐゴシック" charset="-128"/>
          <a:cs typeface="ＭＳ Ｐゴシック" charset="0"/>
        </a:defRPr>
      </a:lvl3pPr>
      <a:lvl4pPr algn="ctr" rtl="0" eaLnBrk="0" fontAlgn="base" hangingPunct="0">
        <a:spcBef>
          <a:spcPct val="0"/>
        </a:spcBef>
        <a:spcAft>
          <a:spcPct val="0"/>
        </a:spcAft>
        <a:defRPr sz="2800" b="1">
          <a:solidFill>
            <a:srgbClr val="622181"/>
          </a:solidFill>
          <a:latin typeface="Calibri" charset="0"/>
          <a:ea typeface="ＭＳ Ｐゴシック" charset="-128"/>
          <a:cs typeface="ＭＳ Ｐゴシック" charset="0"/>
        </a:defRPr>
      </a:lvl4pPr>
      <a:lvl5pPr algn="ctr" rtl="0" eaLnBrk="0" fontAlgn="base" hangingPunct="0">
        <a:spcBef>
          <a:spcPct val="0"/>
        </a:spcBef>
        <a:spcAft>
          <a:spcPct val="0"/>
        </a:spcAft>
        <a:defRPr sz="2800" b="1">
          <a:solidFill>
            <a:srgbClr val="622181"/>
          </a:solidFill>
          <a:latin typeface="Calibri" charset="0"/>
          <a:ea typeface="ＭＳ Ｐゴシック"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just" rtl="0" eaLnBrk="0" fontAlgn="base" hangingPunct="0">
        <a:lnSpc>
          <a:spcPct val="120000"/>
        </a:lnSpc>
        <a:spcBef>
          <a:spcPct val="0"/>
        </a:spcBef>
        <a:spcAft>
          <a:spcPct val="0"/>
        </a:spcAft>
        <a:buClr>
          <a:srgbClr val="A20000"/>
        </a:buClr>
        <a:buFont typeface="Times" pitchFamily="1" charset="0"/>
        <a:defRPr lang="fr-FR" sz="1200" kern="1200" dirty="0">
          <a:solidFill>
            <a:srgbClr val="622181"/>
          </a:solidFill>
          <a:latin typeface="Calibri"/>
          <a:ea typeface="ＭＳ Ｐゴシック" pitchFamily="34" charset="-128"/>
          <a:cs typeface="ＭＳ Ｐゴシック" charset="0"/>
        </a:defRPr>
      </a:lvl1pPr>
      <a:lvl2pPr marL="457200" algn="l" rtl="0" eaLnBrk="0" fontAlgn="base" hangingPunct="0">
        <a:spcBef>
          <a:spcPct val="20000"/>
        </a:spcBef>
        <a:spcAft>
          <a:spcPct val="0"/>
        </a:spcAft>
        <a:defRPr sz="1200">
          <a:solidFill>
            <a:schemeClr val="tx1"/>
          </a:solidFill>
          <a:latin typeface="Calibrio"/>
          <a:ea typeface="+mn-ea"/>
          <a:cs typeface="Calibrio"/>
        </a:defRPr>
      </a:lvl2pPr>
      <a:lvl3pPr marL="1143000" indent="-228600" algn="l" rtl="0" eaLnBrk="0" fontAlgn="base" hangingPunct="0">
        <a:spcBef>
          <a:spcPct val="20000"/>
        </a:spcBef>
        <a:spcAft>
          <a:spcPct val="0"/>
        </a:spcAft>
        <a:buChar char="•"/>
        <a:defRPr sz="2400">
          <a:solidFill>
            <a:schemeClr val="tx1"/>
          </a:solidFill>
          <a:latin typeface="+mn-lt"/>
          <a:ea typeface="Calibrio" charset="0"/>
          <a:cs typeface="Calibrio" charset="0"/>
        </a:defRPr>
      </a:lvl3pPr>
      <a:lvl4pPr marL="1600200" indent="-228600" algn="l" rtl="0" eaLnBrk="0" fontAlgn="base" hangingPunct="0">
        <a:spcBef>
          <a:spcPct val="20000"/>
        </a:spcBef>
        <a:spcAft>
          <a:spcPct val="0"/>
        </a:spcAft>
        <a:buChar char="–"/>
        <a:defRPr sz="2000">
          <a:solidFill>
            <a:schemeClr val="tx1"/>
          </a:solidFill>
          <a:latin typeface="+mn-lt"/>
          <a:ea typeface="Calibrio" charset="0"/>
          <a:cs typeface="Calibrio" charset="0"/>
        </a:defRPr>
      </a:lvl4pPr>
      <a:lvl5pPr marL="2057400" indent="-228600" algn="l" rtl="0" eaLnBrk="0" fontAlgn="base" hangingPunct="0">
        <a:spcBef>
          <a:spcPct val="20000"/>
        </a:spcBef>
        <a:spcAft>
          <a:spcPct val="0"/>
        </a:spcAft>
        <a:defRPr sz="2000">
          <a:solidFill>
            <a:schemeClr val="tx1"/>
          </a:solidFill>
          <a:latin typeface="+mn-lt"/>
          <a:ea typeface="Calibrio" charset="0"/>
          <a:cs typeface="Calibrio"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D:\armoogum\Desktop\Pr&#233;sentations_du_2017-07-11\11bis_MartineWahlvideo.mp4"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297"/>
        </a:solidFill>
        <a:effectLst/>
      </p:bgPr>
    </p:bg>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800" y="-4763"/>
            <a:ext cx="1092200" cy="686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171" name="Groupe 10"/>
          <p:cNvGrpSpPr>
            <a:grpSpLocks/>
          </p:cNvGrpSpPr>
          <p:nvPr/>
        </p:nvGrpSpPr>
        <p:grpSpPr bwMode="auto">
          <a:xfrm rot="5400000">
            <a:off x="4595019" y="3401219"/>
            <a:ext cx="6858000" cy="55562"/>
            <a:chOff x="0" y="627855"/>
            <a:chExt cx="7561263" cy="110333"/>
          </a:xfrm>
        </p:grpSpPr>
        <p:sp>
          <p:nvSpPr>
            <p:cNvPr id="7181" name="Rectangle 8"/>
            <p:cNvSpPr>
              <a:spLocks noChangeArrowheads="1"/>
            </p:cNvSpPr>
            <p:nvPr/>
          </p:nvSpPr>
          <p:spPr bwMode="auto">
            <a:xfrm>
              <a:off x="6876975" y="627855"/>
              <a:ext cx="684288" cy="110331"/>
            </a:xfrm>
            <a:prstGeom prst="rect">
              <a:avLst/>
            </a:prstGeom>
            <a:solidFill>
              <a:srgbClr val="336699"/>
            </a:solidFill>
            <a:ln w="9525">
              <a:solidFill>
                <a:srgbClr val="336699"/>
              </a:solidFill>
              <a:miter lim="800000"/>
              <a:headEnd/>
              <a:tailEnd/>
            </a:ln>
          </p:spPr>
          <p:txBody>
            <a:bodyPr/>
            <a:lstStyle>
              <a:lvl1pPr algn="just" eaLnBrk="0" hangingPunct="0">
                <a:lnSpc>
                  <a:spcPct val="120000"/>
                </a:lnSpc>
                <a:buClr>
                  <a:srgbClr val="A20000"/>
                </a:buClr>
                <a:buFont typeface="Times" pitchFamily="1" charset="0"/>
                <a:defRPr sz="1200">
                  <a:solidFill>
                    <a:srgbClr val="622181"/>
                  </a:solidFill>
                  <a:latin typeface="Calibri" pitchFamily="34" charset="0"/>
                  <a:ea typeface="ＭＳ Ｐゴシック" pitchFamily="34" charset="-128"/>
                  <a:cs typeface="ＭＳ Ｐゴシック" pitchFamily="34" charset="-128"/>
                </a:defRPr>
              </a:lvl1pPr>
              <a:lvl2pPr marL="742950" indent="-285750" eaLnBrk="0" hangingPunct="0">
                <a:spcBef>
                  <a:spcPct val="20000"/>
                </a:spcBef>
                <a:defRPr sz="1200">
                  <a:solidFill>
                    <a:schemeClr val="tx1"/>
                  </a:solidFill>
                  <a:latin typeface="Calibrio" charset="0"/>
                  <a:ea typeface="ＭＳ Ｐゴシック" pitchFamily="34" charset="-128"/>
                  <a:cs typeface="Calibrio" charset="0"/>
                </a:defRPr>
              </a:lvl2pPr>
              <a:lvl3pPr marL="1143000" indent="-228600" eaLnBrk="0" hangingPunct="0">
                <a:spcBef>
                  <a:spcPct val="20000"/>
                </a:spcBef>
                <a:buChar char="•"/>
                <a:defRPr sz="2400">
                  <a:solidFill>
                    <a:schemeClr val="tx1"/>
                  </a:solidFill>
                  <a:latin typeface="Arial" pitchFamily="34" charset="0"/>
                  <a:ea typeface="Calibrio" charset="0"/>
                  <a:cs typeface="Calibrio" charset="0"/>
                </a:defRPr>
              </a:lvl3pPr>
              <a:lvl4pPr marL="1600200" indent="-228600" eaLnBrk="0" hangingPunct="0">
                <a:spcBef>
                  <a:spcPct val="20000"/>
                </a:spcBef>
                <a:buChar char="–"/>
                <a:defRPr sz="2000">
                  <a:solidFill>
                    <a:schemeClr val="tx1"/>
                  </a:solidFill>
                  <a:latin typeface="Arial" pitchFamily="34" charset="0"/>
                  <a:ea typeface="Calibrio" charset="0"/>
                  <a:cs typeface="Calibrio" charset="0"/>
                </a:defRPr>
              </a:lvl4pPr>
              <a:lvl5pPr marL="2057400" indent="-228600" eaLnBrk="0" hangingPunct="0">
                <a:spcBef>
                  <a:spcPct val="20000"/>
                </a:spcBef>
                <a:defRPr sz="2000">
                  <a:solidFill>
                    <a:schemeClr val="tx1"/>
                  </a:solidFill>
                  <a:latin typeface="Arial" pitchFamily="34" charset="0"/>
                  <a:ea typeface="Calibrio" charset="0"/>
                  <a:cs typeface="Calibrio" charset="0"/>
                </a:defRPr>
              </a:lvl5pPr>
              <a:lvl6pPr marL="2514600" indent="-228600" eaLnBrk="0" fontAlgn="base" hangingPunct="0">
                <a:spcBef>
                  <a:spcPct val="20000"/>
                </a:spcBef>
                <a:spcAft>
                  <a:spcPct val="0"/>
                </a:spcAft>
                <a:defRPr sz="2000">
                  <a:solidFill>
                    <a:schemeClr val="tx1"/>
                  </a:solidFill>
                  <a:latin typeface="Arial" pitchFamily="34" charset="0"/>
                  <a:ea typeface="Calibrio" charset="0"/>
                  <a:cs typeface="Calibrio" charset="0"/>
                </a:defRPr>
              </a:lvl6pPr>
              <a:lvl7pPr marL="2971800" indent="-228600" eaLnBrk="0" fontAlgn="base" hangingPunct="0">
                <a:spcBef>
                  <a:spcPct val="20000"/>
                </a:spcBef>
                <a:spcAft>
                  <a:spcPct val="0"/>
                </a:spcAft>
                <a:defRPr sz="2000">
                  <a:solidFill>
                    <a:schemeClr val="tx1"/>
                  </a:solidFill>
                  <a:latin typeface="Arial" pitchFamily="34" charset="0"/>
                  <a:ea typeface="Calibrio" charset="0"/>
                  <a:cs typeface="Calibrio" charset="0"/>
                </a:defRPr>
              </a:lvl7pPr>
              <a:lvl8pPr marL="3429000" indent="-228600" eaLnBrk="0" fontAlgn="base" hangingPunct="0">
                <a:spcBef>
                  <a:spcPct val="20000"/>
                </a:spcBef>
                <a:spcAft>
                  <a:spcPct val="0"/>
                </a:spcAft>
                <a:defRPr sz="2000">
                  <a:solidFill>
                    <a:schemeClr val="tx1"/>
                  </a:solidFill>
                  <a:latin typeface="Arial" pitchFamily="34" charset="0"/>
                  <a:ea typeface="Calibrio" charset="0"/>
                  <a:cs typeface="Calibrio" charset="0"/>
                </a:defRPr>
              </a:lvl8pPr>
              <a:lvl9pPr marL="3886200" indent="-228600" eaLnBrk="0" fontAlgn="base" hangingPunct="0">
                <a:spcBef>
                  <a:spcPct val="20000"/>
                </a:spcBef>
                <a:spcAft>
                  <a:spcPct val="0"/>
                </a:spcAft>
                <a:defRPr sz="2000">
                  <a:solidFill>
                    <a:schemeClr val="tx1"/>
                  </a:solidFill>
                  <a:latin typeface="Arial" pitchFamily="34" charset="0"/>
                  <a:ea typeface="Calibrio" charset="0"/>
                  <a:cs typeface="Calibrio" charset="0"/>
                </a:defRPr>
              </a:lvl9pPr>
            </a:lstStyle>
            <a:p>
              <a:pPr algn="l" defTabSz="914400" eaLnBrk="1" hangingPunct="1">
                <a:lnSpc>
                  <a:spcPct val="100000"/>
                </a:lnSpc>
                <a:buClrTx/>
                <a:buFontTx/>
                <a:buNone/>
              </a:pPr>
              <a:endParaRPr lang="fr-FR" altLang="fr-FR" sz="2400" smtClean="0">
                <a:solidFill>
                  <a:prstClr val="black"/>
                </a:solidFill>
                <a:latin typeface="Arial" pitchFamily="34" charset="0"/>
              </a:endParaRPr>
            </a:p>
          </p:txBody>
        </p:sp>
        <p:sp>
          <p:nvSpPr>
            <p:cNvPr id="21" name="Rectangle 8"/>
            <p:cNvSpPr>
              <a:spLocks noChangeArrowheads="1"/>
            </p:cNvSpPr>
            <p:nvPr/>
          </p:nvSpPr>
          <p:spPr bwMode="auto">
            <a:xfrm>
              <a:off x="1" y="627856"/>
              <a:ext cx="2735708" cy="110333"/>
            </a:xfrm>
            <a:prstGeom prst="rect">
              <a:avLst/>
            </a:prstGeom>
            <a:solidFill>
              <a:schemeClr val="accent3"/>
            </a:solidFill>
            <a:ln w="9525">
              <a:solidFill>
                <a:schemeClr val="accent3"/>
              </a:solidFill>
              <a:round/>
              <a:headEnd/>
              <a:tailEnd/>
            </a:ln>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a:defRPr/>
              </a:pPr>
              <a:endParaRPr lang="fr-FR" altLang="fr-FR">
                <a:solidFill>
                  <a:prstClr val="black"/>
                </a:solidFill>
              </a:endParaRPr>
            </a:p>
          </p:txBody>
        </p:sp>
        <p:sp>
          <p:nvSpPr>
            <p:cNvPr id="22" name="Rectangle 9"/>
            <p:cNvSpPr>
              <a:spLocks noChangeArrowheads="1"/>
            </p:cNvSpPr>
            <p:nvPr/>
          </p:nvSpPr>
          <p:spPr bwMode="auto">
            <a:xfrm>
              <a:off x="2733957" y="627856"/>
              <a:ext cx="4142943" cy="110333"/>
            </a:xfrm>
            <a:prstGeom prst="rect">
              <a:avLst/>
            </a:prstGeom>
            <a:solidFill>
              <a:schemeClr val="accent1">
                <a:lumMod val="75000"/>
              </a:schemeClr>
            </a:solidFill>
            <a:ln w="9525">
              <a:solidFill>
                <a:schemeClr val="accent1">
                  <a:lumMod val="75000"/>
                </a:schemeClr>
              </a:solidFill>
              <a:round/>
              <a:headEnd/>
              <a:tailEnd/>
            </a:ln>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a:defRPr/>
              </a:pPr>
              <a:endParaRPr lang="fr-FR" altLang="fr-FR">
                <a:solidFill>
                  <a:prstClr val="black">
                    <a:lumMod val="50000"/>
                    <a:lumOff val="50000"/>
                  </a:prstClr>
                </a:solidFill>
              </a:endParaRPr>
            </a:p>
          </p:txBody>
        </p:sp>
      </p:grpSp>
      <p:pic>
        <p:nvPicPr>
          <p:cNvPr id="717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27384"/>
            <a:ext cx="4684712" cy="199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71154"/>
            <a:ext cx="2314575" cy="248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2"/>
          <p:cNvSpPr txBox="1">
            <a:spLocks noChangeArrowheads="1"/>
          </p:cNvSpPr>
          <p:nvPr/>
        </p:nvSpPr>
        <p:spPr bwMode="auto">
          <a:xfrm>
            <a:off x="37978" y="6453336"/>
            <a:ext cx="2949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defRPr/>
            </a:pPr>
            <a:r>
              <a:rPr lang="en-US" sz="2000" dirty="0" err="1" smtClean="0">
                <a:solidFill>
                  <a:prstClr val="white">
                    <a:lumMod val="95000"/>
                  </a:prstClr>
                </a:solidFill>
              </a:rPr>
              <a:t>Séminaire</a:t>
            </a:r>
            <a:r>
              <a:rPr lang="en-US" sz="2000" dirty="0" smtClean="0">
                <a:solidFill>
                  <a:prstClr val="white">
                    <a:lumMod val="95000"/>
                  </a:prstClr>
                </a:solidFill>
              </a:rPr>
              <a:t> de </a:t>
            </a:r>
            <a:r>
              <a:rPr lang="en-US" sz="2000" dirty="0" err="1" smtClean="0">
                <a:solidFill>
                  <a:prstClr val="white">
                    <a:lumMod val="95000"/>
                  </a:prstClr>
                </a:solidFill>
              </a:rPr>
              <a:t>lancement</a:t>
            </a:r>
            <a:endParaRPr lang="en-US" sz="2000" dirty="0" smtClean="0">
              <a:solidFill>
                <a:prstClr val="white">
                  <a:lumMod val="95000"/>
                </a:prstClr>
              </a:solidFill>
            </a:endParaRPr>
          </a:p>
        </p:txBody>
      </p:sp>
      <p:sp>
        <p:nvSpPr>
          <p:cNvPr id="12" name="ZoneTexte 13"/>
          <p:cNvSpPr txBox="1">
            <a:spLocks noChangeArrowheads="1"/>
          </p:cNvSpPr>
          <p:nvPr/>
        </p:nvSpPr>
        <p:spPr bwMode="auto">
          <a:xfrm>
            <a:off x="755575" y="2132856"/>
            <a:ext cx="6984777" cy="305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defRPr/>
            </a:pPr>
            <a:r>
              <a:rPr lang="fr-FR" sz="3200" b="1" dirty="0">
                <a:solidFill>
                  <a:prstClr val="white">
                    <a:lumMod val="95000"/>
                  </a:prstClr>
                </a:solidFill>
              </a:rPr>
              <a:t>Proposition </a:t>
            </a:r>
            <a:r>
              <a:rPr lang="fr-FR" sz="3200" b="1" dirty="0" smtClean="0">
                <a:solidFill>
                  <a:prstClr val="white">
                    <a:lumMod val="95000"/>
                  </a:prstClr>
                </a:solidFill>
              </a:rPr>
              <a:t>d’une </a:t>
            </a:r>
            <a:r>
              <a:rPr lang="fr-FR" sz="3200" b="1" dirty="0">
                <a:solidFill>
                  <a:prstClr val="white">
                    <a:lumMod val="95000"/>
                  </a:prstClr>
                </a:solidFill>
              </a:rPr>
              <a:t>structuration dynamique </a:t>
            </a:r>
            <a:r>
              <a:rPr lang="fr-FR" sz="3200" b="1" dirty="0" smtClean="0">
                <a:solidFill>
                  <a:prstClr val="white">
                    <a:lumMod val="95000"/>
                  </a:prstClr>
                </a:solidFill>
              </a:rPr>
              <a:t>d’un </a:t>
            </a:r>
            <a:r>
              <a:rPr lang="fr-FR" sz="3200" b="1" dirty="0">
                <a:solidFill>
                  <a:prstClr val="white">
                    <a:lumMod val="95000"/>
                  </a:prstClr>
                </a:solidFill>
              </a:rPr>
              <a:t>réseau de communication </a:t>
            </a:r>
            <a:r>
              <a:rPr lang="fr-FR" sz="3200" b="1" dirty="0" err="1">
                <a:solidFill>
                  <a:prstClr val="white">
                    <a:lumMod val="95000"/>
                  </a:prstClr>
                </a:solidFill>
              </a:rPr>
              <a:t>intervéhiculaire</a:t>
            </a:r>
            <a:r>
              <a:rPr lang="fr-FR" sz="3200" b="1" dirty="0">
                <a:solidFill>
                  <a:prstClr val="white">
                    <a:lumMod val="95000"/>
                  </a:prstClr>
                </a:solidFill>
              </a:rPr>
              <a:t> pour les </a:t>
            </a:r>
            <a:r>
              <a:rPr lang="fr-FR" sz="3200" b="1" dirty="0" smtClean="0">
                <a:solidFill>
                  <a:prstClr val="white">
                    <a:lumMod val="95000"/>
                  </a:prstClr>
                </a:solidFill>
              </a:rPr>
              <a:t>ITS</a:t>
            </a:r>
            <a:endParaRPr lang="en-US" sz="3200" b="1" dirty="0" smtClean="0">
              <a:solidFill>
                <a:prstClr val="white">
                  <a:lumMod val="95000"/>
                </a:prstClr>
              </a:solidFill>
            </a:endParaRPr>
          </a:p>
          <a:p>
            <a:pPr algn="ctr" defTabSz="914400" eaLnBrk="1" hangingPunct="1">
              <a:defRPr/>
            </a:pPr>
            <a:endParaRPr lang="en-US" sz="2000" b="1" dirty="0">
              <a:solidFill>
                <a:prstClr val="white">
                  <a:lumMod val="95000"/>
                </a:prstClr>
              </a:solidFill>
            </a:endParaRPr>
          </a:p>
          <a:p>
            <a:pPr algn="ctr" defTabSz="914400" eaLnBrk="1" hangingPunct="1">
              <a:defRPr/>
            </a:pPr>
            <a:r>
              <a:rPr lang="en-US" sz="2000" b="1" dirty="0" smtClean="0">
                <a:solidFill>
                  <a:prstClr val="white">
                    <a:lumMod val="95000"/>
                  </a:prstClr>
                </a:solidFill>
              </a:rPr>
              <a:t>COSYS/LEOST</a:t>
            </a:r>
            <a:endParaRPr lang="en-US" sz="2800" b="1" dirty="0" smtClean="0">
              <a:solidFill>
                <a:prstClr val="white">
                  <a:lumMod val="95000"/>
                </a:prstClr>
              </a:solidFill>
            </a:endParaRPr>
          </a:p>
          <a:p>
            <a:pPr algn="ctr" defTabSz="914400" eaLnBrk="1" hangingPunct="1">
              <a:spcBef>
                <a:spcPts val="100"/>
              </a:spcBef>
              <a:defRPr/>
            </a:pPr>
            <a:r>
              <a:rPr lang="en-US" sz="2000" b="1" dirty="0" smtClean="0">
                <a:solidFill>
                  <a:prstClr val="white">
                    <a:lumMod val="95000"/>
                  </a:prstClr>
                </a:solidFill>
              </a:rPr>
              <a:t>Martine WAHL</a:t>
            </a:r>
          </a:p>
        </p:txBody>
      </p:sp>
      <p:pic>
        <p:nvPicPr>
          <p:cNvPr id="717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5040337"/>
            <a:ext cx="6261100" cy="119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rot="5400000">
            <a:off x="5097922" y="3079676"/>
            <a:ext cx="6999980" cy="755452"/>
          </a:xfrm>
          <a:prstGeom prst="rect">
            <a:avLst/>
          </a:prstGeom>
          <a:noFill/>
        </p:spPr>
        <p:txBody>
          <a:bodyPr wrap="none">
            <a:noAutofit/>
          </a:bodyPr>
          <a:lstStyle/>
          <a:p>
            <a:pPr algn="ctr" defTabSz="914400">
              <a:defRPr/>
            </a:pPr>
            <a:r>
              <a:rPr lang="en-US" sz="3400" b="1" dirty="0" err="1" smtClean="0">
                <a:ln w="10541" cmpd="sng">
                  <a:solidFill>
                    <a:prstClr val="white"/>
                  </a:solidFill>
                  <a:prstDash val="solid"/>
                </a:ln>
                <a:solidFill>
                  <a:srgbClr val="005297"/>
                </a:solidFill>
                <a:latin typeface="Candara" panose="020E0502030303020204" pitchFamily="34" charset="0"/>
                <a:ea typeface="ＭＳ Ｐゴシック" pitchFamily="34" charset="-128"/>
              </a:rPr>
              <a:t>Mobilité</a:t>
            </a:r>
            <a:r>
              <a:rPr lang="en-US" sz="3400" b="1" dirty="0" smtClean="0">
                <a:ln w="10541" cmpd="sng">
                  <a:solidFill>
                    <a:prstClr val="white"/>
                  </a:solidFill>
                  <a:prstDash val="solid"/>
                </a:ln>
                <a:solidFill>
                  <a:srgbClr val="005297"/>
                </a:solidFill>
                <a:latin typeface="Candara" panose="020E0502030303020204" pitchFamily="34" charset="0"/>
                <a:ea typeface="ＭＳ Ｐゴシック" pitchFamily="34" charset="-128"/>
              </a:rPr>
              <a:t> et Transitions </a:t>
            </a:r>
            <a:r>
              <a:rPr lang="en-US" sz="3400" b="1" dirty="0" err="1">
                <a:ln w="10541" cmpd="sng">
                  <a:solidFill>
                    <a:prstClr val="white"/>
                  </a:solidFill>
                  <a:prstDash val="solid"/>
                </a:ln>
                <a:solidFill>
                  <a:srgbClr val="005297"/>
                </a:solidFill>
                <a:latin typeface="Candara" panose="020E0502030303020204" pitchFamily="34" charset="0"/>
                <a:ea typeface="ＭＳ Ｐゴシック" pitchFamily="34" charset="-128"/>
              </a:rPr>
              <a:t>N</a:t>
            </a:r>
            <a:r>
              <a:rPr lang="en-US" sz="3400" b="1" dirty="0" err="1" smtClean="0">
                <a:ln w="10541" cmpd="sng">
                  <a:solidFill>
                    <a:prstClr val="white"/>
                  </a:solidFill>
                  <a:prstDash val="solid"/>
                </a:ln>
                <a:solidFill>
                  <a:srgbClr val="005297"/>
                </a:solidFill>
                <a:latin typeface="Candara" panose="020E0502030303020204" pitchFamily="34" charset="0"/>
                <a:ea typeface="ＭＳ Ｐゴシック" pitchFamily="34" charset="-128"/>
              </a:rPr>
              <a:t>umériques</a:t>
            </a:r>
            <a:endParaRPr lang="en-US" sz="3400" b="1" dirty="0">
              <a:ln w="10541" cmpd="sng">
                <a:solidFill>
                  <a:prstClr val="white"/>
                </a:solidFill>
                <a:prstDash val="solid"/>
              </a:ln>
              <a:solidFill>
                <a:srgbClr val="005297"/>
              </a:solidFill>
              <a:latin typeface="Candara" panose="020E0502030303020204" pitchFamily="34" charset="0"/>
              <a:ea typeface="ＭＳ Ｐゴシック" pitchFamily="34" charset="-128"/>
            </a:endParaRPr>
          </a:p>
        </p:txBody>
      </p:sp>
      <p:sp>
        <p:nvSpPr>
          <p:cNvPr id="16" name="ZoneTexte 12"/>
          <p:cNvSpPr txBox="1">
            <a:spLocks noChangeArrowheads="1"/>
          </p:cNvSpPr>
          <p:nvPr/>
        </p:nvSpPr>
        <p:spPr bwMode="auto">
          <a:xfrm>
            <a:off x="4273616" y="6485274"/>
            <a:ext cx="3682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defRPr/>
            </a:pPr>
            <a:r>
              <a:rPr lang="en-US" sz="2000" dirty="0" smtClean="0">
                <a:solidFill>
                  <a:prstClr val="white">
                    <a:lumMod val="95000"/>
                  </a:prstClr>
                </a:solidFill>
              </a:rPr>
              <a:t>11 </a:t>
            </a:r>
            <a:r>
              <a:rPr lang="en-US" sz="2000" dirty="0" err="1" smtClean="0">
                <a:solidFill>
                  <a:prstClr val="white">
                    <a:lumMod val="95000"/>
                  </a:prstClr>
                </a:solidFill>
              </a:rPr>
              <a:t>juillet</a:t>
            </a:r>
            <a:r>
              <a:rPr lang="en-US" sz="2000" dirty="0" smtClean="0">
                <a:solidFill>
                  <a:prstClr val="white">
                    <a:lumMod val="95000"/>
                  </a:prstClr>
                </a:solidFill>
              </a:rPr>
              <a:t> 2017, Marne-la-</a:t>
            </a:r>
            <a:r>
              <a:rPr lang="en-US" sz="2000" dirty="0" err="1" smtClean="0">
                <a:solidFill>
                  <a:prstClr val="white">
                    <a:lumMod val="95000"/>
                  </a:prstClr>
                </a:solidFill>
              </a:rPr>
              <a:t>Vallée</a:t>
            </a:r>
            <a:endParaRPr lang="en-US" sz="2000" dirty="0" smtClean="0">
              <a:solidFill>
                <a:prstClr val="white">
                  <a:lumMod val="95000"/>
                </a:prstClr>
              </a:solidFill>
            </a:endParaRPr>
          </a:p>
        </p:txBody>
      </p:sp>
    </p:spTree>
    <p:extLst>
      <p:ext uri="{BB962C8B-B14F-4D97-AF65-F5344CB8AC3E}">
        <p14:creationId xmlns:p14="http://schemas.microsoft.com/office/powerpoint/2010/main" val="282229949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79296" cy="1143000"/>
          </a:xfrm>
        </p:spPr>
        <p:txBody>
          <a:bodyPr>
            <a:normAutofit/>
          </a:bodyPr>
          <a:lstStyle/>
          <a:p>
            <a:r>
              <a:rPr lang="fr-FR" dirty="0" smtClean="0"/>
              <a:t>Nœuds et liens fonctionnels de CBL</a:t>
            </a:r>
            <a:endParaRPr lang="fr-FR" dirty="0"/>
          </a:p>
        </p:txBody>
      </p:sp>
      <p:pic>
        <p:nvPicPr>
          <p:cNvPr id="24578" name="Picture 2"/>
          <p:cNvPicPr>
            <a:picLocks noChangeAspect="1" noChangeArrowheads="1"/>
          </p:cNvPicPr>
          <p:nvPr/>
        </p:nvPicPr>
        <p:blipFill>
          <a:blip r:embed="rId2" cstate="print"/>
          <a:srcRect/>
          <a:stretch>
            <a:fillRect/>
          </a:stretch>
        </p:blipFill>
        <p:spPr bwMode="auto">
          <a:xfrm>
            <a:off x="107504" y="1262291"/>
            <a:ext cx="8928992" cy="5517832"/>
          </a:xfrm>
          <a:prstGeom prst="rect">
            <a:avLst/>
          </a:prstGeom>
          <a:noFill/>
          <a:ln w="9525">
            <a:noFill/>
            <a:miter lim="800000"/>
            <a:headEnd/>
            <a:tailEnd/>
          </a:ln>
        </p:spPr>
      </p:pic>
    </p:spTree>
    <p:extLst>
      <p:ext uri="{BB962C8B-B14F-4D97-AF65-F5344CB8AC3E}">
        <p14:creationId xmlns:p14="http://schemas.microsoft.com/office/powerpoint/2010/main" val="1407110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Démonstration – densité médium           </a:t>
            </a:r>
            <a:r>
              <a:rPr lang="fr-FR" sz="2400" dirty="0" smtClean="0"/>
              <a:t>(2000 voitures/heure/direction &amp; 400 camions/</a:t>
            </a:r>
            <a:r>
              <a:rPr lang="fr-FR" sz="2400" dirty="0" err="1" smtClean="0"/>
              <a:t>he</a:t>
            </a:r>
            <a:r>
              <a:rPr lang="fr-FR" sz="2400" dirty="0" smtClean="0"/>
              <a:t>/</a:t>
            </a:r>
            <a:r>
              <a:rPr lang="fr-FR" sz="2400" dirty="0" err="1" smtClean="0"/>
              <a:t>dir</a:t>
            </a:r>
            <a:r>
              <a:rPr lang="fr-FR" sz="2400" dirty="0" smtClean="0"/>
              <a:t>)</a:t>
            </a:r>
            <a:endParaRPr lang="fr-FR" dirty="0"/>
          </a:p>
        </p:txBody>
      </p:sp>
      <p:pic>
        <p:nvPicPr>
          <p:cNvPr id="1026" name="Picture 2">
            <a:hlinkClick r:id="rId2" action="ppaction://program"/>
          </p:cNvPr>
          <p:cNvPicPr>
            <a:picLocks noChangeAspect="1" noChangeArrowheads="1"/>
          </p:cNvPicPr>
          <p:nvPr/>
        </p:nvPicPr>
        <p:blipFill>
          <a:blip r:embed="rId3" cstate="print"/>
          <a:srcRect/>
          <a:stretch>
            <a:fillRect/>
          </a:stretch>
        </p:blipFill>
        <p:spPr bwMode="auto">
          <a:xfrm>
            <a:off x="683568" y="1484784"/>
            <a:ext cx="7452320" cy="4408844"/>
          </a:xfrm>
          <a:prstGeom prst="rect">
            <a:avLst/>
          </a:prstGeom>
          <a:noFill/>
          <a:ln w="9525">
            <a:noFill/>
            <a:miter lim="800000"/>
            <a:headEnd/>
            <a:tailEnd/>
          </a:ln>
        </p:spPr>
      </p:pic>
    </p:spTree>
    <p:extLst>
      <p:ext uri="{BB962C8B-B14F-4D97-AF65-F5344CB8AC3E}">
        <p14:creationId xmlns:p14="http://schemas.microsoft.com/office/powerpoint/2010/main" val="409315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 pour le scénario S5</a:t>
            </a:r>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107503" y="1628800"/>
            <a:ext cx="4670865" cy="403244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44008" y="2636912"/>
            <a:ext cx="4176464" cy="2174761"/>
          </a:xfrm>
          <a:prstGeom prst="rect">
            <a:avLst/>
          </a:prstGeom>
          <a:noFill/>
          <a:ln w="9525">
            <a:noFill/>
            <a:miter lim="800000"/>
            <a:headEnd/>
            <a:tailEnd/>
          </a:ln>
        </p:spPr>
      </p:pic>
    </p:spTree>
    <p:extLst>
      <p:ext uri="{BB962C8B-B14F-4D97-AF65-F5344CB8AC3E}">
        <p14:creationId xmlns:p14="http://schemas.microsoft.com/office/powerpoint/2010/main" val="591103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ZoneTexte 2"/>
          <p:cNvSpPr txBox="1"/>
          <p:nvPr/>
        </p:nvSpPr>
        <p:spPr>
          <a:xfrm>
            <a:off x="323528" y="2500306"/>
            <a:ext cx="8496944" cy="2954655"/>
          </a:xfrm>
          <a:prstGeom prst="rect">
            <a:avLst/>
          </a:prstGeom>
          <a:noFill/>
        </p:spPr>
        <p:txBody>
          <a:bodyPr wrap="square" rtlCol="0">
            <a:spAutoFit/>
          </a:bodyPr>
          <a:lstStyle/>
          <a:p>
            <a:pPr>
              <a:buFont typeface="Wingdings" pitchFamily="2" charset="2"/>
              <a:buChar char="Ø"/>
            </a:pPr>
            <a:r>
              <a:rPr lang="fr-FR" sz="2400" dirty="0" smtClean="0"/>
              <a:t> L’algorithme distribué coopératif CBL offre les services d’une infrastructure virtuelle stable dynamiquement à la couche application</a:t>
            </a:r>
          </a:p>
          <a:p>
            <a:endParaRPr lang="fr-FR" sz="2400" dirty="0" smtClean="0"/>
          </a:p>
          <a:p>
            <a:pPr>
              <a:buFont typeface="Wingdings" pitchFamily="2" charset="2"/>
              <a:buChar char="Ø"/>
            </a:pPr>
            <a:r>
              <a:rPr lang="fr-FR" sz="2400" dirty="0" smtClean="0"/>
              <a:t> CBL permet de limiter le trafic de routage induit au bénéfice du trafic applicatif</a:t>
            </a:r>
          </a:p>
          <a:p>
            <a:endParaRPr lang="fr-FR" sz="2400" dirty="0" smtClean="0"/>
          </a:p>
          <a:p>
            <a:pPr>
              <a:buFont typeface="Wingdings" pitchFamily="2" charset="2"/>
              <a:buChar char="Ø"/>
            </a:pPr>
            <a:endParaRPr lang="fr-FR" dirty="0"/>
          </a:p>
        </p:txBody>
      </p:sp>
    </p:spTree>
    <p:extLst>
      <p:ext uri="{BB962C8B-B14F-4D97-AF65-F5344CB8AC3E}">
        <p14:creationId xmlns:p14="http://schemas.microsoft.com/office/powerpoint/2010/main" val="3198466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Perspectives – </a:t>
            </a:r>
            <a:r>
              <a:rPr lang="fr-FR" dirty="0" smtClean="0"/>
              <a:t>Nouvelles </a:t>
            </a:r>
            <a:r>
              <a:rPr lang="fr-FR" dirty="0"/>
              <a:t>questions de recherche</a:t>
            </a:r>
          </a:p>
        </p:txBody>
      </p:sp>
      <p:sp>
        <p:nvSpPr>
          <p:cNvPr id="3" name="Espace réservé du contenu 2"/>
          <p:cNvSpPr>
            <a:spLocks noGrp="1"/>
          </p:cNvSpPr>
          <p:nvPr>
            <p:ph idx="1"/>
          </p:nvPr>
        </p:nvSpPr>
        <p:spPr>
          <a:xfrm>
            <a:off x="485804" y="1600200"/>
            <a:ext cx="8229600" cy="4829196"/>
          </a:xfrm>
        </p:spPr>
        <p:txBody>
          <a:bodyPr>
            <a:normAutofit lnSpcReduction="10000"/>
          </a:bodyPr>
          <a:lstStyle/>
          <a:p>
            <a:r>
              <a:rPr lang="fr-FR" dirty="0" smtClean="0"/>
              <a:t>(thèse) Prouver </a:t>
            </a:r>
            <a:r>
              <a:rPr lang="fr-FR" dirty="0"/>
              <a:t>que CBL peut supporter le trafic issu de différentes applications : modélisation des applications de localisation coopérative et perception </a:t>
            </a:r>
            <a:r>
              <a:rPr lang="fr-FR" dirty="0" smtClean="0"/>
              <a:t>étendue</a:t>
            </a:r>
          </a:p>
          <a:p>
            <a:r>
              <a:rPr lang="fr-FR" dirty="0" smtClean="0"/>
              <a:t>(thèse) Etudier les conséquences des dégradations de transmission sur les résultats CBL (modèle de propagation non plus en espace libre)</a:t>
            </a:r>
            <a:endParaRPr lang="fr-FR" dirty="0"/>
          </a:p>
          <a:p>
            <a:r>
              <a:rPr lang="fr-FR" dirty="0" smtClean="0"/>
              <a:t>Ajouter l’infrastructures au système global : équilibre des échanges entre CBL et l’infrastructure</a:t>
            </a:r>
          </a:p>
          <a:p>
            <a:r>
              <a:rPr lang="fr-FR" dirty="0" smtClean="0"/>
              <a:t>Cross-layer – descendre au niveau MAC</a:t>
            </a:r>
          </a:p>
          <a:p>
            <a:r>
              <a:rPr lang="fr-FR" dirty="0" smtClean="0"/>
              <a:t>…</a:t>
            </a:r>
          </a:p>
          <a:p>
            <a:r>
              <a:rPr lang="fr-FR" dirty="0" smtClean="0"/>
              <a:t>Cyber-sécurité – analyse en cours dans Secourt Elsat2020</a:t>
            </a:r>
            <a:endParaRPr lang="fr-FR" dirty="0"/>
          </a:p>
        </p:txBody>
      </p:sp>
    </p:spTree>
    <p:extLst>
      <p:ext uri="{BB962C8B-B14F-4D97-AF65-F5344CB8AC3E}">
        <p14:creationId xmlns:p14="http://schemas.microsoft.com/office/powerpoint/2010/main" val="1342873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Définitions – algorithme CBL</a:t>
            </a:r>
            <a:endParaRPr lang="fr-FR" dirty="0"/>
          </a:p>
        </p:txBody>
      </p:sp>
      <p:pic>
        <p:nvPicPr>
          <p:cNvPr id="3" name="Picture 2"/>
          <p:cNvPicPr>
            <a:picLocks noChangeAspect="1" noChangeArrowheads="1"/>
          </p:cNvPicPr>
          <p:nvPr/>
        </p:nvPicPr>
        <p:blipFill>
          <a:blip r:embed="rId2" cstate="print"/>
          <a:srcRect/>
          <a:stretch>
            <a:fillRect/>
          </a:stretch>
        </p:blipFill>
        <p:spPr bwMode="auto">
          <a:xfrm>
            <a:off x="1772641" y="4569004"/>
            <a:ext cx="4860032" cy="2132611"/>
          </a:xfrm>
          <a:prstGeom prst="rect">
            <a:avLst/>
          </a:prstGeom>
          <a:noFill/>
          <a:ln w="9525">
            <a:noFill/>
            <a:miter lim="800000"/>
            <a:headEnd/>
            <a:tailEnd/>
          </a:ln>
        </p:spPr>
      </p:pic>
      <p:sp>
        <p:nvSpPr>
          <p:cNvPr id="4" name="ZoneTexte 3"/>
          <p:cNvSpPr txBox="1"/>
          <p:nvPr/>
        </p:nvSpPr>
        <p:spPr>
          <a:xfrm>
            <a:off x="323528" y="1556792"/>
            <a:ext cx="8496944" cy="2800767"/>
          </a:xfrm>
          <a:prstGeom prst="rect">
            <a:avLst/>
          </a:prstGeom>
          <a:noFill/>
        </p:spPr>
        <p:txBody>
          <a:bodyPr wrap="square" rtlCol="0">
            <a:spAutoFit/>
          </a:bodyPr>
          <a:lstStyle/>
          <a:p>
            <a:pPr>
              <a:buFont typeface="Arial" pitchFamily="34" charset="0"/>
              <a:buChar char="•"/>
            </a:pPr>
            <a:r>
              <a:rPr lang="fr-FR" sz="1600" b="1" dirty="0" smtClean="0"/>
              <a:t> Un nœud branche </a:t>
            </a:r>
            <a:r>
              <a:rPr lang="fr-FR" sz="1600" dirty="0" smtClean="0"/>
              <a:t>est un responsable de </a:t>
            </a:r>
            <a:r>
              <a:rPr lang="fr-FR" sz="1600" i="1" dirty="0" smtClean="0"/>
              <a:t>cluster</a:t>
            </a:r>
            <a:r>
              <a:rPr lang="fr-FR" sz="1600" dirty="0" smtClean="0"/>
              <a:t>. C’est un nœud élu par d’autres nœuds (branches ou feuilles) qui a pour rôle d’envoyer des messages HELLO, des messages de topologie et des messages issus de la couche application. Il doit également élire des nœuds dans le but de poursuivre la construction d’une chaîne.</a:t>
            </a:r>
          </a:p>
          <a:p>
            <a:pPr>
              <a:buFont typeface="Arial" pitchFamily="34" charset="0"/>
              <a:buChar char="•"/>
            </a:pPr>
            <a:r>
              <a:rPr lang="fr-FR" sz="1600" b="1" dirty="0" smtClean="0"/>
              <a:t> Un nœud feuille </a:t>
            </a:r>
            <a:r>
              <a:rPr lang="fr-FR" sz="1600" dirty="0" smtClean="0"/>
              <a:t>est un nœud ordinaire. Il est membre d’un </a:t>
            </a:r>
            <a:r>
              <a:rPr lang="fr-FR" sz="1600" i="1" dirty="0" smtClean="0"/>
              <a:t>cluster</a:t>
            </a:r>
            <a:r>
              <a:rPr lang="fr-FR" sz="1600" dirty="0" smtClean="0"/>
              <a:t>. Il a pour tâche de rejoindre un </a:t>
            </a:r>
            <a:r>
              <a:rPr lang="fr-FR" sz="1600" i="1" dirty="0"/>
              <a:t>cluster</a:t>
            </a:r>
            <a:r>
              <a:rPr lang="fr-FR" sz="1600" dirty="0" smtClean="0"/>
              <a:t>. Ainsi, s’il détecte des nœuds branches dans son voisinage, il choisit d’être membre d’un des </a:t>
            </a:r>
            <a:r>
              <a:rPr lang="fr-FR" sz="1600" i="1" dirty="0" smtClean="0"/>
              <a:t>clusters</a:t>
            </a:r>
            <a:r>
              <a:rPr lang="fr-FR" sz="1600" dirty="0" smtClean="0"/>
              <a:t>. Sinon, il élit un nœud feuille de son voisinage pour qu’il devienne responsable de </a:t>
            </a:r>
            <a:r>
              <a:rPr lang="fr-FR" sz="1600" i="1" dirty="0"/>
              <a:t>cluster </a:t>
            </a:r>
            <a:r>
              <a:rPr lang="fr-FR" sz="1600" dirty="0" smtClean="0"/>
              <a:t>et devient lui-même membre de ce </a:t>
            </a:r>
            <a:r>
              <a:rPr lang="fr-FR" sz="1600" i="1" dirty="0"/>
              <a:t>cluster</a:t>
            </a:r>
            <a:r>
              <a:rPr lang="fr-FR" sz="1600" dirty="0" smtClean="0"/>
              <a:t>. Il a pour rôle d’envoyer des messages HELLO et des messages issus de la couche application.</a:t>
            </a:r>
          </a:p>
          <a:p>
            <a:pPr>
              <a:buFont typeface="Arial" pitchFamily="34" charset="0"/>
              <a:buChar char="•"/>
            </a:pPr>
            <a:r>
              <a:rPr lang="fr-FR" sz="1600" dirty="0" smtClean="0"/>
              <a:t> On définit </a:t>
            </a:r>
            <a:r>
              <a:rPr lang="fr-FR" sz="1600" b="1" dirty="0" smtClean="0"/>
              <a:t>une chaîne </a:t>
            </a:r>
            <a:r>
              <a:rPr lang="fr-FR" sz="1600" dirty="0" smtClean="0"/>
              <a:t>comme étant une suite de nœuds branches. Les nœuds branches constituent les maillons de la chaîne.</a:t>
            </a:r>
            <a:endParaRPr lang="fr-FR" sz="1600" dirty="0"/>
          </a:p>
        </p:txBody>
      </p:sp>
    </p:spTree>
    <p:extLst>
      <p:ext uri="{BB962C8B-B14F-4D97-AF65-F5344CB8AC3E}">
        <p14:creationId xmlns:p14="http://schemas.microsoft.com/office/powerpoint/2010/main" val="955647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88185" y="2696308"/>
            <a:ext cx="2883877" cy="40327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dirty="0" smtClean="0"/>
              <a:t>Contexte applicatif</a:t>
            </a:r>
            <a:endParaRPr lang="fr-FR" dirty="0"/>
          </a:p>
        </p:txBody>
      </p:sp>
      <p:sp>
        <p:nvSpPr>
          <p:cNvPr id="6" name="Espace réservé du contenu 2"/>
          <p:cNvSpPr txBox="1">
            <a:spLocks/>
          </p:cNvSpPr>
          <p:nvPr/>
        </p:nvSpPr>
        <p:spPr>
          <a:xfrm>
            <a:off x="179512" y="4365104"/>
            <a:ext cx="4824536" cy="1285603"/>
          </a:xfrm>
          <a:prstGeom prst="rect">
            <a:avLst/>
          </a:prstGeom>
        </p:spPr>
        <p:txBody>
          <a:bodyPr/>
          <a:lstStyle/>
          <a:p>
            <a:pPr marL="360363" lvl="0" indent="-360363" algn="just">
              <a:spcBef>
                <a:spcPct val="20000"/>
              </a:spcBef>
              <a:buFont typeface="Wingdings" pitchFamily="2" charset="2"/>
              <a:buChar char="Ø"/>
            </a:pPr>
            <a:r>
              <a:rPr lang="fr-FR" b="1" dirty="0" smtClean="0"/>
              <a:t>La perception étendue </a:t>
            </a:r>
            <a:r>
              <a:rPr lang="fr-FR" dirty="0" smtClean="0"/>
              <a:t>permet d’augmenter le champ de vision des véhicules. La connaissance locale de l’environnement est enrichie avec les informations transmises par les véhicules environnants à partir de leurs informations capteurs. </a:t>
            </a:r>
          </a:p>
        </p:txBody>
      </p:sp>
      <p:sp>
        <p:nvSpPr>
          <p:cNvPr id="7" name="Rectangle 6"/>
          <p:cNvSpPr/>
          <p:nvPr/>
        </p:nvSpPr>
        <p:spPr>
          <a:xfrm>
            <a:off x="179512" y="2996952"/>
            <a:ext cx="5544616" cy="1200329"/>
          </a:xfrm>
          <a:prstGeom prst="rect">
            <a:avLst/>
          </a:prstGeom>
        </p:spPr>
        <p:txBody>
          <a:bodyPr wrap="square">
            <a:spAutoFit/>
          </a:bodyPr>
          <a:lstStyle/>
          <a:p>
            <a:pPr marL="342900" indent="-342900" algn="just">
              <a:buFont typeface="Wingdings" pitchFamily="2" charset="2"/>
              <a:buChar char="Ø"/>
            </a:pPr>
            <a:r>
              <a:rPr lang="fr-FR" b="1" dirty="0" smtClean="0"/>
              <a:t>La localisation distribuée coopérative </a:t>
            </a:r>
            <a:r>
              <a:rPr lang="fr-FR" dirty="0" smtClean="0"/>
              <a:t> permet d’améliorer la localisation en prenant en compte le positionnement des véhicules voisins sans avoir connaissance de leur éloignement.</a:t>
            </a:r>
            <a:endParaRPr lang="fr-FR" dirty="0"/>
          </a:p>
        </p:txBody>
      </p:sp>
      <p:sp>
        <p:nvSpPr>
          <p:cNvPr id="8" name="Rectangle 7"/>
          <p:cNvSpPr/>
          <p:nvPr/>
        </p:nvSpPr>
        <p:spPr>
          <a:xfrm>
            <a:off x="4280242" y="1569566"/>
            <a:ext cx="4680520" cy="923330"/>
          </a:xfrm>
          <a:prstGeom prst="rect">
            <a:avLst/>
          </a:prstGeom>
        </p:spPr>
        <p:txBody>
          <a:bodyPr wrap="square">
            <a:spAutoFit/>
          </a:bodyPr>
          <a:lstStyle/>
          <a:p>
            <a:pPr algn="just"/>
            <a:r>
              <a:rPr lang="fr-FR" dirty="0" smtClean="0"/>
              <a:t>Utilisation forte de la </a:t>
            </a:r>
            <a:r>
              <a:rPr lang="fr-FR" b="1" dirty="0" smtClean="0"/>
              <a:t>localisation</a:t>
            </a:r>
            <a:r>
              <a:rPr lang="fr-FR" dirty="0" smtClean="0"/>
              <a:t> dans les applications de V2V avec un besoin d’une localisation précise pour application sécurité</a:t>
            </a:r>
          </a:p>
        </p:txBody>
      </p:sp>
      <p:pic>
        <p:nvPicPr>
          <p:cNvPr id="9" name="Picture 3" descr="C:\Travail\LATEX\Image\41.PNG"/>
          <p:cNvPicPr>
            <a:picLocks noChangeAspect="1" noChangeArrowheads="1"/>
          </p:cNvPicPr>
          <p:nvPr/>
        </p:nvPicPr>
        <p:blipFill>
          <a:blip r:embed="rId2" cstate="print"/>
          <a:srcRect l="58504" b="27714"/>
          <a:stretch>
            <a:fillRect/>
          </a:stretch>
        </p:blipFill>
        <p:spPr bwMode="auto">
          <a:xfrm>
            <a:off x="6156176" y="4528519"/>
            <a:ext cx="2051720" cy="2096003"/>
          </a:xfrm>
          <a:prstGeom prst="rect">
            <a:avLst/>
          </a:prstGeom>
          <a:noFill/>
        </p:spPr>
      </p:pic>
      <p:pic>
        <p:nvPicPr>
          <p:cNvPr id="10" name="Picture 3" descr="C:\Travail\LATEX\Image\41.PNG"/>
          <p:cNvPicPr>
            <a:picLocks noChangeAspect="1" noChangeArrowheads="1"/>
          </p:cNvPicPr>
          <p:nvPr/>
        </p:nvPicPr>
        <p:blipFill>
          <a:blip r:embed="rId2" cstate="print"/>
          <a:srcRect r="48562" b="21690"/>
          <a:stretch>
            <a:fillRect/>
          </a:stretch>
        </p:blipFill>
        <p:spPr bwMode="auto">
          <a:xfrm>
            <a:off x="6372200" y="2728319"/>
            <a:ext cx="2520280" cy="2250127"/>
          </a:xfrm>
          <a:prstGeom prst="rect">
            <a:avLst/>
          </a:prstGeom>
          <a:noFill/>
        </p:spPr>
      </p:pic>
      <p:pic>
        <p:nvPicPr>
          <p:cNvPr id="1026" name="Picture 2" descr="C:\Travail\Document\Image\22.PNG"/>
          <p:cNvPicPr>
            <a:picLocks noChangeAspect="1" noChangeArrowheads="1"/>
          </p:cNvPicPr>
          <p:nvPr/>
        </p:nvPicPr>
        <p:blipFill>
          <a:blip r:embed="rId3"/>
          <a:srcRect/>
          <a:stretch>
            <a:fillRect/>
          </a:stretch>
        </p:blipFill>
        <p:spPr bwMode="auto">
          <a:xfrm>
            <a:off x="65575" y="4958817"/>
            <a:ext cx="8826905" cy="1992670"/>
          </a:xfrm>
          <a:prstGeom prst="rect">
            <a:avLst/>
          </a:prstGeom>
          <a:noFill/>
        </p:spPr>
      </p:pic>
      <p:pic>
        <p:nvPicPr>
          <p:cNvPr id="4" name="Picture 2"/>
          <p:cNvPicPr>
            <a:picLocks noChangeAspect="1" noChangeArrowheads="1"/>
          </p:cNvPicPr>
          <p:nvPr/>
        </p:nvPicPr>
        <p:blipFill>
          <a:blip r:embed="rId4" cstate="print"/>
          <a:srcRect/>
          <a:stretch>
            <a:fillRect/>
          </a:stretch>
        </p:blipFill>
        <p:spPr bwMode="auto">
          <a:xfrm>
            <a:off x="2051720" y="2830218"/>
            <a:ext cx="5210757" cy="2165642"/>
          </a:xfrm>
          <a:prstGeom prst="rect">
            <a:avLst/>
          </a:prstGeom>
          <a:noFill/>
          <a:ln w="9525">
            <a:noFill/>
            <a:miter lim="800000"/>
            <a:headEnd/>
            <a:tailEnd/>
          </a:ln>
        </p:spPr>
      </p:pic>
    </p:spTree>
    <p:extLst>
      <p:ext uri="{BB962C8B-B14F-4D97-AF65-F5344CB8AC3E}">
        <p14:creationId xmlns:p14="http://schemas.microsoft.com/office/powerpoint/2010/main" val="283885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1.85185E-6 L -0.27708 -0.23426 " pathEditMode="relative" rAng="0" ptsTypes="AA">
                                      <p:cBhvr>
                                        <p:cTn id="6" dur="1000" fill="hold"/>
                                        <p:tgtEl>
                                          <p:spTgt spid="4"/>
                                        </p:tgtEl>
                                        <p:attrNameLst>
                                          <p:attrName>ppt_x</p:attrName>
                                          <p:attrName>ppt_y</p:attrName>
                                        </p:attrNameLst>
                                      </p:cBhvr>
                                      <p:rCtr x="-13854" y="-11713"/>
                                    </p:animMotion>
                                  </p:childTnLst>
                                </p:cTn>
                              </p:par>
                              <p:par>
                                <p:cTn id="7" presetID="6" presetClass="emph" presetSubtype="0" fill="hold" nodeType="withEffect">
                                  <p:stCondLst>
                                    <p:cond delay="0"/>
                                  </p:stCondLst>
                                  <p:childTnLst>
                                    <p:animScale>
                                      <p:cBhvr>
                                        <p:cTn id="8" dur="1000" fill="hold"/>
                                        <p:tgtEl>
                                          <p:spTgt spid="4"/>
                                        </p:tgtEl>
                                      </p:cBhvr>
                                      <p:by x="50000" y="50000"/>
                                    </p:animScale>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6289334" cy="1143000"/>
          </a:xfrm>
        </p:spPr>
        <p:txBody>
          <a:bodyPr/>
          <a:lstStyle/>
          <a:p>
            <a:r>
              <a:rPr lang="fr-FR" dirty="0"/>
              <a:t>Positionnement des recherches </a:t>
            </a:r>
          </a:p>
        </p:txBody>
      </p:sp>
      <p:cxnSp>
        <p:nvCxnSpPr>
          <p:cNvPr id="5" name="Connecteur droit avec flèche 4"/>
          <p:cNvCxnSpPr/>
          <p:nvPr/>
        </p:nvCxnSpPr>
        <p:spPr>
          <a:xfrm flipV="1">
            <a:off x="1907704" y="2101498"/>
            <a:ext cx="0" cy="3168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a:endCxn id="10" idx="0"/>
          </p:cNvCxnSpPr>
          <p:nvPr/>
        </p:nvCxnSpPr>
        <p:spPr>
          <a:xfrm>
            <a:off x="1691680" y="5106670"/>
            <a:ext cx="61601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971600" y="1556792"/>
            <a:ext cx="1810544" cy="400110"/>
          </a:xfrm>
          <a:prstGeom prst="rect">
            <a:avLst/>
          </a:prstGeom>
          <a:noFill/>
        </p:spPr>
        <p:txBody>
          <a:bodyPr wrap="square" rtlCol="0">
            <a:spAutoFit/>
          </a:bodyPr>
          <a:lstStyle/>
          <a:p>
            <a:r>
              <a:rPr lang="fr-FR" sz="2000" b="1" dirty="0" smtClean="0"/>
              <a:t>Connectivité</a:t>
            </a:r>
            <a:endParaRPr lang="fr-FR" sz="2000" b="1" dirty="0"/>
          </a:p>
        </p:txBody>
      </p:sp>
      <p:sp>
        <p:nvSpPr>
          <p:cNvPr id="10" name="ZoneTexte 9"/>
          <p:cNvSpPr txBox="1"/>
          <p:nvPr/>
        </p:nvSpPr>
        <p:spPr>
          <a:xfrm>
            <a:off x="6803537" y="5106670"/>
            <a:ext cx="2096616" cy="400110"/>
          </a:xfrm>
          <a:prstGeom prst="rect">
            <a:avLst/>
          </a:prstGeom>
          <a:noFill/>
        </p:spPr>
        <p:txBody>
          <a:bodyPr wrap="square" rtlCol="0">
            <a:spAutoFit/>
          </a:bodyPr>
          <a:lstStyle/>
          <a:p>
            <a:r>
              <a:rPr lang="fr-FR" sz="2000" b="1" dirty="0" smtClean="0"/>
              <a:t>Automatisation</a:t>
            </a:r>
            <a:endParaRPr lang="fr-FR" sz="2000" b="1" dirty="0"/>
          </a:p>
        </p:txBody>
      </p:sp>
      <p:sp>
        <p:nvSpPr>
          <p:cNvPr id="11" name="ZoneTexte 10"/>
          <p:cNvSpPr txBox="1"/>
          <p:nvPr/>
        </p:nvSpPr>
        <p:spPr>
          <a:xfrm>
            <a:off x="1691680" y="5106670"/>
            <a:ext cx="1296144" cy="523220"/>
          </a:xfrm>
          <a:prstGeom prst="rect">
            <a:avLst/>
          </a:prstGeom>
          <a:noFill/>
        </p:spPr>
        <p:txBody>
          <a:bodyPr wrap="square" rtlCol="0">
            <a:spAutoFit/>
          </a:bodyPr>
          <a:lstStyle/>
          <a:p>
            <a:pPr algn="ctr"/>
            <a:r>
              <a:rPr lang="fr-FR" sz="1400" dirty="0" smtClean="0"/>
              <a:t>Manuel</a:t>
            </a:r>
          </a:p>
          <a:p>
            <a:pPr algn="ctr"/>
            <a:r>
              <a:rPr lang="fr-FR" sz="1400" dirty="0" smtClean="0"/>
              <a:t>Niveau 0</a:t>
            </a:r>
            <a:endParaRPr lang="fr-FR" sz="1400" dirty="0"/>
          </a:p>
        </p:txBody>
      </p:sp>
      <p:sp>
        <p:nvSpPr>
          <p:cNvPr id="12" name="ZoneTexte 11"/>
          <p:cNvSpPr txBox="1"/>
          <p:nvPr/>
        </p:nvSpPr>
        <p:spPr>
          <a:xfrm>
            <a:off x="4644008" y="5106670"/>
            <a:ext cx="2160240" cy="523220"/>
          </a:xfrm>
          <a:prstGeom prst="rect">
            <a:avLst/>
          </a:prstGeom>
          <a:noFill/>
        </p:spPr>
        <p:txBody>
          <a:bodyPr wrap="square" rtlCol="0">
            <a:spAutoFit/>
          </a:bodyPr>
          <a:lstStyle/>
          <a:p>
            <a:pPr algn="ctr"/>
            <a:r>
              <a:rPr lang="fr-FR" sz="1400" dirty="0" smtClean="0"/>
              <a:t>Automatisation complète</a:t>
            </a:r>
          </a:p>
          <a:p>
            <a:pPr algn="ctr"/>
            <a:r>
              <a:rPr lang="fr-FR" sz="1400" dirty="0" smtClean="0"/>
              <a:t>Niveau 4</a:t>
            </a:r>
            <a:endParaRPr lang="fr-FR" sz="1400" dirty="0"/>
          </a:p>
        </p:txBody>
      </p:sp>
      <p:sp>
        <p:nvSpPr>
          <p:cNvPr id="13" name="ZoneTexte 12"/>
          <p:cNvSpPr txBox="1"/>
          <p:nvPr/>
        </p:nvSpPr>
        <p:spPr>
          <a:xfrm>
            <a:off x="971600" y="4549770"/>
            <a:ext cx="936104" cy="307777"/>
          </a:xfrm>
          <a:prstGeom prst="rect">
            <a:avLst/>
          </a:prstGeom>
          <a:noFill/>
        </p:spPr>
        <p:txBody>
          <a:bodyPr wrap="square" rtlCol="0">
            <a:spAutoFit/>
          </a:bodyPr>
          <a:lstStyle/>
          <a:p>
            <a:pPr algn="ctr"/>
            <a:r>
              <a:rPr lang="fr-FR" sz="1400" dirty="0" smtClean="0"/>
              <a:t>Isolé</a:t>
            </a:r>
            <a:endParaRPr lang="fr-FR" sz="1400" dirty="0"/>
          </a:p>
        </p:txBody>
      </p:sp>
      <p:sp>
        <p:nvSpPr>
          <p:cNvPr id="14" name="ZoneTexte 13"/>
          <p:cNvSpPr txBox="1"/>
          <p:nvPr/>
        </p:nvSpPr>
        <p:spPr>
          <a:xfrm>
            <a:off x="683568" y="3757682"/>
            <a:ext cx="1224136" cy="523220"/>
          </a:xfrm>
          <a:prstGeom prst="rect">
            <a:avLst/>
          </a:prstGeom>
          <a:noFill/>
        </p:spPr>
        <p:txBody>
          <a:bodyPr wrap="square" rtlCol="0">
            <a:spAutoFit/>
          </a:bodyPr>
          <a:lstStyle/>
          <a:p>
            <a:pPr algn="ctr"/>
            <a:r>
              <a:rPr lang="fr-FR" sz="1400" dirty="0" smtClean="0"/>
              <a:t>Reçoit uniquement</a:t>
            </a:r>
            <a:endParaRPr lang="fr-FR" sz="1400" dirty="0"/>
          </a:p>
        </p:txBody>
      </p:sp>
      <p:sp>
        <p:nvSpPr>
          <p:cNvPr id="15" name="ZoneTexte 14"/>
          <p:cNvSpPr txBox="1"/>
          <p:nvPr/>
        </p:nvSpPr>
        <p:spPr>
          <a:xfrm>
            <a:off x="683568" y="3181618"/>
            <a:ext cx="1224136" cy="307777"/>
          </a:xfrm>
          <a:prstGeom prst="rect">
            <a:avLst/>
          </a:prstGeom>
          <a:noFill/>
        </p:spPr>
        <p:txBody>
          <a:bodyPr wrap="square" rtlCol="0">
            <a:spAutoFit/>
          </a:bodyPr>
          <a:lstStyle/>
          <a:p>
            <a:pPr algn="ctr"/>
            <a:r>
              <a:rPr lang="fr-FR" sz="1400" dirty="0" smtClean="0"/>
              <a:t>Voisinage</a:t>
            </a:r>
            <a:endParaRPr lang="fr-FR" sz="1400" dirty="0"/>
          </a:p>
        </p:txBody>
      </p:sp>
      <p:sp>
        <p:nvSpPr>
          <p:cNvPr id="16" name="ZoneTexte 15"/>
          <p:cNvSpPr txBox="1"/>
          <p:nvPr/>
        </p:nvSpPr>
        <p:spPr>
          <a:xfrm>
            <a:off x="683568" y="2461538"/>
            <a:ext cx="1224136" cy="307777"/>
          </a:xfrm>
          <a:prstGeom prst="rect">
            <a:avLst/>
          </a:prstGeom>
          <a:noFill/>
        </p:spPr>
        <p:txBody>
          <a:bodyPr wrap="square" rtlCol="0">
            <a:spAutoFit/>
          </a:bodyPr>
          <a:lstStyle/>
          <a:p>
            <a:pPr algn="ctr"/>
            <a:r>
              <a:rPr lang="fr-FR" sz="1400" dirty="0" smtClean="0">
                <a:solidFill>
                  <a:srgbClr val="FF0000"/>
                </a:solidFill>
              </a:rPr>
              <a:t>Ad hoc</a:t>
            </a:r>
            <a:endParaRPr lang="fr-FR" sz="1400" dirty="0">
              <a:solidFill>
                <a:srgbClr val="FF0000"/>
              </a:solidFill>
            </a:endParaRPr>
          </a:p>
        </p:txBody>
      </p:sp>
      <p:pic>
        <p:nvPicPr>
          <p:cNvPr id="1026" name="Picture 2" descr="https://www.challenges.fr/assets/img/2016/09/12/cover-r4x3w1000-57ee77f1a7233-Nouvelle%20image%20%281%29.jpg"/>
          <p:cNvPicPr>
            <a:picLocks noChangeAspect="1" noChangeArrowheads="1"/>
          </p:cNvPicPr>
          <p:nvPr/>
        </p:nvPicPr>
        <p:blipFill>
          <a:blip r:embed="rId3"/>
          <a:srcRect/>
          <a:stretch>
            <a:fillRect/>
          </a:stretch>
        </p:blipFill>
        <p:spPr bwMode="auto">
          <a:xfrm>
            <a:off x="6289334" y="197053"/>
            <a:ext cx="2599961" cy="1949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ZoneTexte 17"/>
          <p:cNvSpPr txBox="1"/>
          <p:nvPr/>
        </p:nvSpPr>
        <p:spPr>
          <a:xfrm>
            <a:off x="5148064" y="4333746"/>
            <a:ext cx="1224136"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Véhicules autonomes</a:t>
            </a:r>
            <a:endParaRPr lang="fr-FR" sz="1400" dirty="0"/>
          </a:p>
        </p:txBody>
      </p:sp>
      <p:sp>
        <p:nvSpPr>
          <p:cNvPr id="19" name="ZoneTexte 18"/>
          <p:cNvSpPr txBox="1"/>
          <p:nvPr/>
        </p:nvSpPr>
        <p:spPr>
          <a:xfrm>
            <a:off x="5148064" y="2461538"/>
            <a:ext cx="1224136" cy="57888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solidFill>
                  <a:schemeClr val="tx1"/>
                </a:solidFill>
              </a:rPr>
              <a:t>Autoroute intelligente</a:t>
            </a:r>
            <a:endParaRPr lang="fr-FR" sz="1400" dirty="0">
              <a:solidFill>
                <a:schemeClr val="tx1"/>
              </a:solidFill>
            </a:endParaRPr>
          </a:p>
        </p:txBody>
      </p:sp>
      <p:sp>
        <p:nvSpPr>
          <p:cNvPr id="23" name="Flèche droite à entaille 22"/>
          <p:cNvSpPr/>
          <p:nvPr/>
        </p:nvSpPr>
        <p:spPr>
          <a:xfrm rot="19802081">
            <a:off x="1927076" y="2691015"/>
            <a:ext cx="1852117" cy="573246"/>
          </a:xfrm>
          <a:prstGeom prst="notchedRightArrow">
            <a:avLst>
              <a:gd name="adj1" fmla="val 50000"/>
              <a:gd name="adj2" fmla="val 386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ZoneTexte 23"/>
          <p:cNvSpPr txBox="1"/>
          <p:nvPr/>
        </p:nvSpPr>
        <p:spPr>
          <a:xfrm>
            <a:off x="6372200" y="4335487"/>
            <a:ext cx="1440160" cy="646331"/>
          </a:xfrm>
          <a:prstGeom prst="rect">
            <a:avLst/>
          </a:prstGeom>
          <a:noFill/>
        </p:spPr>
        <p:txBody>
          <a:bodyPr wrap="square" rtlCol="0">
            <a:spAutoFit/>
          </a:bodyPr>
          <a:lstStyle/>
          <a:p>
            <a:r>
              <a:rPr lang="fr-FR" sz="1200" i="1" dirty="0" smtClean="0"/>
              <a:t>Intelligence réside entièrement dans le véhicule</a:t>
            </a:r>
            <a:endParaRPr lang="fr-FR" sz="1200" i="1" dirty="0"/>
          </a:p>
        </p:txBody>
      </p:sp>
      <p:sp>
        <p:nvSpPr>
          <p:cNvPr id="25" name="ZoneTexte 24"/>
          <p:cNvSpPr txBox="1"/>
          <p:nvPr/>
        </p:nvSpPr>
        <p:spPr>
          <a:xfrm>
            <a:off x="2051720" y="3757682"/>
            <a:ext cx="1224136"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Véhicules connectés</a:t>
            </a:r>
            <a:endParaRPr lang="fr-FR" sz="1400" dirty="0"/>
          </a:p>
        </p:txBody>
      </p:sp>
      <p:sp>
        <p:nvSpPr>
          <p:cNvPr id="26" name="ZoneTexte 25"/>
          <p:cNvSpPr txBox="1"/>
          <p:nvPr/>
        </p:nvSpPr>
        <p:spPr>
          <a:xfrm>
            <a:off x="2982476" y="3109610"/>
            <a:ext cx="1224136"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Véhicules coordonnés</a:t>
            </a:r>
            <a:endParaRPr lang="fr-FR" sz="1400" dirty="0"/>
          </a:p>
        </p:txBody>
      </p:sp>
      <p:sp>
        <p:nvSpPr>
          <p:cNvPr id="27" name="ZoneTexte 26"/>
          <p:cNvSpPr txBox="1"/>
          <p:nvPr/>
        </p:nvSpPr>
        <p:spPr>
          <a:xfrm>
            <a:off x="3851920" y="2461538"/>
            <a:ext cx="1224136" cy="57888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Véhicules coopératifs</a:t>
            </a:r>
            <a:endParaRPr lang="fr-FR" sz="1400" dirty="0"/>
          </a:p>
        </p:txBody>
      </p:sp>
      <p:sp>
        <p:nvSpPr>
          <p:cNvPr id="29" name="ZoneTexte 28"/>
          <p:cNvSpPr txBox="1"/>
          <p:nvPr/>
        </p:nvSpPr>
        <p:spPr>
          <a:xfrm rot="19804664">
            <a:off x="1768578" y="2551333"/>
            <a:ext cx="2162200" cy="261610"/>
          </a:xfrm>
          <a:prstGeom prst="rect">
            <a:avLst/>
          </a:prstGeom>
          <a:noFill/>
        </p:spPr>
        <p:txBody>
          <a:bodyPr wrap="square" rtlCol="0">
            <a:spAutoFit/>
          </a:bodyPr>
          <a:lstStyle/>
          <a:p>
            <a:r>
              <a:rPr lang="fr-FR" sz="1050" i="1" dirty="0" smtClean="0">
                <a:solidFill>
                  <a:srgbClr val="FF0000"/>
                </a:solidFill>
              </a:rPr>
              <a:t>Système interdépendant</a:t>
            </a:r>
            <a:endParaRPr lang="fr-FR" sz="1050" i="1" dirty="0">
              <a:solidFill>
                <a:srgbClr val="FF0000"/>
              </a:solidFill>
            </a:endParaRPr>
          </a:p>
        </p:txBody>
      </p:sp>
      <p:sp>
        <p:nvSpPr>
          <p:cNvPr id="31" name="Rectangle 30"/>
          <p:cNvSpPr/>
          <p:nvPr/>
        </p:nvSpPr>
        <p:spPr>
          <a:xfrm>
            <a:off x="245602" y="5805264"/>
            <a:ext cx="4396348" cy="646331"/>
          </a:xfrm>
          <a:prstGeom prst="rect">
            <a:avLst/>
          </a:prstGeom>
        </p:spPr>
        <p:txBody>
          <a:bodyPr wrap="square">
            <a:spAutoFit/>
          </a:bodyPr>
          <a:lstStyle/>
          <a:p>
            <a:r>
              <a:rPr lang="fr-FR" sz="1200" dirty="0" smtClean="0"/>
              <a:t>Niveau 0 : Manuel</a:t>
            </a:r>
          </a:p>
          <a:p>
            <a:r>
              <a:rPr lang="fr-FR" sz="1200" dirty="0" smtClean="0"/>
              <a:t>Niveau 1 : Automatisation de certaines </a:t>
            </a:r>
            <a:r>
              <a:rPr lang="fr-FR" sz="1200" dirty="0"/>
              <a:t>fonctions   		</a:t>
            </a:r>
            <a:endParaRPr lang="fr-FR" sz="1200" dirty="0" smtClean="0"/>
          </a:p>
          <a:p>
            <a:r>
              <a:rPr lang="fr-FR" sz="1200" dirty="0" smtClean="0"/>
              <a:t>Niveau 2 : Automatisation de fonctions combinées</a:t>
            </a:r>
          </a:p>
        </p:txBody>
      </p:sp>
      <p:sp>
        <p:nvSpPr>
          <p:cNvPr id="33" name="ZoneTexte 32"/>
          <p:cNvSpPr txBox="1"/>
          <p:nvPr/>
        </p:nvSpPr>
        <p:spPr>
          <a:xfrm>
            <a:off x="4116521" y="5975325"/>
            <a:ext cx="3287222" cy="461665"/>
          </a:xfrm>
          <a:prstGeom prst="rect">
            <a:avLst/>
          </a:prstGeom>
          <a:noFill/>
        </p:spPr>
        <p:txBody>
          <a:bodyPr wrap="square" rtlCol="0">
            <a:spAutoFit/>
          </a:bodyPr>
          <a:lstStyle>
            <a:defPPr>
              <a:defRPr lang="fr-FR"/>
            </a:defPPr>
            <a:lvl1pPr>
              <a:defRPr sz="1200"/>
            </a:lvl1pPr>
          </a:lstStyle>
          <a:p>
            <a:r>
              <a:rPr lang="fr-FR" dirty="0"/>
              <a:t>Niveau 3 : Conduite autonome </a:t>
            </a:r>
            <a:r>
              <a:rPr lang="fr-FR" dirty="0" smtClean="0"/>
              <a:t>limitée</a:t>
            </a:r>
          </a:p>
          <a:p>
            <a:r>
              <a:rPr lang="fr-FR" dirty="0" smtClean="0"/>
              <a:t>Niveau 4 : Automatisation complète</a:t>
            </a:r>
            <a:endParaRPr lang="fr-FR" dirty="0"/>
          </a:p>
        </p:txBody>
      </p:sp>
    </p:spTree>
    <p:extLst>
      <p:ext uri="{BB962C8B-B14F-4D97-AF65-F5344CB8AC3E}">
        <p14:creationId xmlns:p14="http://schemas.microsoft.com/office/powerpoint/2010/main" val="1637356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 thèse de Lucas </a:t>
            </a:r>
            <a:r>
              <a:rPr lang="fr-FR" dirty="0" err="1" smtClean="0"/>
              <a:t>Rivoirard</a:t>
            </a:r>
            <a:endParaRPr lang="fr-FR" dirty="0"/>
          </a:p>
        </p:txBody>
      </p:sp>
      <p:graphicFrame>
        <p:nvGraphicFramePr>
          <p:cNvPr id="4" name="Espace réservé du contenu 7"/>
          <p:cNvGraphicFramePr>
            <a:graphicFrameLocks noGrp="1"/>
          </p:cNvGraphicFramePr>
          <p:nvPr>
            <p:ph idx="1"/>
            <p:extLst>
              <p:ext uri="{D42A27DB-BD31-4B8C-83A1-F6EECF244321}">
                <p14:modId xmlns:p14="http://schemas.microsoft.com/office/powerpoint/2010/main" val="3887439435"/>
              </p:ext>
            </p:extLst>
          </p:nvPr>
        </p:nvGraphicFramePr>
        <p:xfrm>
          <a:off x="395536" y="2204864"/>
          <a:ext cx="8229600" cy="4129669"/>
        </p:xfrm>
        <a:graphic>
          <a:graphicData uri="http://schemas.openxmlformats.org/drawingml/2006/table">
            <a:tbl>
              <a:tblPr firstRow="1" bandRow="1">
                <a:tableStyleId>{69012ECD-51FC-41F1-AA8D-1B2483CD663E}</a:tableStyleId>
              </a:tblPr>
              <a:tblGrid>
                <a:gridCol w="202656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649521">
                <a:tc gridSpan="3">
                  <a:txBody>
                    <a:bodyPr/>
                    <a:lstStyle/>
                    <a:p>
                      <a:pPr algn="l"/>
                      <a:r>
                        <a:rPr lang="fr-FR" sz="2000" dirty="0" smtClean="0"/>
                        <a:t>PROTOCOLES DE ROUTAGE A QUALITE DE SERVICE DANS LES VANETS ADAPTES AUX PROBLEMATIQUES DE LA PERCEPTION ELARGIE ET DE LA LOCALISATION DISTRIBUEES ET COOPERATIVES DANS UNE CONSTELLATION DE VEHICULES</a:t>
                      </a:r>
                      <a:br>
                        <a:rPr lang="fr-FR" sz="2000" dirty="0" smtClean="0"/>
                      </a:br>
                      <a:endParaRPr lang="fr-FR" sz="100" dirty="0" smtClean="0">
                        <a:latin typeface="Arial Narrow" pitchFamily="34" charset="0"/>
                      </a:endParaRPr>
                    </a:p>
                  </a:txBody>
                  <a:tcPr marT="45713" marB="45713" anchor="ct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65700">
                <a:tc rowSpan="6">
                  <a:txBody>
                    <a:bodyPr/>
                    <a:lstStyle/>
                    <a:p>
                      <a:endParaRPr lang="fr-FR" sz="1800" dirty="0" smtClean="0"/>
                    </a:p>
                    <a:p>
                      <a:endParaRPr lang="fr-FR" sz="1800" dirty="0" smtClean="0"/>
                    </a:p>
                    <a:p>
                      <a:endParaRPr lang="fr-FR" sz="1800" dirty="0" smtClean="0"/>
                    </a:p>
                    <a:p>
                      <a:endParaRPr lang="fr-FR" sz="1800" dirty="0" smtClean="0"/>
                    </a:p>
                  </a:txBody>
                  <a:tcPr marT="45713" marB="45713">
                    <a:solidFill>
                      <a:schemeClr val="bg1"/>
                    </a:solidFill>
                  </a:tcPr>
                </a:tc>
                <a:tc>
                  <a:txBody>
                    <a:bodyPr/>
                    <a:lstStyle/>
                    <a:p>
                      <a:r>
                        <a:rPr lang="fr-FR" sz="1800" dirty="0" smtClean="0">
                          <a:solidFill>
                            <a:srgbClr val="0070C0"/>
                          </a:solidFill>
                          <a:latin typeface="+mj-lt"/>
                        </a:rPr>
                        <a:t>Acronyme </a:t>
                      </a:r>
                      <a:endParaRPr lang="fr-FR" sz="1800" dirty="0">
                        <a:solidFill>
                          <a:srgbClr val="0070C0"/>
                        </a:solidFill>
                        <a:latin typeface="+mj-lt"/>
                      </a:endParaRPr>
                    </a:p>
                  </a:txBody>
                  <a:tcPr marT="45713" marB="45713"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800" dirty="0">
                        <a:latin typeface="+mj-lt"/>
                      </a:endParaRPr>
                    </a:p>
                  </a:txBody>
                  <a:tcPr marT="45713" marB="45713" anchor="ctr">
                    <a:solidFill>
                      <a:schemeClr val="bg1"/>
                    </a:solidFill>
                  </a:tcPr>
                </a:tc>
                <a:extLst>
                  <a:ext uri="{0D108BD9-81ED-4DB2-BD59-A6C34878D82A}">
                    <a16:rowId xmlns:a16="http://schemas.microsoft.com/office/drawing/2014/main" val="10001"/>
                  </a:ext>
                </a:extLst>
              </a:tr>
              <a:tr h="365700">
                <a:tc vMerge="1">
                  <a:txBody>
                    <a:bodyPr/>
                    <a:lstStyle/>
                    <a:p>
                      <a:endParaRPr lang="fr-FR" dirty="0"/>
                    </a:p>
                  </a:txBody>
                  <a:tcPr>
                    <a:solidFill>
                      <a:schemeClr val="bg1"/>
                    </a:solidFill>
                  </a:tcPr>
                </a:tc>
                <a:tc>
                  <a:txBody>
                    <a:bodyPr/>
                    <a:lstStyle/>
                    <a:p>
                      <a:r>
                        <a:rPr lang="fr-FR" sz="1800" dirty="0" smtClean="0">
                          <a:solidFill>
                            <a:srgbClr val="0070C0"/>
                          </a:solidFill>
                          <a:latin typeface="+mj-lt"/>
                        </a:rPr>
                        <a:t>Type de projet:</a:t>
                      </a:r>
                      <a:endParaRPr lang="fr-FR" sz="1800" dirty="0">
                        <a:solidFill>
                          <a:srgbClr val="0070C0"/>
                        </a:solidFill>
                        <a:latin typeface="+mj-lt"/>
                      </a:endParaRPr>
                    </a:p>
                  </a:txBody>
                  <a:tcPr marT="45713" marB="45713"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latin typeface="+mj-lt"/>
                        </a:rPr>
                        <a:t>Thèse de Lucas RIVOIRARD</a:t>
                      </a:r>
                      <a:endParaRPr lang="fr-FR" sz="1800" dirty="0">
                        <a:latin typeface="+mj-lt"/>
                      </a:endParaRPr>
                    </a:p>
                  </a:txBody>
                  <a:tcPr marT="45713" marB="45713" anchor="ctr">
                    <a:solidFill>
                      <a:schemeClr val="bg1"/>
                    </a:solidFill>
                  </a:tcPr>
                </a:tc>
                <a:extLst>
                  <a:ext uri="{0D108BD9-81ED-4DB2-BD59-A6C34878D82A}">
                    <a16:rowId xmlns:a16="http://schemas.microsoft.com/office/drawing/2014/main" val="10002"/>
                  </a:ext>
                </a:extLst>
              </a:tr>
              <a:tr h="365700">
                <a:tc vMerge="1">
                  <a:txBody>
                    <a:bodyPr/>
                    <a:lstStyle/>
                    <a:p>
                      <a:endParaRPr lang="fr-FR" dirty="0"/>
                    </a:p>
                  </a:txBody>
                  <a:tcPr>
                    <a:solidFill>
                      <a:schemeClr val="bg1"/>
                    </a:solidFill>
                  </a:tcPr>
                </a:tc>
                <a:tc>
                  <a:txBody>
                    <a:bodyPr/>
                    <a:lstStyle/>
                    <a:p>
                      <a:r>
                        <a:rPr lang="fr-FR" sz="1800" dirty="0" smtClean="0">
                          <a:solidFill>
                            <a:srgbClr val="0070C0"/>
                          </a:solidFill>
                          <a:latin typeface="+mj-lt"/>
                        </a:rPr>
                        <a:t>Encadrante</a:t>
                      </a:r>
                      <a:r>
                        <a:rPr lang="fr-FR" sz="1800" baseline="0" dirty="0" smtClean="0">
                          <a:solidFill>
                            <a:srgbClr val="0070C0"/>
                          </a:solidFill>
                          <a:latin typeface="+mj-lt"/>
                        </a:rPr>
                        <a:t> </a:t>
                      </a:r>
                      <a:r>
                        <a:rPr lang="fr-FR" sz="1800" dirty="0" smtClean="0">
                          <a:solidFill>
                            <a:srgbClr val="0070C0"/>
                          </a:solidFill>
                          <a:latin typeface="+mj-lt"/>
                        </a:rPr>
                        <a:t> :</a:t>
                      </a:r>
                    </a:p>
                    <a:p>
                      <a:r>
                        <a:rPr lang="fr-FR" sz="1800" dirty="0" smtClean="0">
                          <a:solidFill>
                            <a:srgbClr val="0070C0"/>
                          </a:solidFill>
                          <a:latin typeface="+mj-lt"/>
                        </a:rPr>
                        <a:t>Expert </a:t>
                      </a:r>
                      <a:r>
                        <a:rPr lang="fr-FR" sz="1800" dirty="0" err="1" smtClean="0">
                          <a:solidFill>
                            <a:srgbClr val="0070C0"/>
                          </a:solidFill>
                          <a:latin typeface="+mj-lt"/>
                        </a:rPr>
                        <a:t>scientif</a:t>
                      </a:r>
                      <a:r>
                        <a:rPr lang="fr-FR" sz="1800" dirty="0" smtClean="0">
                          <a:solidFill>
                            <a:srgbClr val="0070C0"/>
                          </a:solidFill>
                          <a:latin typeface="+mj-lt"/>
                        </a:rPr>
                        <a:t>. :</a:t>
                      </a:r>
                    </a:p>
                    <a:p>
                      <a:r>
                        <a:rPr lang="fr-FR" sz="1800" dirty="0" smtClean="0">
                          <a:solidFill>
                            <a:srgbClr val="0070C0"/>
                          </a:solidFill>
                          <a:latin typeface="+mj-lt"/>
                        </a:rPr>
                        <a:t>Directeurs :</a:t>
                      </a:r>
                      <a:endParaRPr lang="fr-FR" sz="1800" dirty="0">
                        <a:solidFill>
                          <a:srgbClr val="0070C0"/>
                        </a:solidFill>
                        <a:latin typeface="+mj-lt"/>
                      </a:endParaRPr>
                    </a:p>
                  </a:txBody>
                  <a:tcPr marT="45713" marB="45713"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latin typeface="+mj-lt"/>
                        </a:rPr>
                        <a:t>Martine WAHL</a:t>
                      </a:r>
                    </a:p>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latin typeface="+mj-lt"/>
                        </a:rPr>
                        <a:t>Patrick SONDI (</a:t>
                      </a:r>
                      <a:r>
                        <a:rPr lang="fr-FR" sz="1800" dirty="0" err="1" smtClean="0">
                          <a:latin typeface="+mj-lt"/>
                        </a:rPr>
                        <a:t>Mcf</a:t>
                      </a:r>
                      <a:r>
                        <a:rPr lang="fr-FR" sz="1800" dirty="0" smtClean="0">
                          <a:latin typeface="+mj-lt"/>
                        </a:rPr>
                        <a:t>, 27</a:t>
                      </a:r>
                      <a:r>
                        <a:rPr lang="fr-FR" sz="1800" baseline="30000" dirty="0" smtClean="0">
                          <a:latin typeface="+mj-lt"/>
                        </a:rPr>
                        <a:t>e</a:t>
                      </a:r>
                      <a:r>
                        <a:rPr lang="fr-FR" sz="1800" dirty="0" smtClean="0">
                          <a:latin typeface="+mj-lt"/>
                        </a:rPr>
                        <a:t> section, ULCO)</a:t>
                      </a:r>
                    </a:p>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latin typeface="+mj-lt"/>
                        </a:rPr>
                        <a:t>Marion</a:t>
                      </a:r>
                      <a:r>
                        <a:rPr lang="fr-FR" sz="1800" baseline="0" dirty="0" smtClean="0">
                          <a:latin typeface="+mj-lt"/>
                        </a:rPr>
                        <a:t> BERBINEAU &amp; Dominique GRUYER</a:t>
                      </a:r>
                      <a:endParaRPr lang="fr-FR" sz="1800" dirty="0">
                        <a:latin typeface="+mj-lt"/>
                      </a:endParaRPr>
                    </a:p>
                  </a:txBody>
                  <a:tcPr marT="45713" marB="45713" anchor="ctr">
                    <a:solidFill>
                      <a:schemeClr val="bg1"/>
                    </a:solidFill>
                  </a:tcPr>
                </a:tc>
                <a:extLst>
                  <a:ext uri="{0D108BD9-81ED-4DB2-BD59-A6C34878D82A}">
                    <a16:rowId xmlns:a16="http://schemas.microsoft.com/office/drawing/2014/main" val="10003"/>
                  </a:ext>
                </a:extLst>
              </a:tr>
              <a:tr h="365700">
                <a:tc vMerge="1">
                  <a:txBody>
                    <a:bodyPr/>
                    <a:lstStyle/>
                    <a:p>
                      <a:endParaRPr lang="fr-FR" dirty="0"/>
                    </a:p>
                  </a:txBody>
                  <a:tcPr/>
                </a:tc>
                <a:tc>
                  <a:txBody>
                    <a:bodyPr/>
                    <a:lstStyle/>
                    <a:p>
                      <a:r>
                        <a:rPr lang="fr-FR" sz="1800" dirty="0" smtClean="0">
                          <a:solidFill>
                            <a:srgbClr val="0070C0"/>
                          </a:solidFill>
                          <a:latin typeface="+mj-lt"/>
                        </a:rPr>
                        <a:t>Durée :</a:t>
                      </a:r>
                      <a:endParaRPr lang="fr-FR" sz="1800" dirty="0">
                        <a:solidFill>
                          <a:srgbClr val="0070C0"/>
                        </a:solidFill>
                        <a:latin typeface="+mj-lt"/>
                      </a:endParaRPr>
                    </a:p>
                  </a:txBody>
                  <a:tcPr marT="45713" marB="45713" anchor="ctr">
                    <a:solidFill>
                      <a:schemeClr val="bg1"/>
                    </a:solidFill>
                  </a:tcPr>
                </a:tc>
                <a:tc>
                  <a:txBody>
                    <a:bodyPr/>
                    <a:lstStyle/>
                    <a:p>
                      <a:r>
                        <a:rPr lang="fr-FR" sz="1800" dirty="0" smtClean="0">
                          <a:latin typeface="+mj-lt"/>
                        </a:rPr>
                        <a:t>3 ans (octobre 2015 –</a:t>
                      </a:r>
                      <a:r>
                        <a:rPr lang="fr-FR" sz="1800" baseline="0" dirty="0" smtClean="0">
                          <a:latin typeface="+mj-lt"/>
                        </a:rPr>
                        <a:t> septembre 2018)</a:t>
                      </a:r>
                      <a:endParaRPr lang="fr-FR" sz="1800" dirty="0">
                        <a:latin typeface="+mj-lt"/>
                      </a:endParaRPr>
                    </a:p>
                  </a:txBody>
                  <a:tcPr marT="45713" marB="45713" anchor="ctr">
                    <a:solidFill>
                      <a:schemeClr val="bg1"/>
                    </a:solidFill>
                  </a:tcPr>
                </a:tc>
                <a:extLst>
                  <a:ext uri="{0D108BD9-81ED-4DB2-BD59-A6C34878D82A}">
                    <a16:rowId xmlns:a16="http://schemas.microsoft.com/office/drawing/2014/main" val="10004"/>
                  </a:ext>
                </a:extLst>
              </a:tr>
              <a:tr h="360131">
                <a:tc vMerge="1">
                  <a:txBody>
                    <a:bodyPr/>
                    <a:lstStyle/>
                    <a:p>
                      <a:endParaRPr lang="fr-FR" dirty="0"/>
                    </a:p>
                  </a:txBody>
                  <a:tcPr/>
                </a:tc>
                <a:tc>
                  <a:txBody>
                    <a:bodyPr/>
                    <a:lstStyle/>
                    <a:p>
                      <a:r>
                        <a:rPr lang="fr-FR" sz="1800" dirty="0" smtClean="0">
                          <a:solidFill>
                            <a:srgbClr val="0070C0"/>
                          </a:solidFill>
                          <a:latin typeface="+mj-lt"/>
                        </a:rPr>
                        <a:t>Budget :</a:t>
                      </a:r>
                      <a:endParaRPr lang="fr-FR" sz="1800" dirty="0">
                        <a:solidFill>
                          <a:srgbClr val="0070C0"/>
                        </a:solidFill>
                        <a:latin typeface="+mj-lt"/>
                      </a:endParaRPr>
                    </a:p>
                  </a:txBody>
                  <a:tcPr marT="45713" marB="45713" anchor="ctr">
                    <a:solidFill>
                      <a:schemeClr val="bg1"/>
                    </a:solidFill>
                  </a:tcPr>
                </a:tc>
                <a:tc>
                  <a:txBody>
                    <a:bodyPr/>
                    <a:lstStyle/>
                    <a:p>
                      <a:r>
                        <a:rPr lang="fr-FR" sz="1800" dirty="0" smtClean="0">
                          <a:latin typeface="+mj-lt"/>
                        </a:rPr>
                        <a:t>Thèse ITPE</a:t>
                      </a:r>
                      <a:endParaRPr lang="fr-FR" sz="1800" dirty="0">
                        <a:latin typeface="+mj-lt"/>
                      </a:endParaRPr>
                    </a:p>
                  </a:txBody>
                  <a:tcPr marT="45713" marB="45713" anchor="ctr">
                    <a:solidFill>
                      <a:schemeClr val="bg1"/>
                    </a:solidFill>
                  </a:tcPr>
                </a:tc>
                <a:extLst>
                  <a:ext uri="{0D108BD9-81ED-4DB2-BD59-A6C34878D82A}">
                    <a16:rowId xmlns:a16="http://schemas.microsoft.com/office/drawing/2014/main" val="10005"/>
                  </a:ext>
                </a:extLst>
              </a:tr>
              <a:tr h="426433">
                <a:tc vMerge="1">
                  <a:txBody>
                    <a:bodyPr/>
                    <a:lstStyle/>
                    <a:p>
                      <a:endParaRPr lang="fr-FR" dirty="0"/>
                    </a:p>
                  </a:txBody>
                  <a:tcPr>
                    <a:solidFill>
                      <a:schemeClr val="bg1"/>
                    </a:solidFill>
                  </a:tcPr>
                </a:tc>
                <a:tc>
                  <a:txBody>
                    <a:bodyPr/>
                    <a:lstStyle/>
                    <a:p>
                      <a:r>
                        <a:rPr lang="fr-FR" sz="1800" dirty="0" smtClean="0">
                          <a:solidFill>
                            <a:srgbClr val="0070C0"/>
                          </a:solidFill>
                          <a:latin typeface="+mj-lt"/>
                        </a:rPr>
                        <a:t>Partenaires:</a:t>
                      </a:r>
                      <a:endParaRPr lang="fr-FR" sz="1800" dirty="0">
                        <a:solidFill>
                          <a:srgbClr val="0070C0"/>
                        </a:solidFill>
                        <a:latin typeface="+mj-lt"/>
                      </a:endParaRPr>
                    </a:p>
                  </a:txBody>
                  <a:tcPr marT="45713" marB="45713" anchor="ctr">
                    <a:solidFill>
                      <a:schemeClr val="bg1"/>
                    </a:solidFill>
                  </a:tcPr>
                </a:tc>
                <a:tc>
                  <a:txBody>
                    <a:bodyPr/>
                    <a:lstStyle/>
                    <a:p>
                      <a:r>
                        <a:rPr lang="fr-FR" sz="1800" dirty="0" smtClean="0">
                          <a:latin typeface="+mj-lt"/>
                        </a:rPr>
                        <a:t>ULCO</a:t>
                      </a:r>
                      <a:endParaRPr lang="fr-FR" sz="1800" dirty="0">
                        <a:latin typeface="+mj-lt"/>
                      </a:endParaRPr>
                    </a:p>
                  </a:txBody>
                  <a:tcPr marT="45713" marB="45713" anchor="ctr">
                    <a:solidFill>
                      <a:schemeClr val="bg1"/>
                    </a:solidFill>
                  </a:tcPr>
                </a:tc>
                <a:extLst>
                  <a:ext uri="{0D108BD9-81ED-4DB2-BD59-A6C34878D82A}">
                    <a16:rowId xmlns:a16="http://schemas.microsoft.com/office/drawing/2014/main" val="10006"/>
                  </a:ext>
                </a:extLst>
              </a:tr>
            </a:tbl>
          </a:graphicData>
        </a:graphic>
      </p:graphicFrame>
      <p:pic>
        <p:nvPicPr>
          <p:cNvPr id="6" name="Image 5"/>
          <p:cNvPicPr>
            <a:picLocks noChangeAspect="1"/>
          </p:cNvPicPr>
          <p:nvPr/>
        </p:nvPicPr>
        <p:blipFill>
          <a:blip r:embed="rId2"/>
          <a:stretch>
            <a:fillRect/>
          </a:stretch>
        </p:blipFill>
        <p:spPr>
          <a:xfrm rot="5400000">
            <a:off x="-53759" y="4062836"/>
            <a:ext cx="2745465" cy="1753525"/>
          </a:xfrm>
          <a:prstGeom prst="rect">
            <a:avLst/>
          </a:prstGeom>
        </p:spPr>
      </p:pic>
    </p:spTree>
    <p:extLst>
      <p:ext uri="{BB962C8B-B14F-4D97-AF65-F5344CB8AC3E}">
        <p14:creationId xmlns:p14="http://schemas.microsoft.com/office/powerpoint/2010/main" val="304053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6289334" cy="1143000"/>
          </a:xfrm>
        </p:spPr>
        <p:txBody>
          <a:bodyPr/>
          <a:lstStyle/>
          <a:p>
            <a:r>
              <a:rPr lang="fr-FR" dirty="0"/>
              <a:t>Positionnement des recherches </a:t>
            </a:r>
          </a:p>
        </p:txBody>
      </p:sp>
      <p:cxnSp>
        <p:nvCxnSpPr>
          <p:cNvPr id="5" name="Connecteur droit avec flèche 4"/>
          <p:cNvCxnSpPr/>
          <p:nvPr/>
        </p:nvCxnSpPr>
        <p:spPr>
          <a:xfrm flipV="1">
            <a:off x="1907704" y="2101498"/>
            <a:ext cx="0" cy="3168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a:endCxn id="10" idx="0"/>
          </p:cNvCxnSpPr>
          <p:nvPr/>
        </p:nvCxnSpPr>
        <p:spPr>
          <a:xfrm>
            <a:off x="1691680" y="5106670"/>
            <a:ext cx="61601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971600" y="1556792"/>
            <a:ext cx="1810544" cy="400110"/>
          </a:xfrm>
          <a:prstGeom prst="rect">
            <a:avLst/>
          </a:prstGeom>
          <a:noFill/>
        </p:spPr>
        <p:txBody>
          <a:bodyPr wrap="square" rtlCol="0">
            <a:spAutoFit/>
          </a:bodyPr>
          <a:lstStyle/>
          <a:p>
            <a:r>
              <a:rPr lang="fr-FR" sz="2000" b="1" dirty="0" smtClean="0"/>
              <a:t>Connectivité</a:t>
            </a:r>
            <a:endParaRPr lang="fr-FR" sz="2000" b="1" dirty="0"/>
          </a:p>
        </p:txBody>
      </p:sp>
      <p:sp>
        <p:nvSpPr>
          <p:cNvPr id="10" name="ZoneTexte 9"/>
          <p:cNvSpPr txBox="1"/>
          <p:nvPr/>
        </p:nvSpPr>
        <p:spPr>
          <a:xfrm>
            <a:off x="6803537" y="5106670"/>
            <a:ext cx="2096616" cy="400110"/>
          </a:xfrm>
          <a:prstGeom prst="rect">
            <a:avLst/>
          </a:prstGeom>
          <a:noFill/>
        </p:spPr>
        <p:txBody>
          <a:bodyPr wrap="square" rtlCol="0">
            <a:spAutoFit/>
          </a:bodyPr>
          <a:lstStyle/>
          <a:p>
            <a:r>
              <a:rPr lang="fr-FR" sz="2000" b="1" dirty="0" smtClean="0"/>
              <a:t>Automatisation</a:t>
            </a:r>
            <a:endParaRPr lang="fr-FR" sz="2000" b="1" dirty="0"/>
          </a:p>
        </p:txBody>
      </p:sp>
      <p:sp>
        <p:nvSpPr>
          <p:cNvPr id="11" name="ZoneTexte 10"/>
          <p:cNvSpPr txBox="1"/>
          <p:nvPr/>
        </p:nvSpPr>
        <p:spPr>
          <a:xfrm>
            <a:off x="1691680" y="5106670"/>
            <a:ext cx="1296144" cy="523220"/>
          </a:xfrm>
          <a:prstGeom prst="rect">
            <a:avLst/>
          </a:prstGeom>
          <a:noFill/>
        </p:spPr>
        <p:txBody>
          <a:bodyPr wrap="square" rtlCol="0">
            <a:spAutoFit/>
          </a:bodyPr>
          <a:lstStyle/>
          <a:p>
            <a:pPr algn="ctr"/>
            <a:r>
              <a:rPr lang="fr-FR" sz="1400" dirty="0" smtClean="0"/>
              <a:t>Manuel</a:t>
            </a:r>
          </a:p>
          <a:p>
            <a:pPr algn="ctr"/>
            <a:r>
              <a:rPr lang="fr-FR" sz="1400" dirty="0" smtClean="0"/>
              <a:t>Niveau 0</a:t>
            </a:r>
            <a:endParaRPr lang="fr-FR" sz="1400" dirty="0"/>
          </a:p>
        </p:txBody>
      </p:sp>
      <p:sp>
        <p:nvSpPr>
          <p:cNvPr id="12" name="ZoneTexte 11"/>
          <p:cNvSpPr txBox="1"/>
          <p:nvPr/>
        </p:nvSpPr>
        <p:spPr>
          <a:xfrm>
            <a:off x="4644008" y="5106670"/>
            <a:ext cx="2160240" cy="523220"/>
          </a:xfrm>
          <a:prstGeom prst="rect">
            <a:avLst/>
          </a:prstGeom>
          <a:noFill/>
        </p:spPr>
        <p:txBody>
          <a:bodyPr wrap="square" rtlCol="0">
            <a:spAutoFit/>
          </a:bodyPr>
          <a:lstStyle/>
          <a:p>
            <a:pPr algn="ctr"/>
            <a:r>
              <a:rPr lang="fr-FR" sz="1400" dirty="0" smtClean="0"/>
              <a:t>Automatisation complète</a:t>
            </a:r>
          </a:p>
          <a:p>
            <a:pPr algn="ctr"/>
            <a:r>
              <a:rPr lang="fr-FR" sz="1400" dirty="0" smtClean="0"/>
              <a:t>Niveau 4</a:t>
            </a:r>
            <a:endParaRPr lang="fr-FR" sz="1400" dirty="0"/>
          </a:p>
        </p:txBody>
      </p:sp>
      <p:sp>
        <p:nvSpPr>
          <p:cNvPr id="13" name="ZoneTexte 12"/>
          <p:cNvSpPr txBox="1"/>
          <p:nvPr/>
        </p:nvSpPr>
        <p:spPr>
          <a:xfrm>
            <a:off x="971600" y="4549770"/>
            <a:ext cx="936104" cy="307777"/>
          </a:xfrm>
          <a:prstGeom prst="rect">
            <a:avLst/>
          </a:prstGeom>
          <a:noFill/>
        </p:spPr>
        <p:txBody>
          <a:bodyPr wrap="square" rtlCol="0">
            <a:spAutoFit/>
          </a:bodyPr>
          <a:lstStyle/>
          <a:p>
            <a:pPr algn="ctr"/>
            <a:r>
              <a:rPr lang="fr-FR" sz="1400" dirty="0" smtClean="0"/>
              <a:t>Isolé</a:t>
            </a:r>
            <a:endParaRPr lang="fr-FR" sz="1400" dirty="0"/>
          </a:p>
        </p:txBody>
      </p:sp>
      <p:sp>
        <p:nvSpPr>
          <p:cNvPr id="14" name="ZoneTexte 13"/>
          <p:cNvSpPr txBox="1"/>
          <p:nvPr/>
        </p:nvSpPr>
        <p:spPr>
          <a:xfrm>
            <a:off x="683568" y="3757682"/>
            <a:ext cx="1224136" cy="523220"/>
          </a:xfrm>
          <a:prstGeom prst="rect">
            <a:avLst/>
          </a:prstGeom>
          <a:noFill/>
        </p:spPr>
        <p:txBody>
          <a:bodyPr wrap="square" rtlCol="0">
            <a:spAutoFit/>
          </a:bodyPr>
          <a:lstStyle/>
          <a:p>
            <a:pPr algn="ctr"/>
            <a:r>
              <a:rPr lang="fr-FR" sz="1400" dirty="0" smtClean="0"/>
              <a:t>Reçoit uniquement</a:t>
            </a:r>
            <a:endParaRPr lang="fr-FR" sz="1400" dirty="0"/>
          </a:p>
        </p:txBody>
      </p:sp>
      <p:sp>
        <p:nvSpPr>
          <p:cNvPr id="15" name="ZoneTexte 14"/>
          <p:cNvSpPr txBox="1"/>
          <p:nvPr/>
        </p:nvSpPr>
        <p:spPr>
          <a:xfrm>
            <a:off x="683568" y="3181618"/>
            <a:ext cx="1224136" cy="307777"/>
          </a:xfrm>
          <a:prstGeom prst="rect">
            <a:avLst/>
          </a:prstGeom>
          <a:noFill/>
        </p:spPr>
        <p:txBody>
          <a:bodyPr wrap="square" rtlCol="0">
            <a:spAutoFit/>
          </a:bodyPr>
          <a:lstStyle/>
          <a:p>
            <a:pPr algn="ctr"/>
            <a:r>
              <a:rPr lang="fr-FR" sz="1400" dirty="0" smtClean="0"/>
              <a:t>Voisinage</a:t>
            </a:r>
            <a:endParaRPr lang="fr-FR" sz="1400" dirty="0"/>
          </a:p>
        </p:txBody>
      </p:sp>
      <p:sp>
        <p:nvSpPr>
          <p:cNvPr id="16" name="ZoneTexte 15"/>
          <p:cNvSpPr txBox="1"/>
          <p:nvPr/>
        </p:nvSpPr>
        <p:spPr>
          <a:xfrm>
            <a:off x="683568" y="2461538"/>
            <a:ext cx="1224136" cy="307777"/>
          </a:xfrm>
          <a:prstGeom prst="rect">
            <a:avLst/>
          </a:prstGeom>
          <a:noFill/>
        </p:spPr>
        <p:txBody>
          <a:bodyPr wrap="square" rtlCol="0">
            <a:spAutoFit/>
          </a:bodyPr>
          <a:lstStyle/>
          <a:p>
            <a:pPr algn="ctr"/>
            <a:r>
              <a:rPr lang="fr-FR" sz="1400" dirty="0" smtClean="0">
                <a:solidFill>
                  <a:srgbClr val="FF0000"/>
                </a:solidFill>
              </a:rPr>
              <a:t>Ad hoc</a:t>
            </a:r>
            <a:endParaRPr lang="fr-FR" sz="1400" dirty="0">
              <a:solidFill>
                <a:srgbClr val="FF0000"/>
              </a:solidFill>
            </a:endParaRPr>
          </a:p>
        </p:txBody>
      </p:sp>
      <p:pic>
        <p:nvPicPr>
          <p:cNvPr id="1026" name="Picture 2" descr="https://www.challenges.fr/assets/img/2016/09/12/cover-r4x3w1000-57ee77f1a7233-Nouvelle%20image%20%281%29.jpg"/>
          <p:cNvPicPr>
            <a:picLocks noChangeAspect="1" noChangeArrowheads="1"/>
          </p:cNvPicPr>
          <p:nvPr/>
        </p:nvPicPr>
        <p:blipFill>
          <a:blip r:embed="rId3"/>
          <a:srcRect/>
          <a:stretch>
            <a:fillRect/>
          </a:stretch>
        </p:blipFill>
        <p:spPr bwMode="auto">
          <a:xfrm>
            <a:off x="6289334" y="197053"/>
            <a:ext cx="2599961" cy="1949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ZoneTexte 17"/>
          <p:cNvSpPr txBox="1"/>
          <p:nvPr/>
        </p:nvSpPr>
        <p:spPr>
          <a:xfrm>
            <a:off x="5148064" y="4333746"/>
            <a:ext cx="1224136"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Véhicules autonomes</a:t>
            </a:r>
            <a:endParaRPr lang="fr-FR" sz="1400" dirty="0"/>
          </a:p>
        </p:txBody>
      </p:sp>
      <p:sp>
        <p:nvSpPr>
          <p:cNvPr id="19" name="ZoneTexte 18"/>
          <p:cNvSpPr txBox="1"/>
          <p:nvPr/>
        </p:nvSpPr>
        <p:spPr>
          <a:xfrm>
            <a:off x="5148064" y="2461538"/>
            <a:ext cx="1224136" cy="57888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solidFill>
                  <a:schemeClr val="tx1"/>
                </a:solidFill>
              </a:rPr>
              <a:t>Autoroute intelligente</a:t>
            </a:r>
            <a:endParaRPr lang="fr-FR" sz="1400" dirty="0">
              <a:solidFill>
                <a:schemeClr val="tx1"/>
              </a:solidFill>
            </a:endParaRPr>
          </a:p>
        </p:txBody>
      </p:sp>
      <p:sp>
        <p:nvSpPr>
          <p:cNvPr id="23" name="Flèche droite à entaille 22"/>
          <p:cNvSpPr/>
          <p:nvPr/>
        </p:nvSpPr>
        <p:spPr>
          <a:xfrm rot="19802081">
            <a:off x="1927076" y="2691015"/>
            <a:ext cx="1852117" cy="573246"/>
          </a:xfrm>
          <a:prstGeom prst="notchedRightArrow">
            <a:avLst>
              <a:gd name="adj1" fmla="val 50000"/>
              <a:gd name="adj2" fmla="val 386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ZoneTexte 23"/>
          <p:cNvSpPr txBox="1"/>
          <p:nvPr/>
        </p:nvSpPr>
        <p:spPr>
          <a:xfrm>
            <a:off x="6372200" y="4335487"/>
            <a:ext cx="1440160" cy="646331"/>
          </a:xfrm>
          <a:prstGeom prst="rect">
            <a:avLst/>
          </a:prstGeom>
          <a:noFill/>
        </p:spPr>
        <p:txBody>
          <a:bodyPr wrap="square" rtlCol="0">
            <a:spAutoFit/>
          </a:bodyPr>
          <a:lstStyle/>
          <a:p>
            <a:r>
              <a:rPr lang="fr-FR" sz="1200" i="1" dirty="0" smtClean="0"/>
              <a:t>Intelligence réside entièrement dans le véhicule</a:t>
            </a:r>
            <a:endParaRPr lang="fr-FR" sz="1200" i="1" dirty="0"/>
          </a:p>
        </p:txBody>
      </p:sp>
      <p:sp>
        <p:nvSpPr>
          <p:cNvPr id="25" name="ZoneTexte 24"/>
          <p:cNvSpPr txBox="1"/>
          <p:nvPr/>
        </p:nvSpPr>
        <p:spPr>
          <a:xfrm>
            <a:off x="2051720" y="3757682"/>
            <a:ext cx="1224136"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Véhicules connectés</a:t>
            </a:r>
            <a:endParaRPr lang="fr-FR" sz="1400" dirty="0"/>
          </a:p>
        </p:txBody>
      </p:sp>
      <p:sp>
        <p:nvSpPr>
          <p:cNvPr id="26" name="ZoneTexte 25"/>
          <p:cNvSpPr txBox="1"/>
          <p:nvPr/>
        </p:nvSpPr>
        <p:spPr>
          <a:xfrm>
            <a:off x="2982476" y="3109610"/>
            <a:ext cx="1224136"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Véhicules coordonnés</a:t>
            </a:r>
            <a:endParaRPr lang="fr-FR" sz="1400" dirty="0"/>
          </a:p>
        </p:txBody>
      </p:sp>
      <p:sp>
        <p:nvSpPr>
          <p:cNvPr id="27" name="ZoneTexte 26"/>
          <p:cNvSpPr txBox="1"/>
          <p:nvPr/>
        </p:nvSpPr>
        <p:spPr>
          <a:xfrm>
            <a:off x="3851920" y="2461538"/>
            <a:ext cx="1224136" cy="57888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Véhicules coopératifs</a:t>
            </a:r>
            <a:endParaRPr lang="fr-FR" sz="1400" dirty="0"/>
          </a:p>
        </p:txBody>
      </p:sp>
      <p:sp>
        <p:nvSpPr>
          <p:cNvPr id="29" name="ZoneTexte 28"/>
          <p:cNvSpPr txBox="1"/>
          <p:nvPr/>
        </p:nvSpPr>
        <p:spPr>
          <a:xfrm rot="19804664">
            <a:off x="1768578" y="2551333"/>
            <a:ext cx="2162200" cy="261610"/>
          </a:xfrm>
          <a:prstGeom prst="rect">
            <a:avLst/>
          </a:prstGeom>
          <a:noFill/>
        </p:spPr>
        <p:txBody>
          <a:bodyPr wrap="square" rtlCol="0">
            <a:spAutoFit/>
          </a:bodyPr>
          <a:lstStyle/>
          <a:p>
            <a:r>
              <a:rPr lang="fr-FR" sz="1050" i="1" dirty="0" smtClean="0">
                <a:solidFill>
                  <a:srgbClr val="FF0000"/>
                </a:solidFill>
              </a:rPr>
              <a:t>Système interdépendant</a:t>
            </a:r>
            <a:endParaRPr lang="fr-FR" sz="1050" i="1" dirty="0">
              <a:solidFill>
                <a:srgbClr val="FF0000"/>
              </a:solidFill>
            </a:endParaRPr>
          </a:p>
        </p:txBody>
      </p:sp>
      <p:sp>
        <p:nvSpPr>
          <p:cNvPr id="32" name="Rectangle 31"/>
          <p:cNvSpPr/>
          <p:nvPr/>
        </p:nvSpPr>
        <p:spPr>
          <a:xfrm>
            <a:off x="245602" y="5878518"/>
            <a:ext cx="4396348" cy="646331"/>
          </a:xfrm>
          <a:prstGeom prst="rect">
            <a:avLst/>
          </a:prstGeom>
        </p:spPr>
        <p:txBody>
          <a:bodyPr wrap="square">
            <a:spAutoFit/>
          </a:bodyPr>
          <a:lstStyle/>
          <a:p>
            <a:r>
              <a:rPr lang="fr-FR" sz="1200" dirty="0" smtClean="0"/>
              <a:t>Niveau 0 : Manuel</a:t>
            </a:r>
          </a:p>
          <a:p>
            <a:r>
              <a:rPr lang="fr-FR" sz="1200" dirty="0" smtClean="0"/>
              <a:t>Niveau 1 : Automatisation de certaines </a:t>
            </a:r>
            <a:r>
              <a:rPr lang="fr-FR" sz="1200" dirty="0"/>
              <a:t>fonctions   		</a:t>
            </a:r>
            <a:endParaRPr lang="fr-FR" sz="1200" dirty="0" smtClean="0"/>
          </a:p>
          <a:p>
            <a:r>
              <a:rPr lang="fr-FR" sz="1200" dirty="0" smtClean="0"/>
              <a:t>Niveau 2 : Automatisation de fonctions combinées</a:t>
            </a:r>
          </a:p>
        </p:txBody>
      </p:sp>
      <p:sp>
        <p:nvSpPr>
          <p:cNvPr id="3" name="ZoneTexte 2"/>
          <p:cNvSpPr txBox="1"/>
          <p:nvPr/>
        </p:nvSpPr>
        <p:spPr>
          <a:xfrm>
            <a:off x="4116521" y="6048579"/>
            <a:ext cx="3287222" cy="461665"/>
          </a:xfrm>
          <a:prstGeom prst="rect">
            <a:avLst/>
          </a:prstGeom>
          <a:noFill/>
        </p:spPr>
        <p:txBody>
          <a:bodyPr wrap="square" rtlCol="0">
            <a:spAutoFit/>
          </a:bodyPr>
          <a:lstStyle>
            <a:defPPr>
              <a:defRPr lang="fr-FR"/>
            </a:defPPr>
            <a:lvl1pPr>
              <a:defRPr sz="1200"/>
            </a:lvl1pPr>
          </a:lstStyle>
          <a:p>
            <a:r>
              <a:rPr lang="fr-FR" dirty="0"/>
              <a:t>Niveau 3 : Conduite autonome </a:t>
            </a:r>
            <a:r>
              <a:rPr lang="fr-FR" dirty="0" smtClean="0"/>
              <a:t>limitée</a:t>
            </a:r>
          </a:p>
          <a:p>
            <a:r>
              <a:rPr lang="fr-FR" dirty="0" smtClean="0"/>
              <a:t>Niveau 4 : Automatisation complète</a:t>
            </a:r>
            <a:endParaRPr lang="fr-FR" dirty="0"/>
          </a:p>
        </p:txBody>
      </p:sp>
      <p:sp>
        <p:nvSpPr>
          <p:cNvPr id="4" name="ZoneTexte 3"/>
          <p:cNvSpPr txBox="1"/>
          <p:nvPr/>
        </p:nvSpPr>
        <p:spPr>
          <a:xfrm>
            <a:off x="6503875" y="2411457"/>
            <a:ext cx="2016224" cy="1754326"/>
          </a:xfrm>
          <a:prstGeom prst="rect">
            <a:avLst/>
          </a:prstGeom>
          <a:noFill/>
        </p:spPr>
        <p:txBody>
          <a:bodyPr wrap="square" rtlCol="0">
            <a:spAutoFit/>
          </a:bodyPr>
          <a:lstStyle/>
          <a:p>
            <a:r>
              <a:rPr lang="fr-FR" dirty="0" smtClean="0">
                <a:solidFill>
                  <a:srgbClr val="FF0000"/>
                </a:solidFill>
              </a:rPr>
              <a:t>Protocole de routage pour les communication V2V en l’absence d’infrastructure (panne…)</a:t>
            </a:r>
            <a:endParaRPr lang="fr-FR" dirty="0">
              <a:solidFill>
                <a:srgbClr val="FF0000"/>
              </a:solidFill>
            </a:endParaRPr>
          </a:p>
        </p:txBody>
      </p:sp>
    </p:spTree>
    <p:extLst>
      <p:ext uri="{BB962C8B-B14F-4D97-AF65-F5344CB8AC3E}">
        <p14:creationId xmlns:p14="http://schemas.microsoft.com/office/powerpoint/2010/main" val="299760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3" name="Espace réservé du contenu 2"/>
          <p:cNvSpPr>
            <a:spLocks noGrp="1"/>
          </p:cNvSpPr>
          <p:nvPr>
            <p:ph idx="1"/>
          </p:nvPr>
        </p:nvSpPr>
        <p:spPr/>
        <p:txBody>
          <a:bodyPr/>
          <a:lstStyle/>
          <a:p>
            <a:endParaRPr lang="fr-FR" dirty="0"/>
          </a:p>
          <a:p>
            <a:endParaRPr lang="fr-FR" dirty="0" smtClean="0"/>
          </a:p>
          <a:p>
            <a:endParaRPr lang="fr-FR" dirty="0"/>
          </a:p>
          <a:p>
            <a:endParaRPr lang="fr-FR" dirty="0" smtClean="0"/>
          </a:p>
          <a:p>
            <a:endParaRPr lang="fr-FR" dirty="0"/>
          </a:p>
          <a:p>
            <a:endParaRPr lang="fr-FR" dirty="0"/>
          </a:p>
        </p:txBody>
      </p:sp>
      <p:sp>
        <p:nvSpPr>
          <p:cNvPr id="4" name="ZoneTexte 3"/>
          <p:cNvSpPr txBox="1"/>
          <p:nvPr/>
        </p:nvSpPr>
        <p:spPr>
          <a:xfrm>
            <a:off x="457201" y="2034654"/>
            <a:ext cx="8507288" cy="4524315"/>
          </a:xfrm>
          <a:prstGeom prst="rect">
            <a:avLst/>
          </a:prstGeom>
          <a:noFill/>
        </p:spPr>
        <p:txBody>
          <a:bodyPr wrap="square" rtlCol="0">
            <a:spAutoFit/>
          </a:bodyPr>
          <a:lstStyle/>
          <a:p>
            <a:r>
              <a:rPr lang="fr-FR" dirty="0" smtClean="0"/>
              <a:t>L’automatisation d’un procédé va de pair avec l’amélioration des communications entre les entités (capteurs, actionneurs, calculateurs, automates…) qui le composent.</a:t>
            </a:r>
          </a:p>
          <a:p>
            <a:endParaRPr lang="fr-FR" dirty="0"/>
          </a:p>
          <a:p>
            <a:r>
              <a:rPr lang="fr-FR" dirty="0" smtClean="0"/>
              <a:t>Il en va de même pour l’automatisation de la conduite (véhicule coopératif, autoroute intelligente)</a:t>
            </a:r>
          </a:p>
          <a:p>
            <a:endParaRPr lang="fr-FR" dirty="0"/>
          </a:p>
          <a:p>
            <a:r>
              <a:rPr lang="fr-FR" dirty="0" smtClean="0"/>
              <a:t>Question : que se passe-t-il si l’infrastructure est défaillante et que la communication du système global ne repose donc plus que sur les communications V2V ?</a:t>
            </a:r>
          </a:p>
          <a:p>
            <a:endParaRPr lang="fr-FR" dirty="0"/>
          </a:p>
          <a:p>
            <a:r>
              <a:rPr lang="fr-FR" dirty="0" smtClean="0"/>
              <a:t>Comment permettre à la fois :</a:t>
            </a:r>
          </a:p>
          <a:p>
            <a:pPr marL="285750" indent="-285750">
              <a:buFont typeface="Arial" panose="020B0604020202020204" pitchFamily="34" charset="0"/>
              <a:buChar char="•"/>
            </a:pPr>
            <a:r>
              <a:rPr lang="fr-FR" dirty="0" smtClean="0"/>
              <a:t>Les communications proches (souvent partage de variables, aussi de messages)</a:t>
            </a:r>
          </a:p>
          <a:p>
            <a:pPr marL="285750" indent="-285750">
              <a:buFont typeface="Arial" panose="020B0604020202020204" pitchFamily="34" charset="0"/>
              <a:buChar char="•"/>
            </a:pPr>
            <a:r>
              <a:rPr lang="fr-FR" dirty="0" smtClean="0"/>
              <a:t>Les communications lointaines (échanges de messages, typiquement    transfert d’alertes…)</a:t>
            </a:r>
            <a:endParaRPr lang="fr-FR" dirty="0"/>
          </a:p>
        </p:txBody>
      </p:sp>
    </p:spTree>
    <p:extLst>
      <p:ext uri="{BB962C8B-B14F-4D97-AF65-F5344CB8AC3E}">
        <p14:creationId xmlns:p14="http://schemas.microsoft.com/office/powerpoint/2010/main" val="10612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8287" y="1958296"/>
            <a:ext cx="6067425" cy="3771900"/>
          </a:xfrm>
        </p:spPr>
      </p:pic>
      <p:sp>
        <p:nvSpPr>
          <p:cNvPr id="5" name="ZoneTexte 4"/>
          <p:cNvSpPr txBox="1"/>
          <p:nvPr/>
        </p:nvSpPr>
        <p:spPr>
          <a:xfrm>
            <a:off x="1403650" y="5749131"/>
            <a:ext cx="6202062" cy="707886"/>
          </a:xfrm>
          <a:prstGeom prst="rect">
            <a:avLst/>
          </a:prstGeom>
          <a:noFill/>
        </p:spPr>
        <p:txBody>
          <a:bodyPr wrap="square" rtlCol="0">
            <a:spAutoFit/>
          </a:bodyPr>
          <a:lstStyle/>
          <a:p>
            <a:r>
              <a:rPr lang="fr-FR" sz="2000" dirty="0" smtClean="0"/>
              <a:t>Ne pourrait-on pas proposer une structure virtuelle qui aiderait à l’organisation de ces échanges ?</a:t>
            </a:r>
          </a:p>
        </p:txBody>
      </p:sp>
      <p:sp>
        <p:nvSpPr>
          <p:cNvPr id="6" name="ZoneTexte 5"/>
          <p:cNvSpPr txBox="1"/>
          <p:nvPr/>
        </p:nvSpPr>
        <p:spPr>
          <a:xfrm>
            <a:off x="188892" y="4631668"/>
            <a:ext cx="1214758" cy="738664"/>
          </a:xfrm>
          <a:prstGeom prst="rect">
            <a:avLst/>
          </a:prstGeom>
          <a:noFill/>
        </p:spPr>
        <p:txBody>
          <a:bodyPr wrap="square" rtlCol="0">
            <a:spAutoFit/>
          </a:bodyPr>
          <a:lstStyle/>
          <a:p>
            <a:r>
              <a:rPr lang="fr-FR" sz="1400" dirty="0" smtClean="0">
                <a:solidFill>
                  <a:srgbClr val="0266AB"/>
                </a:solidFill>
              </a:rPr>
              <a:t>It looks </a:t>
            </a:r>
            <a:r>
              <a:rPr lang="fr-FR" sz="1400" dirty="0" err="1" smtClean="0">
                <a:solidFill>
                  <a:srgbClr val="0266AB"/>
                </a:solidFill>
              </a:rPr>
              <a:t>like</a:t>
            </a:r>
            <a:r>
              <a:rPr lang="fr-FR" sz="1400" dirty="0" smtClean="0">
                <a:solidFill>
                  <a:srgbClr val="0266AB"/>
                </a:solidFill>
              </a:rPr>
              <a:t> </a:t>
            </a:r>
            <a:r>
              <a:rPr lang="en-US" sz="1400" dirty="0">
                <a:solidFill>
                  <a:srgbClr val="0266AB"/>
                </a:solidFill>
              </a:rPr>
              <a:t>a bit of a </a:t>
            </a:r>
            <a:r>
              <a:rPr lang="en-US" sz="1400" dirty="0" smtClean="0">
                <a:solidFill>
                  <a:srgbClr val="0266AB"/>
                </a:solidFill>
              </a:rPr>
              <a:t>mess, </a:t>
            </a:r>
            <a:r>
              <a:rPr lang="en-US" sz="1400" dirty="0" err="1" smtClean="0">
                <a:solidFill>
                  <a:srgbClr val="0266AB"/>
                </a:solidFill>
              </a:rPr>
              <a:t>isn’it</a:t>
            </a:r>
            <a:r>
              <a:rPr lang="en-US" sz="1400" dirty="0" smtClean="0">
                <a:solidFill>
                  <a:srgbClr val="0266AB"/>
                </a:solidFill>
              </a:rPr>
              <a:t> ?</a:t>
            </a:r>
            <a:endParaRPr lang="fr-FR" sz="1400" dirty="0">
              <a:solidFill>
                <a:srgbClr val="0266AB"/>
              </a:solidFill>
            </a:endParaRPr>
          </a:p>
        </p:txBody>
      </p:sp>
    </p:spTree>
    <p:extLst>
      <p:ext uri="{BB962C8B-B14F-4D97-AF65-F5344CB8AC3E}">
        <p14:creationId xmlns:p14="http://schemas.microsoft.com/office/powerpoint/2010/main" val="4062191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Positionnement - Organiser les échanges, mais à quel niveau de protocole ? </a:t>
            </a:r>
            <a:endParaRPr lang="fr-FR" dirty="0"/>
          </a:p>
        </p:txBody>
      </p:sp>
      <p:sp>
        <p:nvSpPr>
          <p:cNvPr id="4" name="Espace réservé du numéro de diapositive 3"/>
          <p:cNvSpPr>
            <a:spLocks noGrp="1"/>
          </p:cNvSpPr>
          <p:nvPr>
            <p:ph type="sldNum" sz="quarter" idx="4294967295"/>
          </p:nvPr>
        </p:nvSpPr>
        <p:spPr>
          <a:xfrm>
            <a:off x="8429079" y="6828687"/>
            <a:ext cx="1079500" cy="301625"/>
          </a:xfrm>
          <a:prstGeom prst="rect">
            <a:avLst/>
          </a:prstGeom>
        </p:spPr>
        <p:txBody>
          <a:bodyPr/>
          <a:lstStyle/>
          <a:p>
            <a:fld id="{23CA36E6-3D22-4B75-AB8B-E669FF999EA4}" type="slidenum">
              <a:rPr lang="fr-FR" smtClean="0"/>
              <a:pPr/>
              <a:t>7</a:t>
            </a:fld>
            <a:endParaRPr lang="fr-FR" dirty="0"/>
          </a:p>
        </p:txBody>
      </p:sp>
      <p:pic>
        <p:nvPicPr>
          <p:cNvPr id="5" name="Picture 2"/>
          <p:cNvPicPr>
            <a:picLocks noChangeAspect="1" noChangeArrowheads="1"/>
          </p:cNvPicPr>
          <p:nvPr/>
        </p:nvPicPr>
        <p:blipFill>
          <a:blip r:embed="rId2" cstate="print"/>
          <a:srcRect/>
          <a:stretch>
            <a:fillRect/>
          </a:stretch>
        </p:blipFill>
        <p:spPr bwMode="auto">
          <a:xfrm>
            <a:off x="3758125" y="2078861"/>
            <a:ext cx="4248472" cy="3878145"/>
          </a:xfrm>
          <a:prstGeom prst="rect">
            <a:avLst/>
          </a:prstGeom>
          <a:noFill/>
          <a:ln w="9525">
            <a:noFill/>
            <a:miter lim="800000"/>
            <a:headEnd/>
            <a:tailEnd/>
          </a:ln>
        </p:spPr>
      </p:pic>
      <p:sp>
        <p:nvSpPr>
          <p:cNvPr id="15" name="ZoneTexte 14"/>
          <p:cNvSpPr txBox="1"/>
          <p:nvPr/>
        </p:nvSpPr>
        <p:spPr>
          <a:xfrm>
            <a:off x="1432082" y="2533910"/>
            <a:ext cx="1512168" cy="369332"/>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dirty="0" smtClean="0"/>
              <a:t>Applications</a:t>
            </a:r>
            <a:endParaRPr lang="fr-FR" dirty="0"/>
          </a:p>
        </p:txBody>
      </p:sp>
      <p:sp>
        <p:nvSpPr>
          <p:cNvPr id="16" name="ZoneTexte 15"/>
          <p:cNvSpPr txBox="1"/>
          <p:nvPr/>
        </p:nvSpPr>
        <p:spPr>
          <a:xfrm>
            <a:off x="865513" y="4622142"/>
            <a:ext cx="2664296" cy="923330"/>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t>Technologies ad hoc</a:t>
            </a:r>
          </a:p>
          <a:p>
            <a:pPr algn="ctr"/>
            <a:r>
              <a:rPr lang="fr-FR" dirty="0" smtClean="0"/>
              <a:t>(par exemple, protocoles type IEEE 802)</a:t>
            </a:r>
            <a:endParaRPr lang="fr-FR" dirty="0"/>
          </a:p>
        </p:txBody>
      </p:sp>
      <p:sp>
        <p:nvSpPr>
          <p:cNvPr id="8" name="Accolade ouvrante 7"/>
          <p:cNvSpPr/>
          <p:nvPr/>
        </p:nvSpPr>
        <p:spPr>
          <a:xfrm>
            <a:off x="3529809" y="4478126"/>
            <a:ext cx="576064" cy="936104"/>
          </a:xfrm>
          <a:prstGeom prst="leftBrace">
            <a:avLst>
              <a:gd name="adj1" fmla="val 42533"/>
              <a:gd name="adj2"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 name="ZoneTexte 9"/>
          <p:cNvSpPr txBox="1"/>
          <p:nvPr/>
        </p:nvSpPr>
        <p:spPr>
          <a:xfrm>
            <a:off x="4698599" y="1713396"/>
            <a:ext cx="2889061" cy="338554"/>
          </a:xfrm>
          <a:prstGeom prst="rect">
            <a:avLst/>
          </a:prstGeom>
          <a:noFill/>
        </p:spPr>
        <p:txBody>
          <a:bodyPr wrap="none" rtlCol="0">
            <a:spAutoFit/>
          </a:bodyPr>
          <a:lstStyle/>
          <a:p>
            <a:r>
              <a:rPr lang="fr-FR" sz="1600" i="1" dirty="0" smtClean="0"/>
              <a:t>Modèle de référence OSI de l’ISO</a:t>
            </a:r>
            <a:endParaRPr lang="fr-FR" sz="1600" i="1" dirty="0"/>
          </a:p>
        </p:txBody>
      </p:sp>
      <p:cxnSp>
        <p:nvCxnSpPr>
          <p:cNvPr id="20" name="Connecteur droit 19"/>
          <p:cNvCxnSpPr>
            <a:endCxn id="15" idx="3"/>
          </p:cNvCxnSpPr>
          <p:nvPr/>
        </p:nvCxnSpPr>
        <p:spPr>
          <a:xfrm flipH="1" flipV="1">
            <a:off x="2944250" y="2718576"/>
            <a:ext cx="1051358" cy="5677"/>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3313786" y="4262102"/>
            <a:ext cx="720079"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465696" y="2757549"/>
            <a:ext cx="2848089" cy="1657861"/>
            <a:chOff x="465696" y="2757549"/>
            <a:chExt cx="2848089" cy="1657861"/>
          </a:xfrm>
        </p:grpSpPr>
        <p:sp>
          <p:nvSpPr>
            <p:cNvPr id="13" name="ZoneTexte 12"/>
            <p:cNvSpPr txBox="1"/>
            <p:nvPr/>
          </p:nvSpPr>
          <p:spPr>
            <a:xfrm>
              <a:off x="1081537" y="4046078"/>
              <a:ext cx="223224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dirty="0" smtClean="0"/>
                <a:t>Protocole de routage</a:t>
              </a:r>
              <a:endParaRPr lang="fr-FR" dirty="0"/>
            </a:p>
          </p:txBody>
        </p:sp>
        <p:sp>
          <p:nvSpPr>
            <p:cNvPr id="3" name="Flèche vers le bas 2"/>
            <p:cNvSpPr/>
            <p:nvPr/>
          </p:nvSpPr>
          <p:spPr>
            <a:xfrm rot="19686852">
              <a:off x="465696" y="2757549"/>
              <a:ext cx="435133" cy="128350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FFFFFF"/>
                  </a:solidFill>
                </a:rPr>
                <a:t>Thèse</a:t>
              </a:r>
              <a:endParaRPr lang="fr-FR" dirty="0">
                <a:solidFill>
                  <a:srgbClr val="FFFFFF"/>
                </a:solidFill>
              </a:endParaRPr>
            </a:p>
          </p:txBody>
        </p:sp>
      </p:grpSp>
    </p:spTree>
    <p:extLst>
      <p:ext uri="{BB962C8B-B14F-4D97-AF65-F5344CB8AC3E}">
        <p14:creationId xmlns:p14="http://schemas.microsoft.com/office/powerpoint/2010/main" val="338599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Protocole de routage</a:t>
            </a:r>
            <a:endParaRPr lang="fr-FR" dirty="0"/>
          </a:p>
        </p:txBody>
      </p:sp>
      <p:sp>
        <p:nvSpPr>
          <p:cNvPr id="3" name="Espace réservé du contenu 2"/>
          <p:cNvSpPr>
            <a:spLocks noGrp="1"/>
          </p:cNvSpPr>
          <p:nvPr>
            <p:ph idx="1"/>
          </p:nvPr>
        </p:nvSpPr>
        <p:spPr>
          <a:xfrm>
            <a:off x="467544" y="1951766"/>
            <a:ext cx="8229600" cy="1643737"/>
          </a:xfrm>
        </p:spPr>
        <p:txBody>
          <a:bodyPr>
            <a:noAutofit/>
          </a:bodyPr>
          <a:lstStyle/>
          <a:p>
            <a:pPr marL="0" indent="0" algn="just">
              <a:buNone/>
            </a:pPr>
            <a:r>
              <a:rPr lang="fr-FR" i="1" dirty="0" smtClean="0"/>
              <a:t>Un protocole de routage définit une routine à exécuter dans le but d’acheminer des données de bout en bout au sein d'un réseau, en utilisant le système d'adressage de la couche réseau.</a:t>
            </a:r>
            <a:endParaRPr lang="fr-FR" i="1" dirty="0"/>
          </a:p>
        </p:txBody>
      </p:sp>
      <p:pic>
        <p:nvPicPr>
          <p:cNvPr id="1026" name="Picture 2"/>
          <p:cNvPicPr>
            <a:picLocks noChangeAspect="1" noChangeArrowheads="1"/>
          </p:cNvPicPr>
          <p:nvPr/>
        </p:nvPicPr>
        <p:blipFill>
          <a:blip r:embed="rId3" cstate="print"/>
          <a:srcRect/>
          <a:stretch>
            <a:fillRect/>
          </a:stretch>
        </p:blipFill>
        <p:spPr bwMode="auto">
          <a:xfrm>
            <a:off x="323528" y="4437112"/>
            <a:ext cx="4597241" cy="1758368"/>
          </a:xfrm>
          <a:prstGeom prst="rect">
            <a:avLst/>
          </a:prstGeom>
          <a:noFill/>
          <a:ln w="9525">
            <a:noFill/>
            <a:miter lim="800000"/>
            <a:headEnd/>
            <a:tailEnd/>
          </a:ln>
        </p:spPr>
      </p:pic>
      <p:grpSp>
        <p:nvGrpSpPr>
          <p:cNvPr id="17" name="Groupe 16"/>
          <p:cNvGrpSpPr/>
          <p:nvPr/>
        </p:nvGrpSpPr>
        <p:grpSpPr>
          <a:xfrm>
            <a:off x="2500298" y="4561807"/>
            <a:ext cx="3480761" cy="1461106"/>
            <a:chOff x="2500298" y="4561807"/>
            <a:chExt cx="3480761" cy="1461106"/>
          </a:xfrm>
        </p:grpSpPr>
        <p:sp>
          <p:nvSpPr>
            <p:cNvPr id="10" name="Rectangle 9"/>
            <p:cNvSpPr/>
            <p:nvPr/>
          </p:nvSpPr>
          <p:spPr>
            <a:xfrm>
              <a:off x="4920769" y="5734913"/>
              <a:ext cx="1008553" cy="288000"/>
            </a:xfrm>
            <a:prstGeom prst="rect">
              <a:avLst/>
            </a:prstGeom>
            <a:solidFill>
              <a:schemeClr val="accent6"/>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Autre</a:t>
              </a:r>
              <a:endParaRPr lang="fr-FR" dirty="0"/>
            </a:p>
          </p:txBody>
        </p:sp>
        <p:sp>
          <p:nvSpPr>
            <p:cNvPr id="12" name="Ellipse 11"/>
            <p:cNvSpPr>
              <a:spLocks noChangeAspect="1"/>
            </p:cNvSpPr>
            <p:nvPr/>
          </p:nvSpPr>
          <p:spPr>
            <a:xfrm>
              <a:off x="4572000" y="4971240"/>
              <a:ext cx="214314" cy="216000"/>
            </a:xfrm>
            <a:prstGeom prst="ellipse">
              <a:avLst/>
            </a:prstGeom>
            <a:solidFill>
              <a:srgbClr val="FF0000"/>
            </a:solidFill>
            <a:ln>
              <a:solidFill>
                <a:srgbClr val="FF0000"/>
              </a:solidFill>
            </a:ln>
            <a:scene3d>
              <a:camera prst="orthographicFront"/>
              <a:lightRig rig="threePt" dir="t"/>
            </a:scene3d>
            <a:sp3d>
              <a:bevelT prst="slope"/>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a:spLocks noChangeAspect="1"/>
            </p:cNvSpPr>
            <p:nvPr/>
          </p:nvSpPr>
          <p:spPr>
            <a:xfrm>
              <a:off x="3571868" y="5356140"/>
              <a:ext cx="214314" cy="216000"/>
            </a:xfrm>
            <a:prstGeom prst="ellipse">
              <a:avLst/>
            </a:prstGeom>
            <a:solidFill>
              <a:srgbClr val="FF0000"/>
            </a:solidFill>
            <a:ln>
              <a:solidFill>
                <a:srgbClr val="FF0000"/>
              </a:solidFill>
            </a:ln>
            <a:scene3d>
              <a:camera prst="orthographicFront"/>
              <a:lightRig rig="threePt" dir="t"/>
            </a:scene3d>
            <a:sp3d>
              <a:bevelT prst="slope"/>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a:spLocks noChangeAspect="1"/>
            </p:cNvSpPr>
            <p:nvPr/>
          </p:nvSpPr>
          <p:spPr>
            <a:xfrm>
              <a:off x="5766745" y="5751493"/>
              <a:ext cx="214314" cy="216000"/>
            </a:xfrm>
            <a:prstGeom prst="ellipse">
              <a:avLst/>
            </a:prstGeom>
            <a:solidFill>
              <a:srgbClr val="FF0000"/>
            </a:solidFill>
            <a:ln>
              <a:solidFill>
                <a:srgbClr val="FF0000"/>
              </a:solidFill>
            </a:ln>
            <a:scene3d>
              <a:camera prst="orthographicFront"/>
              <a:lightRig rig="threePt" dir="t"/>
            </a:scene3d>
            <a:sp3d>
              <a:bevelT prst="slope"/>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a:spLocks noChangeAspect="1"/>
            </p:cNvSpPr>
            <p:nvPr/>
          </p:nvSpPr>
          <p:spPr>
            <a:xfrm>
              <a:off x="3504756" y="4561807"/>
              <a:ext cx="214314" cy="216000"/>
            </a:xfrm>
            <a:prstGeom prst="ellipse">
              <a:avLst/>
            </a:prstGeom>
            <a:solidFill>
              <a:srgbClr val="92D050"/>
            </a:solidFill>
            <a:ln>
              <a:solidFill>
                <a:srgbClr val="92D05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a:spLocks noChangeAspect="1"/>
            </p:cNvSpPr>
            <p:nvPr/>
          </p:nvSpPr>
          <p:spPr>
            <a:xfrm>
              <a:off x="2500298" y="4570322"/>
              <a:ext cx="214314" cy="216000"/>
            </a:xfrm>
            <a:prstGeom prst="ellipse">
              <a:avLst/>
            </a:prstGeom>
            <a:solidFill>
              <a:srgbClr val="92D050"/>
            </a:solidFill>
            <a:ln>
              <a:solidFill>
                <a:srgbClr val="92D05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107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Proposition : CBL </a:t>
            </a:r>
            <a:r>
              <a:rPr lang="fr-FR" sz="2700" dirty="0" smtClean="0"/>
              <a:t>(Chain Branch </a:t>
            </a:r>
            <a:r>
              <a:rPr lang="fr-FR" sz="2700" dirty="0" err="1" smtClean="0"/>
              <a:t>Leaf</a:t>
            </a:r>
            <a:r>
              <a:rPr lang="fr-FR" sz="2700" dirty="0" smtClean="0"/>
              <a:t>)</a:t>
            </a:r>
            <a:endParaRPr lang="fr-FR" sz="2700" dirty="0"/>
          </a:p>
        </p:txBody>
      </p:sp>
      <p:pic>
        <p:nvPicPr>
          <p:cNvPr id="3" name="Picture 2"/>
          <p:cNvPicPr>
            <a:picLocks noChangeAspect="1" noChangeArrowheads="1"/>
          </p:cNvPicPr>
          <p:nvPr/>
        </p:nvPicPr>
        <p:blipFill>
          <a:blip r:embed="rId2" cstate="print"/>
          <a:srcRect/>
          <a:stretch>
            <a:fillRect/>
          </a:stretch>
        </p:blipFill>
        <p:spPr bwMode="auto">
          <a:xfrm>
            <a:off x="251520" y="2060848"/>
            <a:ext cx="1869232" cy="1605417"/>
          </a:xfrm>
          <a:prstGeom prst="rect">
            <a:avLst/>
          </a:prstGeom>
          <a:noFill/>
          <a:ln w="9525">
            <a:noFill/>
            <a:miter lim="800000"/>
            <a:headEnd/>
            <a:tailEnd/>
          </a:ln>
        </p:spPr>
      </p:pic>
      <p:sp>
        <p:nvSpPr>
          <p:cNvPr id="4" name="ZoneTexte 3"/>
          <p:cNvSpPr txBox="1"/>
          <p:nvPr/>
        </p:nvSpPr>
        <p:spPr>
          <a:xfrm>
            <a:off x="611560" y="1660158"/>
            <a:ext cx="1090464" cy="369332"/>
          </a:xfrm>
          <a:prstGeom prst="rect">
            <a:avLst/>
          </a:prstGeom>
          <a:noFill/>
        </p:spPr>
        <p:txBody>
          <a:bodyPr wrap="square" rtlCol="0">
            <a:spAutoFit/>
          </a:bodyPr>
          <a:lstStyle/>
          <a:p>
            <a:r>
              <a:rPr lang="fr-FR" dirty="0" smtClean="0"/>
              <a:t>OLSR</a:t>
            </a:r>
            <a:endParaRPr lang="fr-FR" dirty="0"/>
          </a:p>
        </p:txBody>
      </p:sp>
      <p:pic>
        <p:nvPicPr>
          <p:cNvPr id="5" name="Picture 2" descr="Afficher l'image d'origine"/>
          <p:cNvPicPr>
            <a:picLocks noChangeAspect="1" noChangeArrowheads="1"/>
          </p:cNvPicPr>
          <p:nvPr/>
        </p:nvPicPr>
        <p:blipFill>
          <a:blip r:embed="rId3" cstate="print"/>
          <a:srcRect/>
          <a:stretch>
            <a:fillRect/>
          </a:stretch>
        </p:blipFill>
        <p:spPr bwMode="auto">
          <a:xfrm>
            <a:off x="2699792" y="2132856"/>
            <a:ext cx="2159563" cy="1619672"/>
          </a:xfrm>
          <a:prstGeom prst="rect">
            <a:avLst/>
          </a:prstGeom>
          <a:noFill/>
        </p:spPr>
      </p:pic>
      <p:sp>
        <p:nvSpPr>
          <p:cNvPr id="6" name="ZoneTexte 5"/>
          <p:cNvSpPr txBox="1"/>
          <p:nvPr/>
        </p:nvSpPr>
        <p:spPr>
          <a:xfrm>
            <a:off x="2966798" y="1691516"/>
            <a:ext cx="1895666" cy="369332"/>
          </a:xfrm>
          <a:prstGeom prst="rect">
            <a:avLst/>
          </a:prstGeom>
          <a:noFill/>
        </p:spPr>
        <p:txBody>
          <a:bodyPr wrap="square" rtlCol="0">
            <a:spAutoFit/>
          </a:bodyPr>
          <a:lstStyle/>
          <a:p>
            <a:r>
              <a:rPr lang="fr-FR" dirty="0" smtClean="0"/>
              <a:t>Réseau routier</a:t>
            </a:r>
            <a:endParaRPr lang="fr-FR" dirty="0"/>
          </a:p>
        </p:txBody>
      </p:sp>
      <p:sp>
        <p:nvSpPr>
          <p:cNvPr id="8" name="Plus 7"/>
          <p:cNvSpPr/>
          <p:nvPr/>
        </p:nvSpPr>
        <p:spPr>
          <a:xfrm>
            <a:off x="2123728" y="2636912"/>
            <a:ext cx="432048" cy="43204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Plus 8"/>
          <p:cNvSpPr/>
          <p:nvPr/>
        </p:nvSpPr>
        <p:spPr>
          <a:xfrm>
            <a:off x="5004048" y="2636912"/>
            <a:ext cx="432048" cy="43204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ZoneTexte 10"/>
          <p:cNvSpPr txBox="1"/>
          <p:nvPr/>
        </p:nvSpPr>
        <p:spPr>
          <a:xfrm>
            <a:off x="6156176" y="1700808"/>
            <a:ext cx="1895666" cy="369332"/>
          </a:xfrm>
          <a:prstGeom prst="rect">
            <a:avLst/>
          </a:prstGeom>
          <a:noFill/>
        </p:spPr>
        <p:txBody>
          <a:bodyPr wrap="square" rtlCol="0">
            <a:spAutoFit/>
          </a:bodyPr>
          <a:lstStyle/>
          <a:p>
            <a:r>
              <a:rPr lang="fr-FR" dirty="0" smtClean="0"/>
              <a:t>Clustering</a:t>
            </a:r>
            <a:endParaRPr lang="fr-FR" dirty="0"/>
          </a:p>
        </p:txBody>
      </p:sp>
      <p:pic>
        <p:nvPicPr>
          <p:cNvPr id="12" name="Picture 2"/>
          <p:cNvPicPr>
            <a:picLocks noChangeAspect="1" noChangeArrowheads="1"/>
          </p:cNvPicPr>
          <p:nvPr/>
        </p:nvPicPr>
        <p:blipFill>
          <a:blip r:embed="rId4" cstate="print"/>
          <a:srcRect l="4095" t="4754" r="2681" b="12808"/>
          <a:stretch>
            <a:fillRect/>
          </a:stretch>
        </p:blipFill>
        <p:spPr bwMode="auto">
          <a:xfrm>
            <a:off x="5580112" y="2060848"/>
            <a:ext cx="3002927" cy="1639436"/>
          </a:xfrm>
          <a:prstGeom prst="rect">
            <a:avLst/>
          </a:prstGeom>
          <a:noFill/>
          <a:ln w="9525">
            <a:noFill/>
            <a:miter lim="800000"/>
            <a:headEnd/>
            <a:tailEnd/>
          </a:ln>
        </p:spPr>
      </p:pic>
      <p:sp>
        <p:nvSpPr>
          <p:cNvPr id="13" name="Rectangle 12"/>
          <p:cNvSpPr/>
          <p:nvPr/>
        </p:nvSpPr>
        <p:spPr>
          <a:xfrm>
            <a:off x="1003892" y="4436603"/>
            <a:ext cx="6927987" cy="1015663"/>
          </a:xfrm>
          <a:prstGeom prst="rect">
            <a:avLst/>
          </a:prstGeom>
        </p:spPr>
        <p:txBody>
          <a:bodyPr wrap="none">
            <a:spAutoFit/>
          </a:bodyPr>
          <a:lstStyle/>
          <a:p>
            <a:pPr algn="ctr"/>
            <a:r>
              <a:rPr lang="fr-FR" sz="3200" dirty="0" smtClean="0"/>
              <a:t>Chain-Branch-Leaf </a:t>
            </a:r>
          </a:p>
          <a:p>
            <a:r>
              <a:rPr lang="en-US" sz="2800" i="1" dirty="0" smtClean="0"/>
              <a:t>Clustering Scheme for Vehicular Networks</a:t>
            </a:r>
            <a:endParaRPr lang="fr-FR" sz="2800" i="1" dirty="0"/>
          </a:p>
        </p:txBody>
      </p:sp>
      <p:pic>
        <p:nvPicPr>
          <p:cNvPr id="28674" name="Picture 2" descr="http://chezvalerie.c.h.pic.centerblog.net/Green_Tree_Transparent_Clipart_Picture.png"/>
          <p:cNvPicPr>
            <a:picLocks noChangeAspect="1" noChangeArrowheads="1"/>
          </p:cNvPicPr>
          <p:nvPr/>
        </p:nvPicPr>
        <p:blipFill>
          <a:blip r:embed="rId5" cstate="print"/>
          <a:srcRect/>
          <a:stretch>
            <a:fillRect/>
          </a:stretch>
        </p:blipFill>
        <p:spPr bwMode="auto">
          <a:xfrm>
            <a:off x="7931879" y="4074068"/>
            <a:ext cx="949688" cy="1374423"/>
          </a:xfrm>
          <a:prstGeom prst="rect">
            <a:avLst/>
          </a:prstGeom>
          <a:noFill/>
        </p:spPr>
      </p:pic>
      <p:sp>
        <p:nvSpPr>
          <p:cNvPr id="17" name="Égal 16"/>
          <p:cNvSpPr/>
          <p:nvPr/>
        </p:nvSpPr>
        <p:spPr>
          <a:xfrm>
            <a:off x="168599" y="4581128"/>
            <a:ext cx="720080" cy="504056"/>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Parenthèses 9"/>
          <p:cNvSpPr/>
          <p:nvPr/>
        </p:nvSpPr>
        <p:spPr>
          <a:xfrm>
            <a:off x="168599" y="1758462"/>
            <a:ext cx="8712968" cy="2304256"/>
          </a:xfrm>
          <a:prstGeom prst="bracketPair">
            <a:avLst>
              <a:gd name="adj" fmla="val 821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4057043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chemeClr val="tx1"/>
          </a:solidFill>
          <a:headEnd type="none" w="med" len="med"/>
          <a:tailEnd type="triangle" w="lg"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uvelle présentation">
  <a:themeElements>
    <a:clrScheme name="Été">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9093</TotalTime>
  <Words>858</Words>
  <Application>Microsoft Office PowerPoint</Application>
  <PresentationFormat>Affichage à l'écran (4:3)</PresentationFormat>
  <Paragraphs>139</Paragraphs>
  <Slides>17</Slides>
  <Notes>3</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17</vt:i4>
      </vt:variant>
    </vt:vector>
  </HeadingPairs>
  <TitlesOfParts>
    <vt:vector size="28" baseType="lpstr">
      <vt:lpstr>ＭＳ Ｐゴシック</vt:lpstr>
      <vt:lpstr>Arial</vt:lpstr>
      <vt:lpstr>Arial Narrow</vt:lpstr>
      <vt:lpstr>Calibri</vt:lpstr>
      <vt:lpstr>Calibrio</vt:lpstr>
      <vt:lpstr>Candara</vt:lpstr>
      <vt:lpstr>Times</vt:lpstr>
      <vt:lpstr>Wingdings</vt:lpstr>
      <vt:lpstr>ヒラギノ角ゴ Pro W3</vt:lpstr>
      <vt:lpstr>Thème Office</vt:lpstr>
      <vt:lpstr>Nouvelle présentation</vt:lpstr>
      <vt:lpstr>Présentation PowerPoint</vt:lpstr>
      <vt:lpstr>Positionnement des recherches </vt:lpstr>
      <vt:lpstr>Projet de thèse de Lucas Rivoirard</vt:lpstr>
      <vt:lpstr>Positionnement des recherches </vt:lpstr>
      <vt:lpstr>Contexte</vt:lpstr>
      <vt:lpstr>Contexte</vt:lpstr>
      <vt:lpstr>Positionnement - Organiser les échanges, mais à quel niveau de protocole ? </vt:lpstr>
      <vt:lpstr>Protocole de routage</vt:lpstr>
      <vt:lpstr>Proposition : CBL (Chain Branch Leaf)</vt:lpstr>
      <vt:lpstr>Nœuds et liens fonctionnels de CBL</vt:lpstr>
      <vt:lpstr>Démonstration – densité médium           (2000 voitures/heure/direction &amp; 400 camions/he/dir)</vt:lpstr>
      <vt:lpstr>Résultats pour le scénario S5</vt:lpstr>
      <vt:lpstr>Conclusion</vt:lpstr>
      <vt:lpstr>Perspectives – Nouvelles questions de recherche</vt:lpstr>
      <vt:lpstr>Présentation PowerPoint</vt:lpstr>
      <vt:lpstr>Définitions – algorithme CBL</vt:lpstr>
      <vt:lpstr>Contexte applicatif</vt:lpstr>
    </vt:vector>
  </TitlesOfParts>
  <Company>studio-3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GEOLOC</dc:title>
  <dc:creator>Renaudin</dc:creator>
  <cp:keywords>GEOLOC;IFSTTAR;Mobilité connectée</cp:keywords>
  <cp:lastModifiedBy>ARMOOGUM Jimmy</cp:lastModifiedBy>
  <cp:revision>582</cp:revision>
  <cp:lastPrinted>2017-07-10T09:40:21Z</cp:lastPrinted>
  <dcterms:created xsi:type="dcterms:W3CDTF">2011-01-04T18:04:46Z</dcterms:created>
  <dcterms:modified xsi:type="dcterms:W3CDTF">2017-07-11T07:44:19Z</dcterms:modified>
</cp:coreProperties>
</file>