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434" r:id="rId3"/>
    <p:sldId id="435" r:id="rId4"/>
    <p:sldId id="436" r:id="rId5"/>
    <p:sldId id="448" r:id="rId6"/>
    <p:sldId id="437" r:id="rId7"/>
    <p:sldId id="440" r:id="rId8"/>
    <p:sldId id="441" r:id="rId9"/>
    <p:sldId id="442" r:id="rId10"/>
    <p:sldId id="450" r:id="rId11"/>
    <p:sldId id="451" r:id="rId12"/>
  </p:sldIdLst>
  <p:sldSz cx="9144000" cy="6858000" type="screen4x3"/>
  <p:notesSz cx="6735763" cy="98663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IRE-FICOUT Laurence" initials="PF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2E3"/>
    <a:srgbClr val="83BB54"/>
    <a:srgbClr val="0266AB"/>
    <a:srgbClr val="FFFFFF"/>
    <a:srgbClr val="0B5C9E"/>
    <a:srgbClr val="D9D9D9"/>
    <a:srgbClr val="8B3981"/>
    <a:srgbClr val="FFFFAB"/>
    <a:srgbClr val="FFFF75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93867" autoAdjust="0"/>
  </p:normalViewPr>
  <p:slideViewPr>
    <p:cSldViewPr snapToObjects="1">
      <p:cViewPr>
        <p:scale>
          <a:sx n="90" d="100"/>
          <a:sy n="90" d="100"/>
        </p:scale>
        <p:origin x="-120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84"/>
    </p:cViewPr>
  </p:sorterViewPr>
  <p:notesViewPr>
    <p:cSldViewPr snapToObjects="1">
      <p:cViewPr varScale="1">
        <p:scale>
          <a:sx n="62" d="100"/>
          <a:sy n="62" d="100"/>
        </p:scale>
        <p:origin x="-2626" y="-7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EX_D\SURDYN2\Madeline%20chevret\master2\Graphique%202%20dans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EX_D\SURDYN2\Madeline%20chevret\master2\Graphique%202%20dans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16079939070975"/>
          <c:y val="4.6821199229551122E-2"/>
          <c:w val="0.82937474221352137"/>
          <c:h val="0.719258075905294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Feuil2!$K$164:$L$164</c:f>
              <c:strCache>
                <c:ptCount val="2"/>
                <c:pt idx="0">
                  <c:v>Alternating (n=81)</c:v>
                </c:pt>
                <c:pt idx="1">
                  <c:v>Synchronized (n=78)</c:v>
                </c:pt>
              </c:strCache>
            </c:strRef>
          </c:cat>
          <c:val>
            <c:numRef>
              <c:f>Feuil2!$K$165:$L$165</c:f>
              <c:numCache>
                <c:formatCode>0.00</c:formatCode>
                <c:ptCount val="2"/>
                <c:pt idx="0">
                  <c:v>0.79</c:v>
                </c:pt>
                <c:pt idx="1">
                  <c:v>0.86860000000000004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67616"/>
        <c:axId val="32770304"/>
      </c:barChart>
      <c:catAx>
        <c:axId val="6436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2000" b="1" baseline="0"/>
            </a:pPr>
            <a:endParaRPr lang="fr-FR"/>
          </a:p>
        </c:txPr>
        <c:crossAx val="32770304"/>
        <c:crosses val="autoZero"/>
        <c:auto val="1"/>
        <c:lblAlgn val="ctr"/>
        <c:lblOffset val="100"/>
        <c:noMultiLvlLbl val="0"/>
      </c:catAx>
      <c:valAx>
        <c:axId val="32770304"/>
        <c:scaling>
          <c:orientation val="minMax"/>
          <c:max val="1"/>
          <c:min val="0.70000000000000007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fr-FR"/>
          </a:p>
        </c:txPr>
        <c:crossAx val="6436761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 w="19050" cmpd="sng"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Feuil2!$F$167:$G$168</c:f>
              <c:strCache>
                <c:ptCount val="2"/>
                <c:pt idx="0">
                  <c:v>Integrated (n=82)</c:v>
                </c:pt>
                <c:pt idx="1">
                  <c:v>Juxtaposed (n=76)</c:v>
                </c:pt>
              </c:strCache>
            </c:strRef>
          </c:cat>
          <c:val>
            <c:numRef>
              <c:f>Feuil2!$F$169:$G$169</c:f>
              <c:numCache>
                <c:formatCode>0.00</c:formatCode>
                <c:ptCount val="2"/>
                <c:pt idx="0">
                  <c:v>0.85294289044288907</c:v>
                </c:pt>
                <c:pt idx="1">
                  <c:v>0.81015765127914885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95648"/>
        <c:axId val="32774336"/>
      </c:barChart>
      <c:catAx>
        <c:axId val="6479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baseline="0"/>
            </a:pPr>
            <a:endParaRPr lang="fr-FR"/>
          </a:p>
        </c:txPr>
        <c:crossAx val="32774336"/>
        <c:crosses val="autoZero"/>
        <c:auto val="1"/>
        <c:lblAlgn val="ctr"/>
        <c:lblOffset val="100"/>
        <c:noMultiLvlLbl val="0"/>
      </c:catAx>
      <c:valAx>
        <c:axId val="32774336"/>
        <c:scaling>
          <c:orientation val="minMax"/>
          <c:max val="1"/>
          <c:min val="0.70000000000000007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fr-FR"/>
          </a:p>
        </c:txPr>
        <c:crossAx val="647956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0.48337</cdr:x>
      <cdr:y>0.22153</cdr:y>
    </cdr:from>
    <cdr:to>
      <cdr:x>0.66314</cdr:x>
      <cdr:y>0.44985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458721" y="887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3600" dirty="0"/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0.51051</cdr:x>
      <cdr:y>0.25333</cdr:y>
    </cdr:from>
    <cdr:to>
      <cdr:x>0.6922</cdr:x>
      <cdr:y>0.52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69286" y="8686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3600" dirty="0"/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42E2A09-6683-4304-A75C-B9BB5938303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7F0726E1-4F61-4642-B122-A8800EE0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9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B28E37-58A6-4BD0-8978-51FCF9B308DF}" type="datetime1">
              <a:rPr lang="fr-FR"/>
              <a:pPr>
                <a:defRPr/>
              </a:pPr>
              <a:t>11/07/2017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CAB054-9CA0-430B-BA02-4A0652C61D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0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1835-8A14-4686-A865-F58A799315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924A-A063-4630-A4E7-950313648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641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5"/>
          <p:cNvGrpSpPr>
            <a:grpSpLocks/>
          </p:cNvGrpSpPr>
          <p:nvPr userDrawn="1"/>
        </p:nvGrpSpPr>
        <p:grpSpPr bwMode="auto">
          <a:xfrm>
            <a:off x="0" y="0"/>
            <a:ext cx="9144000" cy="4529138"/>
            <a:chOff x="0" y="0"/>
            <a:chExt cx="9144000" cy="4529138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735263" cy="4351338"/>
            </a:xfrm>
            <a:prstGeom prst="rect">
              <a:avLst/>
            </a:prstGeom>
            <a:solidFill>
              <a:srgbClr val="622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4308475"/>
              <a:ext cx="2735263" cy="220663"/>
            </a:xfrm>
            <a:prstGeom prst="rect">
              <a:avLst/>
            </a:prstGeom>
            <a:solidFill>
              <a:srgbClr val="BE0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725738" y="4308475"/>
              <a:ext cx="6418262" cy="220663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 userDrawn="1"/>
          </p:nvSpPr>
          <p:spPr bwMode="auto">
            <a:xfrm>
              <a:off x="1921932" y="1"/>
              <a:ext cx="812801" cy="429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2218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sz="2800">
                  <a:solidFill>
                    <a:prstClr val="white"/>
                  </a:solidFill>
                  <a:latin typeface="Calibri"/>
                  <a:cs typeface="Calibri"/>
                </a:rPr>
                <a:t>DESTINATION NANTES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732" y="5072303"/>
            <a:ext cx="6409268" cy="515697"/>
          </a:xfr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218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2735263" y="0"/>
            <a:ext cx="6408737" cy="4296296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9" name="Espace réservé du numéro de diapositive 6"/>
          <p:cNvSpPr>
            <a:spLocks noGrp="1"/>
          </p:cNvSpPr>
          <p:nvPr userDrawn="1">
            <p:ph type="sldNum" sz="quarter" idx="12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64FC-49F3-4223-96A8-4310A8F23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579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400">
              <a:defRPr/>
            </a:pPr>
            <a:fld id="{ACF14ECA-2411-434C-A50C-379403B1CE49}" type="datetimeFigureOut">
              <a:rPr lang="fr-FR" altLang="fr-FR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11/07/2017</a:t>
            </a:fld>
            <a:endParaRPr lang="fr-FR" altLang="fr-FR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F4E5-0211-4DEC-971F-B190E3CF46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526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31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887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2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42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92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et modifiez le titre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fr-FR" sz="600" noProof="0" dirty="0" smtClean="0">
                <a:solidFill>
                  <a:srgbClr val="C5CDD0"/>
                </a:solidFill>
                <a:latin typeface="Arial" charset="0"/>
              </a:rPr>
              <a:t>IFSTTAR©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  <a:p>
            <a:pPr lvl="3"/>
            <a:r>
              <a:rPr lang="fr-FR" altLang="fr-FR" noProof="0" dirty="0" smtClean="0"/>
              <a:t>Quatrième niveau</a:t>
            </a:r>
          </a:p>
          <a:p>
            <a:pPr lvl="4"/>
            <a:r>
              <a:rPr lang="fr-FR" altLang="fr-FR" noProof="0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144288"/>
          </a:xfrm>
          <a:prstGeom prst="rect">
            <a:avLst/>
          </a:prstGeom>
        </p:spPr>
        <p:txBody>
          <a:bodyPr/>
          <a:lstStyle>
            <a:lvl1pPr algn="r">
              <a:defRPr lang="fr-FR" sz="600" kern="1200" smtClean="0">
                <a:solidFill>
                  <a:srgbClr val="C5CDD0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432BA8D-C445-40FD-8A49-59B207923D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Arial" charset="0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2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0B31E"/>
                </a:solidFill>
              </a:defRPr>
            </a:lvl1pPr>
          </a:lstStyle>
          <a:p>
            <a:pPr defTabSz="914400">
              <a:defRPr/>
            </a:pPr>
            <a:fld id="{7D1C55B4-2987-47B8-A365-F39EFDED8F60}" type="slidenum">
              <a:rPr lang="fr-FR" altLang="fr-FR"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‹N°›</a:t>
            </a:fld>
            <a:endParaRPr lang="fr-FR" alt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7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019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1028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42913" y="957263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Zone de titre</a:t>
            </a:r>
          </a:p>
        </p:txBody>
      </p:sp>
    </p:spTree>
    <p:extLst>
      <p:ext uri="{BB962C8B-B14F-4D97-AF65-F5344CB8AC3E}">
        <p14:creationId xmlns:p14="http://schemas.microsoft.com/office/powerpoint/2010/main" val="4110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2800" b="1" dirty="0">
          <a:solidFill>
            <a:srgbClr val="622181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20000"/>
        </a:buClr>
        <a:buFont typeface="Times" pitchFamily="1" charset="0"/>
        <a:defRPr lang="fr-FR" sz="1200" kern="1200" dirty="0">
          <a:solidFill>
            <a:srgbClr val="622181"/>
          </a:solidFill>
          <a:latin typeface="Calibri"/>
          <a:ea typeface="ＭＳ Ｐゴシック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Calibrio"/>
          <a:ea typeface="+mn-ea"/>
          <a:cs typeface="Calibri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o" charset="0"/>
          <a:cs typeface="Calibri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EX_D\SURDYN2\communications\projet%20f&#233;d&#233;rateur%20transition%20num&#233;rique\ChangeVoie-SBI.avi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-4763"/>
            <a:ext cx="1092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e 10"/>
          <p:cNvGrpSpPr>
            <a:grpSpLocks/>
          </p:cNvGrpSpPr>
          <p:nvPr/>
        </p:nvGrpSpPr>
        <p:grpSpPr bwMode="auto">
          <a:xfrm rot="5400000">
            <a:off x="4595019" y="3401219"/>
            <a:ext cx="6858000" cy="55562"/>
            <a:chOff x="0" y="627855"/>
            <a:chExt cx="7561263" cy="110333"/>
          </a:xfrm>
        </p:grpSpPr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6876975" y="627855"/>
              <a:ext cx="684288" cy="11033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/>
            <a:lstStyle>
              <a:lvl1pPr algn="just" eaLnBrk="0" hangingPunct="0">
                <a:lnSpc>
                  <a:spcPct val="120000"/>
                </a:lnSpc>
                <a:buClr>
                  <a:srgbClr val="A20000"/>
                </a:buClr>
                <a:buFont typeface="Times" pitchFamily="1" charset="0"/>
                <a:defRPr sz="1200">
                  <a:solidFill>
                    <a:srgbClr val="622181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Calibrio" charset="0"/>
                  <a:ea typeface="ＭＳ Ｐゴシック" pitchFamily="34" charset="-128"/>
                  <a:cs typeface="Calibrio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9pPr>
            </a:lstStyle>
            <a:p>
              <a:pPr algn="l" defTabSz="914400" eaLnBrk="1" hangingPunct="1">
                <a:lnSpc>
                  <a:spcPct val="100000"/>
                </a:lnSpc>
                <a:buClrTx/>
                <a:buFontTx/>
                <a:buNone/>
              </a:pPr>
              <a:endParaRPr lang="fr-FR" altLang="fr-FR" sz="24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" y="627856"/>
              <a:ext cx="2735708" cy="1103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733957" y="627856"/>
              <a:ext cx="4142943" cy="110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-27384"/>
            <a:ext cx="468471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71154"/>
            <a:ext cx="23145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37978" y="6453336"/>
            <a:ext cx="2949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Séminaire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 de </a:t>
            </a: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lancement</a:t>
            </a:r>
            <a:endParaRPr lang="en-US" sz="20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577287" y="2374107"/>
            <a:ext cx="743047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sz="3600" b="1" dirty="0" smtClean="0">
                <a:solidFill>
                  <a:prstClr val="white">
                    <a:lumMod val="95000"/>
                  </a:prstClr>
                </a:solidFill>
              </a:rPr>
              <a:t>Mobilité </a:t>
            </a:r>
            <a:r>
              <a:rPr lang="fr-FR" sz="3600" b="1" dirty="0">
                <a:solidFill>
                  <a:prstClr val="white">
                    <a:lumMod val="95000"/>
                  </a:prstClr>
                </a:solidFill>
              </a:rPr>
              <a:t>connectée et situations de handicap dans les </a:t>
            </a:r>
            <a:r>
              <a:rPr lang="fr-FR" sz="3600" b="1" dirty="0" smtClean="0">
                <a:solidFill>
                  <a:prstClr val="white">
                    <a:lumMod val="95000"/>
                  </a:prstClr>
                </a:solidFill>
              </a:rPr>
              <a:t>transports</a:t>
            </a:r>
            <a:endParaRPr lang="en-US" sz="36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endParaRPr lang="en-US" sz="3200" b="1" dirty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3200" b="1" dirty="0" smtClean="0">
                <a:solidFill>
                  <a:prstClr val="white">
                    <a:lumMod val="95000"/>
                  </a:prstClr>
                </a:solidFill>
              </a:rPr>
              <a:t>TS2/</a:t>
            </a:r>
            <a:r>
              <a:rPr lang="en-US" sz="3200" b="1" dirty="0" err="1" smtClean="0">
                <a:solidFill>
                  <a:prstClr val="white">
                    <a:lumMod val="95000"/>
                  </a:prstClr>
                </a:solidFill>
              </a:rPr>
              <a:t>Lescot</a:t>
            </a:r>
            <a:endParaRPr lang="en-US" sz="32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2800" b="1" dirty="0">
                <a:solidFill>
                  <a:prstClr val="white">
                    <a:lumMod val="95000"/>
                  </a:prstClr>
                </a:solidFill>
              </a:rPr>
              <a:t>Aline </a:t>
            </a:r>
            <a:r>
              <a:rPr lang="en-US" sz="2800" b="1" dirty="0" err="1" smtClean="0">
                <a:solidFill>
                  <a:prstClr val="white">
                    <a:lumMod val="95000"/>
                  </a:prstClr>
                </a:solidFill>
              </a:rPr>
              <a:t>Alauzet</a:t>
            </a:r>
            <a:r>
              <a:rPr lang="en-US" sz="2800" b="1" dirty="0" smtClean="0">
                <a:solidFill>
                  <a:prstClr val="white">
                    <a:lumMod val="95000"/>
                  </a:prstClr>
                </a:solidFill>
              </a:rPr>
              <a:t> et Laurence </a:t>
            </a:r>
            <a:r>
              <a:rPr lang="en-US" sz="2800" b="1" dirty="0" err="1" smtClean="0">
                <a:solidFill>
                  <a:prstClr val="white">
                    <a:lumMod val="95000"/>
                  </a:prstClr>
                </a:solidFill>
              </a:rPr>
              <a:t>Paire-Ficout</a:t>
            </a:r>
            <a:endParaRPr lang="en-US" sz="28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040337"/>
            <a:ext cx="626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5097922" y="3079676"/>
            <a:ext cx="6999980" cy="75545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914400">
              <a:defRPr/>
            </a:pP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Mobilité</a:t>
            </a:r>
            <a:r>
              <a:rPr lang="en-US" sz="34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 et Transitions </a:t>
            </a: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N</a:t>
            </a: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umériques</a:t>
            </a:r>
            <a:endParaRPr lang="en-US" sz="3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5297"/>
              </a:solidFill>
              <a:latin typeface="Candara" panose="020E0502030303020204" pitchFamily="34" charset="0"/>
              <a:ea typeface="ＭＳ Ｐゴシック" pitchFamily="34" charset="-128"/>
            </a:endParaRPr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5408355" y="6431484"/>
            <a:ext cx="2045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10/07/2017,MLV</a:t>
            </a:r>
            <a:endParaRPr lang="en-US" sz="2000" dirty="0" smtClean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9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Mobilité connectée et </a:t>
            </a:r>
            <a:r>
              <a:rPr lang="fr-FR" dirty="0" smtClean="0"/>
              <a:t>handicap : quels enjeux pour la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98510"/>
            <a:ext cx="7920880" cy="50691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Enjeu 1 = être en amont des développements d’outils</a:t>
            </a:r>
          </a:p>
          <a:p>
            <a:pPr lvl="1"/>
            <a:r>
              <a:rPr lang="fr-FR" dirty="0" smtClean="0"/>
              <a:t>Pour que les outils répondent bien aux besoins et ne créent pas de nouvelles situations de handicap</a:t>
            </a:r>
          </a:p>
          <a:p>
            <a:pPr lvl="2"/>
            <a:r>
              <a:rPr lang="fr-FR" sz="2000" dirty="0" smtClean="0"/>
              <a:t>Cf. définition de la situation de handicap (modèle de </a:t>
            </a:r>
            <a:r>
              <a:rPr lang="fr-FR" sz="2000" dirty="0" err="1"/>
              <a:t>Fougeyrollas</a:t>
            </a:r>
            <a:r>
              <a:rPr lang="fr-FR" sz="2000" dirty="0" smtClean="0"/>
              <a:t> - processus de production du handicap)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000" dirty="0" smtClean="0"/>
              <a:t>Influence des caractéristiques environnementales et sociales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Faire coopérer les disciplines de recherche SPI et SHS autour de la conception des outils </a:t>
            </a:r>
          </a:p>
          <a:p>
            <a:r>
              <a:rPr lang="fr-FR" dirty="0"/>
              <a:t>Enjeu </a:t>
            </a:r>
            <a:r>
              <a:rPr lang="fr-FR" dirty="0" smtClean="0"/>
              <a:t>2 = conception participative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Associer les personnes concernées à la conception des outils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Analyser les modes d’appropriation des outils connectés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Travailler avec les spécialistes des méthodes de conception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Sujet de recherche = la révolution numérique et l’accessibilité des transports pour les personnes handicapées (PH)</a:t>
            </a:r>
          </a:p>
          <a:p>
            <a:pPr lvl="1"/>
            <a:r>
              <a:rPr lang="fr-FR" dirty="0" smtClean="0"/>
              <a:t>En quoi le numérique peut-il être une opportunité pour améliorer les déplacements des PH ?</a:t>
            </a:r>
          </a:p>
          <a:p>
            <a:pPr lvl="1"/>
            <a:r>
              <a:rPr lang="fr-FR" dirty="0" smtClean="0"/>
              <a:t>Comment promouvoir une démarche de conception </a:t>
            </a:r>
            <a:r>
              <a:rPr lang="fr-FR" dirty="0"/>
              <a:t>des </a:t>
            </a:r>
            <a:r>
              <a:rPr lang="fr-FR" dirty="0" smtClean="0"/>
              <a:t>« outils » </a:t>
            </a:r>
            <a:r>
              <a:rPr lang="fr-FR" dirty="0"/>
              <a:t>numériques centrée </a:t>
            </a:r>
            <a:r>
              <a:rPr lang="fr-FR" dirty="0" smtClean="0"/>
              <a:t>sur les besoins des PH ?</a:t>
            </a:r>
          </a:p>
          <a:p>
            <a:r>
              <a:rPr lang="fr-FR" dirty="0" smtClean="0"/>
              <a:t>Comment se positionne le laboratoire pour y répondre ?</a:t>
            </a:r>
          </a:p>
          <a:p>
            <a:pPr lvl="1"/>
            <a:r>
              <a:rPr lang="fr-FR" dirty="0" smtClean="0"/>
              <a:t>Projet </a:t>
            </a:r>
            <a:r>
              <a:rPr lang="fr-FR" dirty="0" err="1" smtClean="0"/>
              <a:t>SurDyn</a:t>
            </a:r>
            <a:r>
              <a:rPr lang="fr-FR" dirty="0" smtClean="0"/>
              <a:t> : accès aux informations de perturbation dans les gares et surdité</a:t>
            </a:r>
          </a:p>
          <a:p>
            <a:pPr lvl="1"/>
            <a:r>
              <a:rPr lang="fr-FR" dirty="0" smtClean="0"/>
              <a:t>Accès au code de la route et surdité</a:t>
            </a:r>
          </a:p>
          <a:p>
            <a:pPr lvl="1"/>
            <a:r>
              <a:rPr lang="fr-FR" dirty="0" smtClean="0"/>
              <a:t>Conception bus autonome et handicap (projet FUI déposé)</a:t>
            </a:r>
            <a:endParaRPr lang="fr-FR" dirty="0"/>
          </a:p>
          <a:p>
            <a:r>
              <a:rPr lang="fr-FR" dirty="0" smtClean="0"/>
              <a:t>Chercheurs impliqués</a:t>
            </a:r>
          </a:p>
          <a:p>
            <a:pPr lvl="1"/>
            <a:r>
              <a:rPr lang="fr-FR" dirty="0" smtClean="0"/>
              <a:t>Laurence Paire-</a:t>
            </a:r>
            <a:r>
              <a:rPr lang="fr-FR" dirty="0" err="1" smtClean="0"/>
              <a:t>Ficout</a:t>
            </a:r>
            <a:r>
              <a:rPr lang="fr-FR" dirty="0" smtClean="0"/>
              <a:t> et Aline Alauzet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Accès aux messages de perturbation dans les gares et surdité</a:t>
            </a:r>
            <a:endParaRPr lang="fr-FR" dirty="0"/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96542"/>
              </p:ext>
            </p:extLst>
          </p:nvPr>
        </p:nvGraphicFramePr>
        <p:xfrm>
          <a:off x="395536" y="1628800"/>
          <a:ext cx="8229600" cy="29046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0"/>
                <a:gridCol w="5472608"/>
                <a:gridCol w="236712"/>
              </a:tblGrid>
              <a:tr h="649521">
                <a:tc gridSpan="3"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Signalétique</a:t>
                      </a:r>
                      <a:r>
                        <a:rPr lang="fr-FR" sz="2000" baseline="0" dirty="0" smtClean="0"/>
                        <a:t> d’Urgence Dynamique</a:t>
                      </a:r>
                      <a:r>
                        <a:rPr lang="fr-FR" sz="2000" dirty="0" smtClean="0"/>
                        <a:t/>
                      </a:r>
                      <a:br>
                        <a:rPr lang="fr-FR" sz="2000" dirty="0" smtClean="0"/>
                      </a:br>
                      <a:endParaRPr lang="fr-FR" sz="100" dirty="0" smtClean="0">
                        <a:latin typeface="Arial Narrow" pitchFamily="34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5700">
                <a:tc rowSpan="6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ILLUSTRATION</a:t>
                      </a:r>
                      <a:endParaRPr lang="fr-FR" sz="1800" dirty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SUrDyn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et SurDyn2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Projets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PREDIT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GO2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LESCOT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: 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Laurence</a:t>
                      </a:r>
                      <a:r>
                        <a:rPr lang="fr-FR" sz="18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Paire-</a:t>
                      </a:r>
                      <a:r>
                        <a:rPr lang="fr-FR" sz="180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Ficout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et Aline Alauzet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Durée : 2 x 3 ans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smtClean="0">
                          <a:solidFill>
                            <a:srgbClr val="0070C0"/>
                          </a:solidFill>
                          <a:latin typeface="+mj-lt"/>
                        </a:rPr>
                        <a:t>Budget :23K€+ 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30 K€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Partenaires: ENTPE, </a:t>
                      </a:r>
                      <a:r>
                        <a:rPr lang="fr-FR" sz="180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Certu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 /  LEAD, </a:t>
                      </a:r>
                      <a:r>
                        <a:rPr lang="fr-FR" sz="180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Certu</a:t>
                      </a:r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, </a:t>
                      </a:r>
                      <a:r>
                        <a:rPr lang="fr-FR" sz="180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WebSourd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 descr="D:\EX_D\SURDYN2\communications\Impression ecran ChangeVoie-DS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479412" cy="192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2196" y="4653136"/>
            <a:ext cx="8258236" cy="205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56A9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3333"/>
                </a:solidFill>
                <a:latin typeface="Arial" charset="0"/>
                <a:ea typeface="ヒラギノ角ゴ Pro W3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Arial" charset="0"/>
                <a:ea typeface="ヒラギノ角ゴ Pro W3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personnes sourdes et malentendantes n’entendent pas les informations diffusées en mode sonore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Dans les transports, cette diffusion sonore concerne notamment les informations d’urgence ou de perturbation, qui sont cruciales parce que non prévisibles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Comment trouver un mode de diffusion des informations d’urgence et </a:t>
            </a:r>
            <a:r>
              <a:rPr lang="fr-FR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de perturbation accessible aux personnes sourdes et malentendantes ?</a:t>
            </a:r>
            <a:endParaRPr lang="fr-FR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463" y="378709"/>
            <a:ext cx="3126097" cy="1143000"/>
          </a:xfrm>
        </p:spPr>
        <p:txBody>
          <a:bodyPr/>
          <a:lstStyle/>
          <a:p>
            <a:r>
              <a:rPr lang="fr-FR" sz="2800" dirty="0" smtClean="0"/>
              <a:t>Surdyn2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Conception du couplage</a:t>
            </a:r>
            <a:br>
              <a:rPr lang="fr-FR" sz="2800" dirty="0"/>
            </a:br>
            <a:endParaRPr lang="fr-FR" sz="3600" dirty="0"/>
          </a:p>
        </p:txBody>
      </p:sp>
      <p:sp>
        <p:nvSpPr>
          <p:cNvPr id="43" name="Flèche vers le bas 42"/>
          <p:cNvSpPr/>
          <p:nvPr/>
        </p:nvSpPr>
        <p:spPr bwMode="auto">
          <a:xfrm>
            <a:off x="5647047" y="5770565"/>
            <a:ext cx="71438" cy="14446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fr-FR">
              <a:ea typeface="ＭＳ Ｐゴシック" charset="-128"/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2369308" y="211077"/>
            <a:ext cx="6437693" cy="6542555"/>
            <a:chOff x="2549835" y="90490"/>
            <a:chExt cx="6264275" cy="6542555"/>
          </a:xfrm>
        </p:grpSpPr>
        <p:grpSp>
          <p:nvGrpSpPr>
            <p:cNvPr id="59" name="Groupe 58"/>
            <p:cNvGrpSpPr/>
            <p:nvPr/>
          </p:nvGrpSpPr>
          <p:grpSpPr>
            <a:xfrm>
              <a:off x="4710422" y="5756685"/>
              <a:ext cx="1878051" cy="876360"/>
              <a:chOff x="4710422" y="5756685"/>
              <a:chExt cx="1878051" cy="876360"/>
            </a:xfrm>
          </p:grpSpPr>
          <p:sp>
            <p:nvSpPr>
              <p:cNvPr id="44" name="ZoneTexte 6"/>
              <p:cNvSpPr txBox="1">
                <a:spLocks noChangeArrowheads="1"/>
              </p:cNvSpPr>
              <p:nvPr/>
            </p:nvSpPr>
            <p:spPr bwMode="auto">
              <a:xfrm>
                <a:off x="4710422" y="5756685"/>
                <a:ext cx="1871663" cy="308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fr-FR" altLang="fr-FR" sz="1400" dirty="0"/>
                  <a:t>SYSTÈME COUPLÉ</a:t>
                </a:r>
              </a:p>
            </p:txBody>
          </p:sp>
          <p:sp>
            <p:nvSpPr>
              <p:cNvPr id="45" name="ZoneTexte 11"/>
              <p:cNvSpPr txBox="1">
                <a:spLocks noChangeArrowheads="1"/>
              </p:cNvSpPr>
              <p:nvPr/>
            </p:nvSpPr>
            <p:spPr bwMode="auto">
              <a:xfrm>
                <a:off x="4716810" y="6047830"/>
                <a:ext cx="1871663" cy="585215"/>
              </a:xfrm>
              <a:prstGeom prst="rect">
                <a:avLst/>
              </a:prstGeom>
              <a:gradFill rotWithShape="0">
                <a:gsLst>
                  <a:gs pos="0">
                    <a:srgbClr val="2EB2E3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Garamond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fr-FR" altLang="fr-FR" dirty="0"/>
                  <a:t>?????</a:t>
                </a:r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2549835" y="90490"/>
              <a:ext cx="6264275" cy="5689600"/>
              <a:chOff x="2549835" y="90490"/>
              <a:chExt cx="6264275" cy="5689600"/>
            </a:xfrm>
          </p:grpSpPr>
          <p:cxnSp>
            <p:nvCxnSpPr>
              <p:cNvPr id="5" name="Connecteur droit 4"/>
              <p:cNvCxnSpPr>
                <a:cxnSpLocks noChangeShapeType="1"/>
              </p:cNvCxnSpPr>
              <p:nvPr/>
            </p:nvCxnSpPr>
            <p:spPr bwMode="auto">
              <a:xfrm>
                <a:off x="2981635" y="2324102"/>
                <a:ext cx="0" cy="3455988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Rectangle 56"/>
              <p:cNvSpPr/>
              <p:nvPr/>
            </p:nvSpPr>
            <p:spPr bwMode="auto">
              <a:xfrm>
                <a:off x="2549835" y="1387477"/>
                <a:ext cx="6264275" cy="43926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fr-FR">
                  <a:ea typeface="ＭＳ Ｐゴシック" charset="-128"/>
                </a:endParaRPr>
              </a:p>
            </p:txBody>
          </p:sp>
          <p:grpSp>
            <p:nvGrpSpPr>
              <p:cNvPr id="7" name="Groupe 157"/>
              <p:cNvGrpSpPr>
                <a:grpSpLocks/>
              </p:cNvGrpSpPr>
              <p:nvPr/>
            </p:nvGrpSpPr>
            <p:grpSpPr bwMode="auto">
              <a:xfrm>
                <a:off x="3126097" y="90490"/>
                <a:ext cx="5165725" cy="1296987"/>
                <a:chOff x="1907704" y="116632"/>
                <a:chExt cx="5165792" cy="1296144"/>
              </a:xfrm>
            </p:grpSpPr>
            <p:grpSp>
              <p:nvGrpSpPr>
                <p:cNvPr id="46" name="Groupe 19"/>
                <p:cNvGrpSpPr>
                  <a:grpSpLocks/>
                </p:cNvGrpSpPr>
                <p:nvPr/>
              </p:nvGrpSpPr>
              <p:grpSpPr bwMode="auto">
                <a:xfrm>
                  <a:off x="1907704" y="116632"/>
                  <a:ext cx="1584176" cy="1296144"/>
                  <a:chOff x="1547664" y="116632"/>
                  <a:chExt cx="1584176" cy="1296144"/>
                </a:xfrm>
              </p:grpSpPr>
              <p:grpSp>
                <p:nvGrpSpPr>
                  <p:cNvPr id="53" name="Groupe 5"/>
                  <p:cNvGrpSpPr>
                    <a:grpSpLocks/>
                  </p:cNvGrpSpPr>
                  <p:nvPr/>
                </p:nvGrpSpPr>
                <p:grpSpPr bwMode="auto">
                  <a:xfrm>
                    <a:off x="1547664" y="116632"/>
                    <a:ext cx="1584176" cy="1151682"/>
                    <a:chOff x="1547664" y="188640"/>
                    <a:chExt cx="1584176" cy="1151682"/>
                  </a:xfrm>
                </p:grpSpPr>
                <p:sp>
                  <p:nvSpPr>
                    <p:cNvPr id="55" name="Zone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664" y="188640"/>
                      <a:ext cx="1584176" cy="30777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fr-FR" altLang="fr-FR" sz="1400" dirty="0"/>
                        <a:t>SYSTÈME JADE</a:t>
                      </a:r>
                    </a:p>
                  </p:txBody>
                </p:sp>
                <p:pic>
                  <p:nvPicPr>
                    <p:cNvPr id="56" name="Espace réservé du contenu 3"/>
                    <p:cNvPicPr>
                      <a:picLocks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47664" y="476672"/>
                      <a:ext cx="1584176" cy="8636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54" name="Flèche vers le bas 53"/>
                  <p:cNvSpPr/>
                  <p:nvPr/>
                </p:nvSpPr>
                <p:spPr bwMode="auto">
                  <a:xfrm>
                    <a:off x="2268399" y="1268408"/>
                    <a:ext cx="71439" cy="144368"/>
                  </a:xfrm>
                  <a:prstGeom prst="downArrow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fr-FR">
                      <a:ea typeface="ＭＳ Ｐゴシック" charset="-128"/>
                    </a:endParaRPr>
                  </a:p>
                </p:txBody>
              </p:sp>
            </p:grpSp>
            <p:grpSp>
              <p:nvGrpSpPr>
                <p:cNvPr id="47" name="Groupe 20"/>
                <p:cNvGrpSpPr>
                  <a:grpSpLocks/>
                </p:cNvGrpSpPr>
                <p:nvPr/>
              </p:nvGrpSpPr>
              <p:grpSpPr bwMode="auto">
                <a:xfrm>
                  <a:off x="5004048" y="116632"/>
                  <a:ext cx="2069448" cy="1296144"/>
                  <a:chOff x="5004048" y="116632"/>
                  <a:chExt cx="2069448" cy="1296144"/>
                </a:xfrm>
              </p:grpSpPr>
              <p:grpSp>
                <p:nvGrpSpPr>
                  <p:cNvPr id="48" name="Groupe 9"/>
                  <p:cNvGrpSpPr>
                    <a:grpSpLocks/>
                  </p:cNvGrpSpPr>
                  <p:nvPr/>
                </p:nvGrpSpPr>
                <p:grpSpPr bwMode="auto">
                  <a:xfrm>
                    <a:off x="5004048" y="116632"/>
                    <a:ext cx="2069448" cy="1080120"/>
                    <a:chOff x="5003130" y="188640"/>
                    <a:chExt cx="2069448" cy="1080120"/>
                  </a:xfrm>
                </p:grpSpPr>
                <p:sp>
                  <p:nvSpPr>
                    <p:cNvPr id="50" name="ZoneTexte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6056" y="188640"/>
                      <a:ext cx="1872208" cy="30777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fr-FR" altLang="fr-FR" sz="1400"/>
                        <a:t>PRINCIPE SURDYN</a:t>
                      </a:r>
                    </a:p>
                  </p:txBody>
                </p:sp>
                <p:pic>
                  <p:nvPicPr>
                    <p:cNvPr id="51" name="Picture 3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03130" y="476672"/>
                      <a:ext cx="989260" cy="7920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2" name="Picture 3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84168" y="476672"/>
                      <a:ext cx="988410" cy="7920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49" name="Flèche vers le bas 48"/>
                  <p:cNvSpPr/>
                  <p:nvPr/>
                </p:nvSpPr>
                <p:spPr bwMode="auto">
                  <a:xfrm>
                    <a:off x="6011445" y="1268408"/>
                    <a:ext cx="73026" cy="144368"/>
                  </a:xfrm>
                  <a:prstGeom prst="downArrow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fr-FR">
                      <a:ea typeface="ＭＳ Ｐゴシック" charset="-128"/>
                    </a:endParaRPr>
                  </a:p>
                </p:txBody>
              </p:sp>
            </p:grpSp>
          </p:grpSp>
          <p:sp>
            <p:nvSpPr>
              <p:cNvPr id="9" name="ZoneTexte 8"/>
              <p:cNvSpPr txBox="1"/>
              <p:nvPr/>
            </p:nvSpPr>
            <p:spPr>
              <a:xfrm>
                <a:off x="2600290" y="1479552"/>
                <a:ext cx="2475765" cy="83099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-FR" sz="1600" dirty="0">
                    <a:solidFill>
                      <a:srgbClr val="000066"/>
                    </a:solidFill>
                    <a:ea typeface="ＭＳ Ｐゴシック" charset="-128"/>
                  </a:rPr>
                  <a:t>Système paramétrable de conception des messages couplés – V1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221722" y="1458915"/>
                <a:ext cx="2520950" cy="6463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dirty="0">
                    <a:solidFill>
                      <a:srgbClr val="7030A0"/>
                    </a:solidFill>
                    <a:ea typeface="ＭＳ Ｐゴシック" charset="-128"/>
                  </a:rPr>
                  <a:t>Recherche </a:t>
                </a:r>
                <a:r>
                  <a:rPr lang="fr-FR" dirty="0" smtClean="0">
                    <a:solidFill>
                      <a:srgbClr val="7030A0"/>
                    </a:solidFill>
                    <a:ea typeface="ＭＳ Ｐゴシック" charset="-128"/>
                  </a:rPr>
                  <a:t>du format de couplage optimal</a:t>
                </a:r>
                <a:endParaRPr lang="fr-FR" dirty="0">
                  <a:solidFill>
                    <a:srgbClr val="7030A0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11" name="Groupe 34"/>
              <p:cNvGrpSpPr>
                <a:grpSpLocks/>
              </p:cNvGrpSpPr>
              <p:nvPr/>
            </p:nvGrpSpPr>
            <p:grpSpPr bwMode="auto">
              <a:xfrm>
                <a:off x="4412918" y="2682878"/>
                <a:ext cx="1741669" cy="746005"/>
                <a:chOff x="3978580" y="3420616"/>
                <a:chExt cx="1741994" cy="744981"/>
              </a:xfrm>
            </p:grpSpPr>
            <p:sp>
              <p:nvSpPr>
                <p:cNvPr id="39" name="ZoneTexte 38"/>
                <p:cNvSpPr txBox="1"/>
                <p:nvPr/>
              </p:nvSpPr>
              <p:spPr>
                <a:xfrm>
                  <a:off x="3978580" y="3420616"/>
                  <a:ext cx="1577267" cy="583972"/>
                </a:xfrm>
                <a:prstGeom prst="rect">
                  <a:avLst/>
                </a:prstGeom>
                <a:solidFill>
                  <a:srgbClr val="FF99F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dirty="0" smtClean="0">
                      <a:solidFill>
                        <a:srgbClr val="7030A0"/>
                      </a:solidFill>
                      <a:ea typeface="ＭＳ Ｐゴシック" charset="-128"/>
                    </a:rPr>
                    <a:t>Formats à tester</a:t>
                  </a:r>
                  <a:endParaRPr lang="fr-FR" sz="1600" dirty="0">
                    <a:solidFill>
                      <a:srgbClr val="7030A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4080082" y="3488452"/>
                  <a:ext cx="1583828" cy="583972"/>
                </a:xfrm>
                <a:prstGeom prst="rect">
                  <a:avLst/>
                </a:prstGeom>
                <a:solidFill>
                  <a:srgbClr val="FF99F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dirty="0" smtClean="0">
                      <a:solidFill>
                        <a:srgbClr val="7030A0"/>
                      </a:solidFill>
                      <a:ea typeface="ＭＳ Ｐゴシック" charset="-128"/>
                    </a:rPr>
                    <a:t>Formats à tester</a:t>
                  </a:r>
                  <a:endParaRPr lang="fr-FR" sz="1600" dirty="0">
                    <a:solidFill>
                      <a:srgbClr val="7030A0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4187469" y="3581625"/>
                  <a:ext cx="1533105" cy="583972"/>
                </a:xfrm>
                <a:prstGeom prst="rect">
                  <a:avLst/>
                </a:prstGeom>
                <a:solidFill>
                  <a:srgbClr val="FF99F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dirty="0" smtClean="0">
                      <a:solidFill>
                        <a:srgbClr val="7030A0"/>
                      </a:solidFill>
                      <a:ea typeface="ＭＳ Ｐゴシック" charset="-128"/>
                    </a:rPr>
                    <a:t>Formats à tester</a:t>
                  </a:r>
                  <a:endParaRPr lang="fr-FR" sz="1600" dirty="0">
                    <a:solidFill>
                      <a:srgbClr val="7030A0"/>
                    </a:solidFill>
                    <a:ea typeface="ＭＳ Ｐゴシック" charset="-128"/>
                  </a:endParaRPr>
                </a:p>
              </p:txBody>
            </p:sp>
          </p:grpSp>
          <p:cxnSp>
            <p:nvCxnSpPr>
              <p:cNvPr id="12" name="Connecteur droit 11"/>
              <p:cNvCxnSpPr>
                <a:cxnSpLocks noChangeShapeType="1"/>
              </p:cNvCxnSpPr>
              <p:nvPr/>
            </p:nvCxnSpPr>
            <p:spPr bwMode="auto">
              <a:xfrm flipV="1">
                <a:off x="4972305" y="1674815"/>
                <a:ext cx="1295400" cy="4762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Forme 52"/>
              <p:cNvCxnSpPr>
                <a:cxnSpLocks noChangeShapeType="1"/>
                <a:stCxn id="9" idx="3"/>
                <a:endCxn id="39" idx="0"/>
              </p:cNvCxnSpPr>
              <p:nvPr/>
            </p:nvCxnSpPr>
            <p:spPr bwMode="auto">
              <a:xfrm>
                <a:off x="5076055" y="1895051"/>
                <a:ext cx="125351" cy="787827"/>
              </a:xfrm>
              <a:prstGeom prst="bentConnector2">
                <a:avLst/>
              </a:prstGeom>
              <a:noFill/>
              <a:ln w="50800" algn="ctr">
                <a:solidFill>
                  <a:srgbClr val="00A24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Connecteur droit avec flèche 56"/>
              <p:cNvCxnSpPr>
                <a:cxnSpLocks noChangeShapeType="1"/>
              </p:cNvCxnSpPr>
              <p:nvPr/>
            </p:nvCxnSpPr>
            <p:spPr bwMode="auto">
              <a:xfrm>
                <a:off x="7734610" y="2324102"/>
                <a:ext cx="0" cy="503238"/>
              </a:xfrm>
              <a:prstGeom prst="straightConnector1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</p:cxnSp>
          <p:grpSp>
            <p:nvGrpSpPr>
              <p:cNvPr id="15" name="Groupe 132"/>
              <p:cNvGrpSpPr>
                <a:grpSpLocks/>
              </p:cNvGrpSpPr>
              <p:nvPr/>
            </p:nvGrpSpPr>
            <p:grpSpPr bwMode="auto">
              <a:xfrm>
                <a:off x="6413351" y="2035175"/>
                <a:ext cx="2298646" cy="980295"/>
                <a:chOff x="5194726" y="2059809"/>
                <a:chExt cx="2299965" cy="981492"/>
              </a:xfrm>
            </p:grpSpPr>
            <p:sp>
              <p:nvSpPr>
                <p:cNvPr id="37" name="ZoneTexte 28"/>
                <p:cNvSpPr txBox="1">
                  <a:spLocks noChangeArrowheads="1"/>
                </p:cNvSpPr>
                <p:nvPr/>
              </p:nvSpPr>
              <p:spPr bwMode="auto">
                <a:xfrm>
                  <a:off x="5194726" y="2394181"/>
                  <a:ext cx="2299965" cy="647120"/>
                </a:xfrm>
                <a:prstGeom prst="rect">
                  <a:avLst/>
                </a:prstGeom>
                <a:solidFill>
                  <a:srgbClr val="FFD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bg1"/>
                      </a:solidFill>
                      <a:latin typeface="Garamond" pitchFamily="18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fr-FR" altLang="fr-FR" sz="1800" dirty="0" smtClean="0">
                      <a:solidFill>
                        <a:srgbClr val="7030A0"/>
                      </a:solidFill>
                      <a:latin typeface="+mj-lt"/>
                    </a:rPr>
                    <a:t>Arrangement spatial</a:t>
                  </a:r>
                </a:p>
                <a:p>
                  <a:pPr eaLnBrk="1" hangingPunct="1"/>
                  <a:r>
                    <a:rPr lang="fr-FR" altLang="fr-FR" sz="1800" dirty="0" smtClean="0">
                      <a:solidFill>
                        <a:srgbClr val="7030A0"/>
                      </a:solidFill>
                      <a:latin typeface="+mj-lt"/>
                    </a:rPr>
                    <a:t>Arrangement temporel</a:t>
                  </a:r>
                  <a:endParaRPr lang="fr-FR" altLang="fr-FR" sz="1800" dirty="0">
                    <a:solidFill>
                      <a:srgbClr val="7030A0"/>
                    </a:solidFill>
                    <a:latin typeface="+mj-lt"/>
                  </a:endParaRPr>
                </a:p>
              </p:txBody>
            </p:sp>
            <p:sp>
              <p:nvSpPr>
                <p:cNvPr id="38" name="Flèche vers le bas 37"/>
                <p:cNvSpPr/>
                <p:nvPr/>
              </p:nvSpPr>
              <p:spPr bwMode="auto">
                <a:xfrm>
                  <a:off x="6227656" y="2059809"/>
                  <a:ext cx="289090" cy="357842"/>
                </a:xfrm>
                <a:prstGeom prst="downArrow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fr-FR">
                    <a:ea typeface="ＭＳ Ｐゴシック" charset="-128"/>
                  </a:endParaRPr>
                </a:p>
              </p:txBody>
            </p:sp>
          </p:grpSp>
          <p:sp>
            <p:nvSpPr>
              <p:cNvPr id="16" name="Flèche droite 15"/>
              <p:cNvSpPr/>
              <p:nvPr/>
            </p:nvSpPr>
            <p:spPr bwMode="auto">
              <a:xfrm rot="10800000">
                <a:off x="6102171" y="2920220"/>
                <a:ext cx="392544" cy="1905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fr-FR">
                  <a:ea typeface="ＭＳ Ｐゴシック" charset="-128"/>
                </a:endParaRPr>
              </a:p>
            </p:txBody>
          </p:sp>
          <p:cxnSp>
            <p:nvCxnSpPr>
              <p:cNvPr id="17" name="Connecteur droit avec flèche 88"/>
              <p:cNvCxnSpPr>
                <a:cxnSpLocks noChangeShapeType="1"/>
                <a:stCxn id="31" idx="2"/>
                <a:endCxn id="29" idx="0"/>
              </p:cNvCxnSpPr>
              <p:nvPr/>
            </p:nvCxnSpPr>
            <p:spPr bwMode="auto">
              <a:xfrm>
                <a:off x="5543085" y="4173953"/>
                <a:ext cx="464205" cy="453612"/>
              </a:xfrm>
              <a:prstGeom prst="straightConnector1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</p:cxnSp>
          <p:cxnSp>
            <p:nvCxnSpPr>
              <p:cNvPr id="18" name="Forme 109"/>
              <p:cNvCxnSpPr>
                <a:cxnSpLocks noChangeShapeType="1"/>
              </p:cNvCxnSpPr>
              <p:nvPr/>
            </p:nvCxnSpPr>
            <p:spPr bwMode="auto">
              <a:xfrm>
                <a:off x="6158477" y="3342900"/>
                <a:ext cx="1210777" cy="276602"/>
              </a:xfrm>
              <a:prstGeom prst="bentConnector2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e 153"/>
              <p:cNvGrpSpPr>
                <a:grpSpLocks/>
              </p:cNvGrpSpPr>
              <p:nvPr/>
            </p:nvGrpSpPr>
            <p:grpSpPr bwMode="auto">
              <a:xfrm>
                <a:off x="6339938" y="3619502"/>
                <a:ext cx="2042368" cy="936625"/>
                <a:chOff x="5122438" y="3645024"/>
                <a:chExt cx="2041850" cy="936104"/>
              </a:xfrm>
            </p:grpSpPr>
            <p:grpSp>
              <p:nvGrpSpPr>
                <p:cNvPr id="33" name="Groupe 23"/>
                <p:cNvGrpSpPr>
                  <a:grpSpLocks/>
                </p:cNvGrpSpPr>
                <p:nvPr/>
              </p:nvGrpSpPr>
              <p:grpSpPr bwMode="auto">
                <a:xfrm>
                  <a:off x="5436096" y="3645024"/>
                  <a:ext cx="1728192" cy="936104"/>
                  <a:chOff x="4390160" y="2348880"/>
                  <a:chExt cx="1728192" cy="936104"/>
                </a:xfrm>
              </p:grpSpPr>
              <p:sp>
                <p:nvSpPr>
                  <p:cNvPr id="35" name="Ellipse 21"/>
                  <p:cNvSpPr>
                    <a:spLocks noChangeArrowheads="1"/>
                  </p:cNvSpPr>
                  <p:nvPr/>
                </p:nvSpPr>
                <p:spPr bwMode="auto">
                  <a:xfrm>
                    <a:off x="4427984" y="2348880"/>
                    <a:ext cx="1656184" cy="936104"/>
                  </a:xfrm>
                  <a:prstGeom prst="ellipse">
                    <a:avLst/>
                  </a:prstGeom>
                  <a:solidFill>
                    <a:srgbClr val="FF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  <p:sp>
                <p:nvSpPr>
                  <p:cNvPr id="36" name="ZoneTexte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0160" y="2564904"/>
                    <a:ext cx="1728192" cy="58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 b="1">
                        <a:solidFill>
                          <a:schemeClr val="bg1"/>
                        </a:solidFill>
                        <a:latin typeface="Garamond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fr-FR" altLang="fr-FR" sz="1600" dirty="0">
                        <a:solidFill>
                          <a:srgbClr val="000066"/>
                        </a:solidFill>
                      </a:rPr>
                      <a:t>Expérimentation en laboratoire</a:t>
                    </a:r>
                  </a:p>
                </p:txBody>
              </p:sp>
            </p:grpSp>
            <p:cxnSp>
              <p:nvCxnSpPr>
                <p:cNvPr id="34" name="Connecteur droit avec flèche 112"/>
                <p:cNvCxnSpPr>
                  <a:cxnSpLocks noChangeShapeType="1"/>
                  <a:endCxn id="31" idx="3"/>
                </p:cNvCxnSpPr>
                <p:nvPr/>
              </p:nvCxnSpPr>
              <p:spPr bwMode="auto">
                <a:xfrm flipH="1">
                  <a:off x="5122438" y="4029982"/>
                  <a:ext cx="351483" cy="2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" name="Groupe 152"/>
              <p:cNvGrpSpPr>
                <a:grpSpLocks/>
              </p:cNvGrpSpPr>
              <p:nvPr/>
            </p:nvGrpSpPr>
            <p:grpSpPr bwMode="auto">
              <a:xfrm>
                <a:off x="4746231" y="3446092"/>
                <a:ext cx="1593707" cy="727866"/>
                <a:chOff x="3528381" y="3471111"/>
                <a:chExt cx="1594037" cy="727577"/>
              </a:xfrm>
            </p:grpSpPr>
            <p:sp>
              <p:nvSpPr>
                <p:cNvPr id="31" name="ZoneTexte 30"/>
                <p:cNvSpPr txBox="1"/>
                <p:nvPr/>
              </p:nvSpPr>
              <p:spPr>
                <a:xfrm>
                  <a:off x="3528381" y="3860268"/>
                  <a:ext cx="1594037" cy="338420"/>
                </a:xfrm>
                <a:prstGeom prst="rect">
                  <a:avLst/>
                </a:prstGeom>
                <a:solidFill>
                  <a:srgbClr val="FF66F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dirty="0" smtClean="0">
                      <a:solidFill>
                        <a:srgbClr val="7030A0"/>
                      </a:solidFill>
                      <a:ea typeface="ＭＳ Ｐゴシック" charset="-128"/>
                    </a:rPr>
                    <a:t>Format optimal</a:t>
                  </a:r>
                  <a:endParaRPr lang="fr-FR" sz="1600" dirty="0">
                    <a:solidFill>
                      <a:srgbClr val="7030A0"/>
                    </a:solidFill>
                    <a:ea typeface="ＭＳ Ｐゴシック" charset="-128"/>
                  </a:endParaRPr>
                </a:p>
              </p:txBody>
            </p:sp>
            <p:cxnSp>
              <p:nvCxnSpPr>
                <p:cNvPr id="32" name="Connecteur droit 130"/>
                <p:cNvCxnSpPr>
                  <a:cxnSpLocks noChangeShapeType="1"/>
                </p:cNvCxnSpPr>
                <p:nvPr/>
              </p:nvCxnSpPr>
              <p:spPr bwMode="auto">
                <a:xfrm>
                  <a:off x="4290308" y="3471111"/>
                  <a:ext cx="1" cy="38027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" name="Groupe 159"/>
              <p:cNvGrpSpPr>
                <a:grpSpLocks/>
              </p:cNvGrpSpPr>
              <p:nvPr/>
            </p:nvGrpSpPr>
            <p:grpSpPr bwMode="auto">
              <a:xfrm>
                <a:off x="2981635" y="4627565"/>
                <a:ext cx="3887787" cy="1143000"/>
                <a:chOff x="1763688" y="4653136"/>
                <a:chExt cx="3888432" cy="1143417"/>
              </a:xfrm>
            </p:grpSpPr>
            <p:grpSp>
              <p:nvGrpSpPr>
                <p:cNvPr id="25" name="Groupe 155"/>
                <p:cNvGrpSpPr>
                  <a:grpSpLocks/>
                </p:cNvGrpSpPr>
                <p:nvPr/>
              </p:nvGrpSpPr>
              <p:grpSpPr bwMode="auto">
                <a:xfrm>
                  <a:off x="3923928" y="4653136"/>
                  <a:ext cx="1728192" cy="1143417"/>
                  <a:chOff x="3923928" y="4653136"/>
                  <a:chExt cx="1728192" cy="1143417"/>
                </a:xfrm>
              </p:grpSpPr>
              <p:grpSp>
                <p:nvGrpSpPr>
                  <p:cNvPr id="27" name="Groupe 24"/>
                  <p:cNvGrpSpPr>
                    <a:grpSpLocks/>
                  </p:cNvGrpSpPr>
                  <p:nvPr/>
                </p:nvGrpSpPr>
                <p:grpSpPr bwMode="auto">
                  <a:xfrm>
                    <a:off x="3923928" y="4653136"/>
                    <a:ext cx="1728192" cy="936104"/>
                    <a:chOff x="4390160" y="2348880"/>
                    <a:chExt cx="1728192" cy="936104"/>
                  </a:xfrm>
                </p:grpSpPr>
                <p:sp>
                  <p:nvSpPr>
                    <p:cNvPr id="29" name="Ellips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7984" y="2348880"/>
                      <a:ext cx="1656184" cy="936104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  <p:sp>
                  <p:nvSpPr>
                    <p:cNvPr id="30" name="ZoneTexte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90160" y="2564904"/>
                      <a:ext cx="172819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 b="1">
                          <a:solidFill>
                            <a:schemeClr val="bg1"/>
                          </a:solidFill>
                          <a:latin typeface="Garamond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fr-FR" altLang="fr-FR" sz="1600">
                          <a:solidFill>
                            <a:srgbClr val="000066"/>
                          </a:solidFill>
                        </a:rPr>
                        <a:t>Expérimentation en situation</a:t>
                      </a:r>
                    </a:p>
                  </p:txBody>
                </p:sp>
              </p:grpSp>
              <p:cxnSp>
                <p:nvCxnSpPr>
                  <p:cNvPr id="28" name="Connecteur droit avec flèche 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88024" y="5589240"/>
                    <a:ext cx="1820" cy="207313"/>
                  </a:xfrm>
                  <a:prstGeom prst="straightConnector1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6" name="Connecteur droit avec flèche 92"/>
                <p:cNvCxnSpPr>
                  <a:cxnSpLocks noChangeShapeType="1"/>
                </p:cNvCxnSpPr>
                <p:nvPr/>
              </p:nvCxnSpPr>
              <p:spPr bwMode="auto">
                <a:xfrm>
                  <a:off x="1763688" y="5085184"/>
                  <a:ext cx="2232248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" name="Groupe 160"/>
              <p:cNvGrpSpPr>
                <a:grpSpLocks/>
              </p:cNvGrpSpPr>
              <p:nvPr/>
            </p:nvGrpSpPr>
            <p:grpSpPr bwMode="auto">
              <a:xfrm>
                <a:off x="2694297" y="4004674"/>
                <a:ext cx="2051934" cy="1176927"/>
                <a:chOff x="1475656" y="4030588"/>
                <a:chExt cx="2052696" cy="1177126"/>
              </a:xfrm>
            </p:grpSpPr>
            <p:sp>
              <p:nvSpPr>
                <p:cNvPr id="23" name="ZoneTexte 22"/>
                <p:cNvSpPr txBox="1"/>
                <p:nvPr/>
              </p:nvSpPr>
              <p:spPr>
                <a:xfrm>
                  <a:off x="1475656" y="4869520"/>
                  <a:ext cx="1864416" cy="33819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fr-FR" sz="1600" dirty="0">
                      <a:solidFill>
                        <a:srgbClr val="000066"/>
                      </a:solidFill>
                      <a:ea typeface="ＭＳ Ｐゴシック" charset="-128"/>
                    </a:rPr>
                    <a:t>Système … V2</a:t>
                  </a:r>
                </a:p>
              </p:txBody>
            </p:sp>
            <p:cxnSp>
              <p:nvCxnSpPr>
                <p:cNvPr id="24" name="Forme 145"/>
                <p:cNvCxnSpPr>
                  <a:cxnSpLocks noChangeShapeType="1"/>
                  <a:stCxn id="31" idx="1"/>
                  <a:endCxn id="23" idx="0"/>
                </p:cNvCxnSpPr>
                <p:nvPr/>
              </p:nvCxnSpPr>
              <p:spPr bwMode="auto">
                <a:xfrm rot="10800000" flipV="1">
                  <a:off x="2407864" y="4030588"/>
                  <a:ext cx="1120488" cy="838931"/>
                </a:xfrm>
                <a:prstGeom prst="bentConnector2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6" name="Bouton d’action : Suivant 5">
            <a:hlinkClick r:id="rId5" action="ppaction://program" highlightClick="1"/>
          </p:cNvPr>
          <p:cNvSpPr/>
          <p:nvPr/>
        </p:nvSpPr>
        <p:spPr>
          <a:xfrm>
            <a:off x="7020272" y="6237312"/>
            <a:ext cx="380425" cy="3600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SurDyn2 : expérimentation en laboratoire - 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3016"/>
            <a:ext cx="8579296" cy="30243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Tâche de compréhension</a:t>
            </a:r>
          </a:p>
          <a:p>
            <a:pPr lvl="1"/>
            <a:r>
              <a:rPr lang="fr-FR" dirty="0" smtClean="0"/>
              <a:t>5 messages couplant animation et </a:t>
            </a:r>
            <a:r>
              <a:rPr lang="fr-FR" dirty="0" smtClean="0"/>
              <a:t>avatar : suppression, passage d’un train, changement de voie, retard, mouvement de grève</a:t>
            </a:r>
            <a:endParaRPr lang="fr-FR" dirty="0" smtClean="0"/>
          </a:p>
          <a:p>
            <a:pPr lvl="1"/>
            <a:r>
              <a:rPr lang="fr-FR" dirty="0" smtClean="0"/>
              <a:t>Les participants devaient dire ce qu’ils comprenaient</a:t>
            </a:r>
          </a:p>
          <a:p>
            <a:pPr lvl="1"/>
            <a:r>
              <a:rPr lang="fr-FR" dirty="0" smtClean="0"/>
              <a:t>Enregistrement des stratégies visuelles par </a:t>
            </a:r>
            <a:r>
              <a:rPr lang="fr-FR" dirty="0" err="1" smtClean="0"/>
              <a:t>oculomètre</a:t>
            </a:r>
            <a:r>
              <a:rPr lang="fr-FR" dirty="0" smtClean="0"/>
              <a:t> (Système </a:t>
            </a:r>
            <a:r>
              <a:rPr lang="fr-FR" dirty="0" err="1" smtClean="0"/>
              <a:t>Tobii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Réponse orales ou signées codées</a:t>
            </a:r>
          </a:p>
          <a:p>
            <a:r>
              <a:rPr lang="fr-FR" dirty="0" smtClean="0"/>
              <a:t>Données analysées</a:t>
            </a:r>
          </a:p>
          <a:p>
            <a:pPr lvl="1"/>
            <a:r>
              <a:rPr lang="fr-FR" dirty="0" smtClean="0"/>
              <a:t>Scores de compréhension</a:t>
            </a:r>
          </a:p>
          <a:p>
            <a:pPr lvl="1"/>
            <a:r>
              <a:rPr lang="fr-FR" dirty="0" smtClean="0"/>
              <a:t>Données </a:t>
            </a:r>
            <a:r>
              <a:rPr lang="fr-FR" dirty="0" err="1" smtClean="0"/>
              <a:t>oculométriques</a:t>
            </a:r>
            <a:r>
              <a:rPr lang="fr-FR" dirty="0" smtClean="0"/>
              <a:t> (temps de fixation)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826587"/>
              </p:ext>
            </p:extLst>
          </p:nvPr>
        </p:nvGraphicFramePr>
        <p:xfrm>
          <a:off x="457200" y="1628800"/>
          <a:ext cx="7777162" cy="1840486"/>
        </p:xfrm>
        <a:graphic>
          <a:graphicData uri="http://schemas.openxmlformats.org/drawingml/2006/table">
            <a:tbl>
              <a:tblPr/>
              <a:tblGrid>
                <a:gridCol w="1954560"/>
                <a:gridCol w="1825848"/>
                <a:gridCol w="1964217"/>
                <a:gridCol w="2032537"/>
              </a:tblGrid>
              <a:tr h="6477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159 participants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Entendants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non LSF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Entendants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LSF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Sourds LSF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Moy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Âge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(SD)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(11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 (10)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33(9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42934" y="110464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fr-FR" altLang="fr-FR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Effet de la pratique de la LSF sur la compréhension des messages couplés</a:t>
            </a:r>
          </a:p>
        </p:txBody>
      </p:sp>
      <p:graphicFrame>
        <p:nvGraphicFramePr>
          <p:cNvPr id="9219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409322"/>
              </p:ext>
            </p:extLst>
          </p:nvPr>
        </p:nvGraphicFramePr>
        <p:xfrm>
          <a:off x="107950" y="1547813"/>
          <a:ext cx="4349750" cy="373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3" imgW="4346825" imgH="3371380" progId="Excel.Chart.8">
                  <p:embed/>
                </p:oleObj>
              </mc:Choice>
              <mc:Fallback>
                <p:oleObj r:id="rId3" imgW="4346825" imgH="33713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547813"/>
                        <a:ext cx="4349750" cy="3734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0" name="Groupe 1"/>
          <p:cNvGrpSpPr>
            <a:grpSpLocks/>
          </p:cNvGrpSpPr>
          <p:nvPr/>
        </p:nvGrpSpPr>
        <p:grpSpPr bwMode="auto">
          <a:xfrm>
            <a:off x="4498599" y="1594387"/>
            <a:ext cx="4422775" cy="3642472"/>
            <a:chOff x="4356100" y="1628775"/>
            <a:chExt cx="4422775" cy="3270250"/>
          </a:xfrm>
          <a:solidFill>
            <a:schemeClr val="bg1"/>
          </a:solidFill>
        </p:grpSpPr>
        <p:graphicFrame>
          <p:nvGraphicFramePr>
            <p:cNvPr id="9225" name="Graphique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3423123"/>
                </p:ext>
              </p:extLst>
            </p:nvPr>
          </p:nvGraphicFramePr>
          <p:xfrm>
            <a:off x="4356100" y="1628775"/>
            <a:ext cx="4422775" cy="327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r:id="rId5" imgW="4419983" imgH="3267739" progId="Excel.Chart.8">
                    <p:embed/>
                  </p:oleObj>
                </mc:Choice>
                <mc:Fallback>
                  <p:oleObj r:id="rId5" imgW="4419983" imgH="3267739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100" y="1628775"/>
                          <a:ext cx="4422775" cy="32702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ZoneTexte 3"/>
            <p:cNvSpPr txBox="1">
              <a:spLocks noChangeArrowheads="1"/>
            </p:cNvSpPr>
            <p:nvPr/>
          </p:nvSpPr>
          <p:spPr bwMode="auto">
            <a:xfrm>
              <a:off x="7451725" y="2559050"/>
              <a:ext cx="324128" cy="469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9BBB5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9227" name="ZoneTexte 4"/>
            <p:cNvSpPr txBox="1">
              <a:spLocks noChangeArrowheads="1"/>
            </p:cNvSpPr>
            <p:nvPr/>
          </p:nvSpPr>
          <p:spPr bwMode="auto">
            <a:xfrm>
              <a:off x="6156325" y="2133600"/>
              <a:ext cx="545342" cy="414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9BBB5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chemeClr val="tx1"/>
                  </a:solidFill>
                </a:rPr>
                <a:t>***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7331075" y="1916113"/>
              <a:ext cx="719138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cteur droit 8"/>
          <p:cNvCxnSpPr/>
          <p:nvPr/>
        </p:nvCxnSpPr>
        <p:spPr>
          <a:xfrm>
            <a:off x="8027988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ZoneTexte 2"/>
          <p:cNvSpPr txBox="1">
            <a:spLocks noChangeArrowheads="1"/>
          </p:cNvSpPr>
          <p:nvPr/>
        </p:nvSpPr>
        <p:spPr bwMode="auto">
          <a:xfrm>
            <a:off x="324950" y="1177925"/>
            <a:ext cx="8467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9BBB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 moyen de compréhension	</a:t>
            </a:r>
            <a:r>
              <a:rPr lang="fr-FR" altLang="fr-FR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FR" altLang="fr-FR" sz="18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moyen de fixation</a:t>
            </a:r>
            <a:endParaRPr lang="fr-FR" altLang="fr-FR" sz="18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210742" y="5252763"/>
            <a:ext cx="8579296" cy="149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56A9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3333"/>
                </a:solidFill>
                <a:latin typeface="Arial" charset="0"/>
                <a:ea typeface="ヒラギノ角ゴ Pro W3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Arial" charset="0"/>
                <a:ea typeface="ヒラギノ角ゴ Pro W3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participants qui pratiquent la langue des signes</a:t>
            </a:r>
          </a:p>
          <a:p>
            <a:pPr lvl="1"/>
            <a:r>
              <a:rPr lang="fr-FR" dirty="0" smtClean="0"/>
              <a:t>ont </a:t>
            </a:r>
            <a:r>
              <a:rPr lang="fr-FR" dirty="0"/>
              <a:t>une meilleure compréhension des messages</a:t>
            </a:r>
          </a:p>
          <a:p>
            <a:pPr lvl="1"/>
            <a:r>
              <a:rPr lang="fr-FR" dirty="0" smtClean="0"/>
              <a:t>ont </a:t>
            </a:r>
            <a:r>
              <a:rPr lang="fr-FR" dirty="0"/>
              <a:t>besoin de moins de temps pour </a:t>
            </a:r>
            <a:r>
              <a:rPr lang="fr-FR" dirty="0" smtClean="0"/>
              <a:t>comprendre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02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2338" y="169474"/>
            <a:ext cx="8229600" cy="706437"/>
          </a:xfrm>
        </p:spPr>
        <p:txBody>
          <a:bodyPr>
            <a:noAutofit/>
          </a:bodyPr>
          <a:lstStyle/>
          <a:p>
            <a:r>
              <a:rPr lang="fr-FR" altLang="fr-FR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Interaction message x groupe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79512" y="996713"/>
            <a:ext cx="5423889" cy="5601384"/>
            <a:chOff x="179512" y="996713"/>
            <a:chExt cx="5423889" cy="5601384"/>
          </a:xfrm>
        </p:grpSpPr>
        <p:graphicFrame>
          <p:nvGraphicFramePr>
            <p:cNvPr id="10243" name="Graphique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311696"/>
                </p:ext>
              </p:extLst>
            </p:nvPr>
          </p:nvGraphicFramePr>
          <p:xfrm>
            <a:off x="179512" y="996713"/>
            <a:ext cx="5423889" cy="399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r:id="rId3" imgW="6352583" imgH="3993226" progId="Excel.Chart.8">
                    <p:embed/>
                  </p:oleObj>
                </mc:Choice>
                <mc:Fallback>
                  <p:oleObj r:id="rId3" imgW="6352583" imgH="3993226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996713"/>
                          <a:ext cx="5423889" cy="3992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4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42" y="5110077"/>
              <a:ext cx="1881983" cy="147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032" y="5112444"/>
              <a:ext cx="1872208" cy="148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avec flèche 2"/>
            <p:cNvCxnSpPr/>
            <p:nvPr/>
          </p:nvCxnSpPr>
          <p:spPr>
            <a:xfrm flipH="1">
              <a:off x="715061" y="4315895"/>
              <a:ext cx="441709" cy="7195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Connecteur droit avec flèche 4"/>
            <p:cNvCxnSpPr/>
            <p:nvPr/>
          </p:nvCxnSpPr>
          <p:spPr>
            <a:xfrm>
              <a:off x="1792873" y="4371813"/>
              <a:ext cx="552869" cy="6405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5683644" y="1560964"/>
            <a:ext cx="3302597" cy="453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56A9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3333"/>
                </a:solidFill>
                <a:latin typeface="Arial" charset="0"/>
                <a:ea typeface="ヒラギノ角ゴ Pro W3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Arial" charset="0"/>
                <a:ea typeface="ヒラギノ角ゴ Pro W3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 messages ont été moins bien compris par le groupe des </a:t>
            </a:r>
            <a:r>
              <a:rPr lang="fr-FR" dirty="0" err="1" smtClean="0"/>
              <a:t>entendants</a:t>
            </a:r>
            <a:r>
              <a:rPr lang="fr-FR" dirty="0" smtClean="0"/>
              <a:t> non LSF</a:t>
            </a:r>
          </a:p>
          <a:p>
            <a:pPr lvl="1"/>
            <a:r>
              <a:rPr lang="fr-FR" dirty="0" smtClean="0"/>
              <a:t>Perturbation due à une grève</a:t>
            </a:r>
          </a:p>
          <a:p>
            <a:pPr lvl="1"/>
            <a:r>
              <a:rPr lang="fr-FR" dirty="0" smtClean="0"/>
              <a:t>Passage d’un train, éloignez-vous bordure du quai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6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11189" y="53975"/>
            <a:ext cx="7748587" cy="1143000"/>
          </a:xfrm>
        </p:spPr>
        <p:txBody>
          <a:bodyPr>
            <a:normAutofit/>
          </a:bodyPr>
          <a:lstStyle/>
          <a:p>
            <a:r>
              <a:rPr lang="fr-FR" altLang="fr-FR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Effet du format de couplage</a:t>
            </a:r>
            <a:endParaRPr lang="fr-FR" altLang="fr-FR" sz="36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44008" y="1440086"/>
            <a:ext cx="4179782" cy="4372613"/>
            <a:chOff x="4162774" y="1440086"/>
            <a:chExt cx="4179782" cy="4372613"/>
          </a:xfrm>
        </p:grpSpPr>
        <p:sp>
          <p:nvSpPr>
            <p:cNvPr id="11314" name="ZoneTexte 2"/>
            <p:cNvSpPr txBox="1">
              <a:spLocks noChangeArrowheads="1"/>
            </p:cNvSpPr>
            <p:nvPr/>
          </p:nvSpPr>
          <p:spPr bwMode="auto">
            <a:xfrm>
              <a:off x="4714933" y="1440086"/>
              <a:ext cx="3472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9BBB5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Arrangement temporel</a:t>
              </a:r>
              <a:endParaRPr lang="fr-FR" alt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333704"/>
                </p:ext>
              </p:extLst>
            </p:nvPr>
          </p:nvGraphicFramePr>
          <p:xfrm>
            <a:off x="4527625" y="1807761"/>
            <a:ext cx="3814931" cy="4004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ZoneTexte 18"/>
            <p:cNvSpPr txBox="1"/>
            <p:nvPr/>
          </p:nvSpPr>
          <p:spPr>
            <a:xfrm rot="16200000">
              <a:off x="3793602" y="3195022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/>
                <a:t>Mean</a:t>
              </a:r>
              <a:r>
                <a:rPr lang="fr-FR" sz="2000" b="1" dirty="0" smtClean="0"/>
                <a:t> %</a:t>
              </a:r>
              <a:endParaRPr lang="fr-FR" sz="2000" b="1" dirty="0"/>
            </a:p>
          </p:txBody>
        </p:sp>
      </p:grpSp>
      <p:sp>
        <p:nvSpPr>
          <p:cNvPr id="3" name="Flèche droite 2"/>
          <p:cNvSpPr/>
          <p:nvPr/>
        </p:nvSpPr>
        <p:spPr>
          <a:xfrm>
            <a:off x="597049" y="5665206"/>
            <a:ext cx="351889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02909" y="6109118"/>
            <a:ext cx="351889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1187624" y="5589240"/>
            <a:ext cx="4896544" cy="89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56A9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3333"/>
                </a:solidFill>
                <a:latin typeface="Arial" charset="0"/>
                <a:ea typeface="ヒラギノ角ゴ Pro W3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Arial" charset="0"/>
                <a:ea typeface="ヒラギノ角ゴ Pro W3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Avantage du format intégré</a:t>
            </a:r>
          </a:p>
          <a:p>
            <a:pPr marL="0" indent="0">
              <a:buNone/>
            </a:pPr>
            <a:r>
              <a:rPr lang="fr-FR" dirty="0" smtClean="0"/>
              <a:t>Avantage du format synchronisé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60929" y="1445580"/>
            <a:ext cx="4181616" cy="3823617"/>
            <a:chOff x="160929" y="1445580"/>
            <a:chExt cx="4181616" cy="3823617"/>
          </a:xfrm>
        </p:grpSpPr>
        <p:sp>
          <p:nvSpPr>
            <p:cNvPr id="11313" name="ZoneTexte 1"/>
            <p:cNvSpPr txBox="1">
              <a:spLocks noChangeArrowheads="1"/>
            </p:cNvSpPr>
            <p:nvPr/>
          </p:nvSpPr>
          <p:spPr bwMode="auto">
            <a:xfrm>
              <a:off x="772993" y="1445580"/>
              <a:ext cx="31406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accent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rgbClr val="9BBB5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Arrangement spatial</a:t>
              </a:r>
              <a:endParaRPr lang="fr-FR" altLang="fr-F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17" name="Graphique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7619347"/>
                </p:ext>
              </p:extLst>
            </p:nvPr>
          </p:nvGraphicFramePr>
          <p:xfrm>
            <a:off x="567955" y="1840196"/>
            <a:ext cx="3774590" cy="3429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ZoneTexte 4"/>
            <p:cNvSpPr txBox="1"/>
            <p:nvPr/>
          </p:nvSpPr>
          <p:spPr>
            <a:xfrm rot="16200000">
              <a:off x="-208243" y="3195022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/>
                <a:t>Mean</a:t>
              </a:r>
              <a:r>
                <a:rPr lang="fr-FR" sz="2000" b="1" dirty="0" smtClean="0"/>
                <a:t> %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0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 SurDyn2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25124"/>
            <a:ext cx="8712968" cy="52408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messages couplant animation et avatar sont bien compris donc cette façon de transmettre l’information orale est pertinente</a:t>
            </a:r>
          </a:p>
          <a:p>
            <a:r>
              <a:rPr lang="fr-FR" dirty="0"/>
              <a:t>Le format intégré synchronisé devrait être conservé pour de futurs </a:t>
            </a:r>
            <a:r>
              <a:rPr lang="fr-FR" dirty="0" smtClean="0"/>
              <a:t>développements</a:t>
            </a:r>
          </a:p>
          <a:p>
            <a:r>
              <a:rPr lang="fr-FR" dirty="0" smtClean="0"/>
              <a:t>Les participants, notamment les personnes sourdes, ont trouvé le principe très intéressant et prometteur pour leurs voyages en train</a:t>
            </a:r>
            <a:endParaRPr lang="fr-FR" dirty="0"/>
          </a:p>
          <a:p>
            <a:r>
              <a:rPr lang="fr-FR" dirty="0" smtClean="0"/>
              <a:t>Les </a:t>
            </a:r>
            <a:r>
              <a:rPr lang="fr-FR" dirty="0" err="1" smtClean="0"/>
              <a:t>entendants</a:t>
            </a:r>
            <a:r>
              <a:rPr lang="fr-FR" dirty="0" smtClean="0"/>
              <a:t> ne sont pas gênés par la présence de l’avatar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Un système basé sur ce mode de traduction devrait être développé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Sur des outils mobiles (type smartphone)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Aussi dans d’autres contextes (aéroports, stations métro)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</a:t>
            </a:r>
            <a:r>
              <a:rPr lang="fr-FR" dirty="0" smtClean="0"/>
              <a:t>évelopper un vrai système permettant de générer la traduction de messages prédéfinis =&gt; quels partenariats ?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9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9168</TotalTime>
  <Words>630</Words>
  <Application>Microsoft Office PowerPoint</Application>
  <PresentationFormat>Affichage à l'écran (4:3)</PresentationFormat>
  <Paragraphs>115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Thème Office</vt:lpstr>
      <vt:lpstr>Nouvelle présentation</vt:lpstr>
      <vt:lpstr>Graphique Microsoft Excel</vt:lpstr>
      <vt:lpstr>Présentation PowerPoint</vt:lpstr>
      <vt:lpstr>Positionnement des recherches </vt:lpstr>
      <vt:lpstr>Accès aux messages de perturbation dans les gares et surdité</vt:lpstr>
      <vt:lpstr>Surdyn2 Conception du couplage </vt:lpstr>
      <vt:lpstr>Projet SurDyn2 : expérimentation en laboratoire - méthodologie</vt:lpstr>
      <vt:lpstr>Effet de la pratique de la LSF sur la compréhension des messages couplés</vt:lpstr>
      <vt:lpstr>Interaction message x groupe</vt:lpstr>
      <vt:lpstr>Effet du format de couplage</vt:lpstr>
      <vt:lpstr>Conclusions et perspectives SurDyn2</vt:lpstr>
      <vt:lpstr>Mobilité connectée et handicap : quels enjeux pour la recherche</vt:lpstr>
    </vt:vector>
  </TitlesOfParts>
  <Company>studio-3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GEOLOC</dc:title>
  <dc:creator>Renaudin</dc:creator>
  <cp:keywords>GEOLOC;IFSTTAR;Mobilité connectée</cp:keywords>
  <cp:lastModifiedBy>PAIRE-FICOUT Laurence</cp:lastModifiedBy>
  <cp:revision>544</cp:revision>
  <cp:lastPrinted>2014-12-04T08:01:13Z</cp:lastPrinted>
  <dcterms:created xsi:type="dcterms:W3CDTF">2011-01-04T18:04:46Z</dcterms:created>
  <dcterms:modified xsi:type="dcterms:W3CDTF">2017-07-11T06:34:14Z</dcterms:modified>
</cp:coreProperties>
</file>