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434" r:id="rId3"/>
    <p:sldId id="435" r:id="rId4"/>
    <p:sldId id="439" r:id="rId5"/>
    <p:sldId id="440" r:id="rId6"/>
    <p:sldId id="441" r:id="rId7"/>
    <p:sldId id="442" r:id="rId8"/>
    <p:sldId id="436" r:id="rId9"/>
    <p:sldId id="437" r:id="rId10"/>
    <p:sldId id="443" r:id="rId11"/>
  </p:sldIdLst>
  <p:sldSz cx="9144000" cy="6858000" type="screen4x3"/>
  <p:notesSz cx="6735763" cy="98663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2E3"/>
    <a:srgbClr val="83BB54"/>
    <a:srgbClr val="0266AB"/>
    <a:srgbClr val="FFFFFF"/>
    <a:srgbClr val="0B5C9E"/>
    <a:srgbClr val="D9D9D9"/>
    <a:srgbClr val="8B3981"/>
    <a:srgbClr val="FFFFAB"/>
    <a:srgbClr val="FFFF75"/>
    <a:srgbClr val="FF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3867" autoAdjust="0"/>
  </p:normalViewPr>
  <p:slideViewPr>
    <p:cSldViewPr snapToObjects="1">
      <p:cViewPr varScale="1">
        <p:scale>
          <a:sx n="69" d="100"/>
          <a:sy n="69" d="100"/>
        </p:scale>
        <p:origin x="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184"/>
    </p:cViewPr>
  </p:sorterViewPr>
  <p:notesViewPr>
    <p:cSldViewPr snapToObjects="1">
      <p:cViewPr varScale="1">
        <p:scale>
          <a:sx n="62" d="100"/>
          <a:sy n="62" d="100"/>
        </p:scale>
        <p:origin x="-2626" y="-77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C42E2A09-6683-4304-A75C-B9BB59383031}" type="datetimeFigureOut">
              <a:rPr lang="fr-FR" smtClean="0"/>
              <a:pPr/>
              <a:t>10/07/2017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7F0726E1-4F61-4642-B122-A8800EE0C9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29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B28E37-58A6-4BD0-8978-51FCF9B308DF}" type="datetime1">
              <a:rPr lang="fr-FR"/>
              <a:pPr>
                <a:defRPr/>
              </a:pPr>
              <a:t>10/07/2017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CAB054-9CA0-430B-BA02-4A0652C61D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4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34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0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1835-8A14-4686-A865-F58A799315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15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924A-A063-4630-A4E7-950313648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641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5"/>
          <p:cNvGrpSpPr>
            <a:grpSpLocks/>
          </p:cNvGrpSpPr>
          <p:nvPr userDrawn="1"/>
        </p:nvGrpSpPr>
        <p:grpSpPr bwMode="auto">
          <a:xfrm>
            <a:off x="0" y="0"/>
            <a:ext cx="9144000" cy="4529138"/>
            <a:chOff x="0" y="0"/>
            <a:chExt cx="9144000" cy="4529138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2735263" cy="4351338"/>
            </a:xfrm>
            <a:prstGeom prst="rect">
              <a:avLst/>
            </a:prstGeom>
            <a:solidFill>
              <a:srgbClr val="622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0" y="4308475"/>
              <a:ext cx="2735263" cy="220663"/>
            </a:xfrm>
            <a:prstGeom prst="rect">
              <a:avLst/>
            </a:prstGeom>
            <a:solidFill>
              <a:srgbClr val="BE0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725738" y="4308475"/>
              <a:ext cx="6418262" cy="220663"/>
            </a:xfrm>
            <a:prstGeom prst="rect">
              <a:avLst/>
            </a:prstGeom>
            <a:solidFill>
              <a:srgbClr val="F2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8" name="Titre 1"/>
            <p:cNvSpPr txBox="1">
              <a:spLocks/>
            </p:cNvSpPr>
            <p:nvPr userDrawn="1"/>
          </p:nvSpPr>
          <p:spPr bwMode="auto">
            <a:xfrm>
              <a:off x="1921932" y="1"/>
              <a:ext cx="812801" cy="4294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/>
            <a:lstStyle>
              <a:lvl1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22181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sz="2800">
                  <a:solidFill>
                    <a:prstClr val="white"/>
                  </a:solidFill>
                  <a:latin typeface="Calibri"/>
                  <a:cs typeface="Calibri"/>
                </a:rPr>
                <a:t>DESTINATION NANTES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4732" y="5072303"/>
            <a:ext cx="6409268" cy="515697"/>
          </a:xfrm>
          <a:noFill/>
          <a:ln>
            <a:noFill/>
          </a:ln>
        </p:spPr>
        <p:txBody>
          <a:bodyPr anchor="t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218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defRPr>
            </a:lvl1pPr>
          </a:lstStyle>
          <a:p>
            <a:pPr lvl="0"/>
            <a:r>
              <a:rPr lang="fr-FR" noProof="0" dirty="0" smtClean="0"/>
              <a:t>Cliquez et modifiez le titre</a:t>
            </a:r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1"/>
          </p:nvPr>
        </p:nvSpPr>
        <p:spPr>
          <a:xfrm>
            <a:off x="2735263" y="0"/>
            <a:ext cx="6408737" cy="4296296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9" name="Espace réservé du numéro de diapositive 6"/>
          <p:cNvSpPr>
            <a:spLocks noGrp="1"/>
          </p:cNvSpPr>
          <p:nvPr userDrawn="1">
            <p:ph type="sldNum" sz="quarter" idx="12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264FC-49F3-4223-96A8-4310A8F236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579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defTabSz="914400">
              <a:defRPr/>
            </a:pPr>
            <a:fld id="{ACF14ECA-2411-434C-A50C-379403B1CE49}" type="datetimeFigureOut">
              <a:rPr lang="fr-FR" altLang="fr-FR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10/07/2017</a:t>
            </a:fld>
            <a:endParaRPr lang="fr-FR" altLang="fr-FR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fr-FR" sz="240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F4E5-0211-4DEC-971F-B190E3CF46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526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6526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310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8879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42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8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424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928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FSTTAR_masqueppt_pag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 smtClean="0"/>
              <a:t>Cliquez et modifiez le titre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79388" y="6669088"/>
            <a:ext cx="388778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r>
              <a:rPr lang="fr-FR" sz="600" noProof="0" dirty="0" smtClean="0">
                <a:solidFill>
                  <a:srgbClr val="C5CDD0"/>
                </a:solidFill>
                <a:latin typeface="Arial" charset="0"/>
              </a:rPr>
              <a:t>IFSTTAR©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dirty="0" smtClean="0"/>
              <a:t>Cliquez pour modifier les styles du texte du masque</a:t>
            </a:r>
          </a:p>
          <a:p>
            <a:pPr lvl="1"/>
            <a:r>
              <a:rPr lang="fr-FR" altLang="fr-FR" noProof="0" dirty="0" smtClean="0"/>
              <a:t>Deuxième niveau</a:t>
            </a:r>
          </a:p>
          <a:p>
            <a:pPr lvl="2"/>
            <a:r>
              <a:rPr lang="fr-FR" altLang="fr-FR" noProof="0" dirty="0" smtClean="0"/>
              <a:t>Troisième niveau</a:t>
            </a:r>
          </a:p>
          <a:p>
            <a:pPr lvl="3"/>
            <a:r>
              <a:rPr lang="fr-FR" altLang="fr-FR" noProof="0" dirty="0" smtClean="0"/>
              <a:t>Quatrième niveau</a:t>
            </a:r>
          </a:p>
          <a:p>
            <a:pPr lvl="4"/>
            <a:r>
              <a:rPr lang="fr-FR" altLang="fr-FR" noProof="0" dirty="0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69088"/>
            <a:ext cx="2133600" cy="144288"/>
          </a:xfrm>
          <a:prstGeom prst="rect">
            <a:avLst/>
          </a:prstGeom>
        </p:spPr>
        <p:txBody>
          <a:bodyPr/>
          <a:lstStyle>
            <a:lvl1pPr algn="r">
              <a:defRPr lang="fr-FR" sz="600" kern="1200" smtClean="0">
                <a:solidFill>
                  <a:srgbClr val="C5CDD0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F432BA8D-C445-40FD-8A49-59B207923DB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A6A4"/>
          </a:solidFill>
          <a:latin typeface="Arial" charset="0"/>
          <a:ea typeface="ヒラギノ角ゴ Pro W3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rgbClr val="0056A9"/>
          </a:solidFill>
          <a:latin typeface="Arial" charset="0"/>
          <a:ea typeface="ヒラギノ角ゴ Pro W3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3333"/>
          </a:solidFill>
          <a:latin typeface="Arial" charset="0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Arial" charset="0"/>
          <a:ea typeface="ヒラギノ角ゴ Pro W3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8262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0B31E"/>
                </a:solidFill>
              </a:defRPr>
            </a:lvl1pPr>
          </a:lstStyle>
          <a:p>
            <a:pPr defTabSz="914400">
              <a:defRPr/>
            </a:pPr>
            <a:fld id="{7D1C55B4-2987-47B8-A365-F39EFDED8F60}" type="slidenum">
              <a:rPr lang="fr-FR" altLang="fr-FR"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‹N°›</a:t>
            </a:fld>
            <a:endParaRPr lang="fr-FR" altLang="fr-F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7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5019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</a:t>
            </a:r>
          </a:p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1028" name="Espace réservé du titre 5"/>
          <p:cNvSpPr>
            <a:spLocks noGrp="1"/>
          </p:cNvSpPr>
          <p:nvPr>
            <p:ph type="title"/>
          </p:nvPr>
        </p:nvSpPr>
        <p:spPr bwMode="auto">
          <a:xfrm>
            <a:off x="442913" y="957263"/>
            <a:ext cx="822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Zone de titre</a:t>
            </a:r>
          </a:p>
        </p:txBody>
      </p:sp>
    </p:spTree>
    <p:extLst>
      <p:ext uri="{BB962C8B-B14F-4D97-AF65-F5344CB8AC3E}">
        <p14:creationId xmlns:p14="http://schemas.microsoft.com/office/powerpoint/2010/main" val="411090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2800" b="1" dirty="0">
          <a:solidFill>
            <a:srgbClr val="622181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A20000"/>
        </a:buClr>
        <a:buFont typeface="Times" pitchFamily="1" charset="0"/>
        <a:defRPr lang="fr-FR" sz="1200" kern="1200" dirty="0">
          <a:solidFill>
            <a:srgbClr val="622181"/>
          </a:solidFill>
          <a:latin typeface="Calibri"/>
          <a:ea typeface="ＭＳ Ｐゴシック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Calibrio"/>
          <a:ea typeface="+mn-ea"/>
          <a:cs typeface="Calibri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o" charset="0"/>
          <a:cs typeface="Calibrio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-4763"/>
            <a:ext cx="1092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e 10"/>
          <p:cNvGrpSpPr>
            <a:grpSpLocks/>
          </p:cNvGrpSpPr>
          <p:nvPr/>
        </p:nvGrpSpPr>
        <p:grpSpPr bwMode="auto">
          <a:xfrm rot="5400000">
            <a:off x="4595019" y="3401219"/>
            <a:ext cx="6858000" cy="55562"/>
            <a:chOff x="0" y="627855"/>
            <a:chExt cx="7561263" cy="110333"/>
          </a:xfrm>
        </p:grpSpPr>
        <p:sp>
          <p:nvSpPr>
            <p:cNvPr id="7181" name="Rectangle 8"/>
            <p:cNvSpPr>
              <a:spLocks noChangeArrowheads="1"/>
            </p:cNvSpPr>
            <p:nvPr/>
          </p:nvSpPr>
          <p:spPr bwMode="auto">
            <a:xfrm>
              <a:off x="6876975" y="627855"/>
              <a:ext cx="684288" cy="110331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/>
            <a:lstStyle>
              <a:lvl1pPr algn="just" eaLnBrk="0" hangingPunct="0">
                <a:lnSpc>
                  <a:spcPct val="120000"/>
                </a:lnSpc>
                <a:buClr>
                  <a:srgbClr val="A20000"/>
                </a:buClr>
                <a:buFont typeface="Times" pitchFamily="1" charset="0"/>
                <a:defRPr sz="1200">
                  <a:solidFill>
                    <a:srgbClr val="622181"/>
                  </a:solidFill>
                  <a:latin typeface="Calibri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Calibrio" charset="0"/>
                  <a:ea typeface="ＭＳ Ｐゴシック" pitchFamily="34" charset="-128"/>
                  <a:cs typeface="Calibrio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9pPr>
            </a:lstStyle>
            <a:p>
              <a:pPr algn="l" defTabSz="914400" eaLnBrk="1" hangingPunct="1">
                <a:lnSpc>
                  <a:spcPct val="100000"/>
                </a:lnSpc>
                <a:buClrTx/>
                <a:buFontTx/>
                <a:buNone/>
              </a:pPr>
              <a:endParaRPr lang="fr-FR" altLang="fr-FR" sz="24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" y="627856"/>
              <a:ext cx="2735708" cy="11033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733957" y="627856"/>
              <a:ext cx="4142943" cy="1103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-27384"/>
            <a:ext cx="4684712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71154"/>
            <a:ext cx="23145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37978" y="6453336"/>
            <a:ext cx="2949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</a:rPr>
              <a:t>Séminaire</a:t>
            </a: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</a:rPr>
              <a:t> de </a:t>
            </a: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</a:rPr>
              <a:t>lancement</a:t>
            </a:r>
            <a:endParaRPr lang="en-US" sz="2000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ZoneTexte 13"/>
          <p:cNvSpPr txBox="1">
            <a:spLocks noChangeArrowheads="1"/>
          </p:cNvSpPr>
          <p:nvPr/>
        </p:nvSpPr>
        <p:spPr bwMode="auto">
          <a:xfrm>
            <a:off x="1026274" y="2362681"/>
            <a:ext cx="693010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en-US" sz="3600" b="1" dirty="0" err="1" smtClean="0">
                <a:solidFill>
                  <a:prstClr val="white">
                    <a:lumMod val="95000"/>
                  </a:prstClr>
                </a:solidFill>
              </a:rPr>
              <a:t>Modèles</a:t>
            </a:r>
            <a:r>
              <a:rPr lang="en-US" sz="3600" b="1" dirty="0" smtClean="0">
                <a:solidFill>
                  <a:prstClr val="white">
                    <a:lumMod val="95000"/>
                  </a:prstClr>
                </a:solidFill>
              </a:rPr>
              <a:t> physiques et </a:t>
            </a:r>
            <a:r>
              <a:rPr lang="en-US" sz="3600" b="1" dirty="0" err="1" smtClean="0">
                <a:solidFill>
                  <a:prstClr val="white">
                    <a:lumMod val="95000"/>
                  </a:prstClr>
                </a:solidFill>
              </a:rPr>
              <a:t>contrôle</a:t>
            </a:r>
            <a:endParaRPr lang="en-US" sz="36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r>
              <a:rPr lang="en-US" sz="3600" b="1" dirty="0" smtClean="0">
                <a:solidFill>
                  <a:prstClr val="white">
                    <a:lumMod val="95000"/>
                  </a:prstClr>
                </a:solidFill>
              </a:rPr>
              <a:t>du </a:t>
            </a:r>
            <a:r>
              <a:rPr lang="en-US" sz="3600" b="1" dirty="0" err="1" smtClean="0">
                <a:solidFill>
                  <a:prstClr val="white">
                    <a:lumMod val="95000"/>
                  </a:prstClr>
                </a:solidFill>
              </a:rPr>
              <a:t>trafic</a:t>
            </a:r>
            <a:endParaRPr lang="en-US" sz="36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endParaRPr lang="en-US" sz="3200" b="1" dirty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r>
              <a:rPr lang="en-US" sz="3200" b="1" dirty="0" smtClean="0">
                <a:solidFill>
                  <a:prstClr val="white">
                    <a:lumMod val="95000"/>
                  </a:prstClr>
                </a:solidFill>
              </a:rPr>
              <a:t>COSYS / GRETTIA</a:t>
            </a:r>
          </a:p>
          <a:p>
            <a:pPr algn="ctr" defTabSz="914400" eaLnBrk="1" hangingPunct="1">
              <a:defRPr/>
            </a:pPr>
            <a:r>
              <a:rPr lang="en-US" sz="3200" b="1" dirty="0" smtClean="0">
                <a:solidFill>
                  <a:prstClr val="white">
                    <a:lumMod val="95000"/>
                  </a:prstClr>
                </a:solidFill>
              </a:rPr>
              <a:t>Nadir </a:t>
            </a:r>
            <a:r>
              <a:rPr lang="en-US" sz="3200" b="1" dirty="0" err="1" smtClean="0">
                <a:solidFill>
                  <a:prstClr val="white">
                    <a:lumMod val="95000"/>
                  </a:prstClr>
                </a:solidFill>
              </a:rPr>
              <a:t>Farhi</a:t>
            </a:r>
            <a:endParaRPr lang="en-US" sz="32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040337"/>
            <a:ext cx="62611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5400000">
            <a:off x="5097922" y="3079676"/>
            <a:ext cx="6999980" cy="75545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defTabSz="914400">
              <a:defRPr/>
            </a:pPr>
            <a:r>
              <a:rPr lang="en-US" sz="3400" b="1" dirty="0" err="1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Mobilité</a:t>
            </a:r>
            <a:r>
              <a:rPr lang="en-US" sz="34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 et Transitions </a:t>
            </a:r>
            <a:r>
              <a:rPr lang="en-US" sz="34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N</a:t>
            </a:r>
            <a:r>
              <a:rPr lang="en-US" sz="3400" b="1" dirty="0" err="1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umériques</a:t>
            </a:r>
            <a:endParaRPr lang="en-US" sz="34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5297"/>
              </a:solidFill>
              <a:latin typeface="Candara" panose="020E0502030303020204" pitchFamily="34" charset="0"/>
              <a:ea typeface="ＭＳ Ｐゴシック" pitchFamily="34" charset="-128"/>
            </a:endParaRPr>
          </a:p>
        </p:txBody>
      </p:sp>
      <p:sp>
        <p:nvSpPr>
          <p:cNvPr id="16" name="ZoneTexte 12"/>
          <p:cNvSpPr txBox="1">
            <a:spLocks noChangeArrowheads="1"/>
          </p:cNvSpPr>
          <p:nvPr/>
        </p:nvSpPr>
        <p:spPr bwMode="auto">
          <a:xfrm>
            <a:off x="5903590" y="6485274"/>
            <a:ext cx="2097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</a:rPr>
              <a:t>11/07/2017, MLV</a:t>
            </a:r>
          </a:p>
        </p:txBody>
      </p:sp>
    </p:spTree>
    <p:extLst>
      <p:ext uri="{BB962C8B-B14F-4D97-AF65-F5344CB8AC3E}">
        <p14:creationId xmlns:p14="http://schemas.microsoft.com/office/powerpoint/2010/main" val="2822299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des recherches </a:t>
            </a:r>
            <a:br>
              <a:rPr lang="fr-FR" dirty="0" smtClean="0"/>
            </a:br>
            <a:r>
              <a:rPr lang="fr-FR" dirty="0" smtClean="0"/>
              <a:t>Modélisation physique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Modèles physiques / Nouvelles données numériques</a:t>
            </a:r>
          </a:p>
          <a:p>
            <a:pPr>
              <a:buNone/>
            </a:pPr>
            <a:r>
              <a:rPr lang="fr-FR" dirty="0" smtClean="0"/>
              <a:t>					</a:t>
            </a:r>
          </a:p>
          <a:p>
            <a:pPr>
              <a:buNone/>
            </a:pPr>
            <a:r>
              <a:rPr lang="fr-FR" dirty="0" smtClean="0"/>
              <a:t>					Observation (inspiration)</a:t>
            </a:r>
          </a:p>
          <a:p>
            <a:pPr>
              <a:buNone/>
            </a:pPr>
            <a:r>
              <a:rPr lang="fr-FR" dirty="0" smtClean="0"/>
              <a:t>					Développement</a:t>
            </a:r>
          </a:p>
          <a:p>
            <a:pPr>
              <a:buNone/>
            </a:pPr>
            <a:r>
              <a:rPr lang="fr-FR" dirty="0" smtClean="0"/>
              <a:t>					Tests</a:t>
            </a:r>
          </a:p>
          <a:p>
            <a:pPr>
              <a:buNone/>
            </a:pPr>
            <a:r>
              <a:rPr lang="fr-FR" dirty="0" smtClean="0"/>
              <a:t>					Calibration</a:t>
            </a:r>
          </a:p>
          <a:p>
            <a:pPr>
              <a:buNone/>
            </a:pPr>
            <a:r>
              <a:rPr lang="fr-FR" dirty="0" smtClean="0"/>
              <a:t>					Validation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cxnSp>
        <p:nvCxnSpPr>
          <p:cNvPr id="16" name="Connecteur droit 15"/>
          <p:cNvCxnSpPr/>
          <p:nvPr/>
        </p:nvCxnSpPr>
        <p:spPr>
          <a:xfrm rot="10800000">
            <a:off x="2143108" y="3357562"/>
            <a:ext cx="142876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 flipH="1" flipV="1">
            <a:off x="1892281" y="3107529"/>
            <a:ext cx="500066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143107" y="2859878"/>
            <a:ext cx="142877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10800000">
            <a:off x="2144696" y="3927477"/>
            <a:ext cx="142876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 flipH="1" flipV="1">
            <a:off x="1893869" y="3677444"/>
            <a:ext cx="500066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144695" y="3429793"/>
            <a:ext cx="142877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10800000">
            <a:off x="2144696" y="4927610"/>
            <a:ext cx="142876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5400000" flipH="1" flipV="1">
            <a:off x="1893869" y="4677577"/>
            <a:ext cx="500066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144695" y="4429926"/>
            <a:ext cx="142877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10800000">
            <a:off x="1857356" y="3927477"/>
            <a:ext cx="142876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 flipH="1" flipV="1">
            <a:off x="1322366" y="3392487"/>
            <a:ext cx="1069981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857355" y="2859084"/>
            <a:ext cx="142877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10800000">
            <a:off x="1573192" y="4427544"/>
            <a:ext cx="427040" cy="397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 flipH="1" flipV="1">
            <a:off x="787374" y="3641726"/>
            <a:ext cx="1570048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573191" y="2859084"/>
            <a:ext cx="142877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0800000">
            <a:off x="1287440" y="4927610"/>
            <a:ext cx="712792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5400000" flipH="1" flipV="1">
            <a:off x="252383" y="3892553"/>
            <a:ext cx="2070114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1287439" y="2859084"/>
            <a:ext cx="142877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429388" y="2714620"/>
            <a:ext cx="2143140" cy="24288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NOUVELLES</a:t>
            </a:r>
          </a:p>
          <a:p>
            <a:pPr algn="ctr"/>
            <a:r>
              <a:rPr lang="fr-FR" dirty="0" smtClean="0"/>
              <a:t>DONNEES</a:t>
            </a:r>
          </a:p>
          <a:p>
            <a:pPr algn="ctr"/>
            <a:r>
              <a:rPr lang="fr-FR" dirty="0" smtClean="0"/>
              <a:t>NUMERIQUES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 rot="10800000">
            <a:off x="5929322" y="2927346"/>
            <a:ext cx="500066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0800000">
            <a:off x="4714876" y="3429000"/>
            <a:ext cx="1714512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10800000">
            <a:off x="3286117" y="3927478"/>
            <a:ext cx="3143273" cy="158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0800000">
            <a:off x="3929059" y="4429132"/>
            <a:ext cx="2500331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10800000" flipV="1">
            <a:off x="3786183" y="5000634"/>
            <a:ext cx="2643207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des recherches</a:t>
            </a:r>
            <a:br>
              <a:rPr lang="fr-FR" dirty="0" smtClean="0"/>
            </a:br>
            <a:r>
              <a:rPr lang="fr-FR" dirty="0" smtClean="0"/>
              <a:t>Gestion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Gestion (régulation) / Nouvelles données numériques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785786" y="2928934"/>
            <a:ext cx="1929621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OBSERVATION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85786" y="4500570"/>
            <a:ext cx="1929621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ACTIONS</a:t>
            </a:r>
          </a:p>
          <a:p>
            <a:pPr algn="ctr"/>
            <a:r>
              <a:rPr lang="fr-FR" dirty="0" smtClean="0"/>
              <a:t>(Critères)</a:t>
            </a:r>
          </a:p>
        </p:txBody>
      </p:sp>
      <p:cxnSp>
        <p:nvCxnSpPr>
          <p:cNvPr id="10" name="Connecteur droit 9"/>
          <p:cNvCxnSpPr/>
          <p:nvPr/>
        </p:nvCxnSpPr>
        <p:spPr>
          <a:xfrm rot="5400000">
            <a:off x="786183" y="4000901"/>
            <a:ext cx="999338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 flipH="1" flipV="1">
            <a:off x="1787506" y="4000504"/>
            <a:ext cx="998544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58016" y="2714620"/>
            <a:ext cx="1714512" cy="24288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NOUVELLES</a:t>
            </a:r>
          </a:p>
          <a:p>
            <a:pPr algn="ctr"/>
            <a:r>
              <a:rPr lang="fr-FR" dirty="0" smtClean="0"/>
              <a:t>DONNEES</a:t>
            </a:r>
          </a:p>
          <a:p>
            <a:pPr algn="ctr"/>
            <a:r>
              <a:rPr lang="fr-FR" dirty="0" smtClean="0"/>
              <a:t>NUMERIQUES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857620" y="2357430"/>
            <a:ext cx="2357454" cy="1500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Nouveaux capteurs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Données homogènes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Fusion de données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Analyse de données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857620" y="4000504"/>
            <a:ext cx="2357454" cy="1500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Plus de leviers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Meilleurs précisions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Capacité de calcul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Plusieurs échelles</a:t>
            </a: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2715407" y="2643182"/>
            <a:ext cx="1142213" cy="428628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714612" y="2928934"/>
            <a:ext cx="1143008" cy="259559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715407" y="3286124"/>
            <a:ext cx="1142213" cy="116681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715407" y="3402805"/>
            <a:ext cx="1142213" cy="240509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715407" y="4214818"/>
            <a:ext cx="1142213" cy="428628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714612" y="4500570"/>
            <a:ext cx="1143008" cy="259559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715407" y="4857760"/>
            <a:ext cx="1142213" cy="116681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2715407" y="4974441"/>
            <a:ext cx="1142213" cy="240509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14" idx="3"/>
          </p:cNvCxnSpPr>
          <p:nvPr/>
        </p:nvCxnSpPr>
        <p:spPr>
          <a:xfrm>
            <a:off x="6215074" y="3107529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215074" y="4784734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des recherches </a:t>
            </a:r>
            <a:br>
              <a:rPr lang="fr-FR" dirty="0" smtClean="0"/>
            </a:br>
            <a:r>
              <a:rPr lang="fr-FR" dirty="0" smtClean="0"/>
              <a:t>Modélisation / Gestion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Echelles de Modélisation / Niveaux de gestion / Nouvelles données numériques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285720" y="2786058"/>
            <a:ext cx="3000396" cy="31432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ECHELLES DE MODÉLISATION</a:t>
            </a:r>
          </a:p>
          <a:p>
            <a:pPr algn="ctr"/>
            <a:endParaRPr lang="fr-FR" dirty="0" smtClean="0"/>
          </a:p>
          <a:p>
            <a:pPr algn="ctr">
              <a:lnSpc>
                <a:spcPct val="150000"/>
              </a:lnSpc>
            </a:pPr>
            <a:r>
              <a:rPr lang="fr-FR" dirty="0" smtClean="0"/>
              <a:t>Macroscopique</a:t>
            </a:r>
          </a:p>
          <a:p>
            <a:pPr algn="ctr">
              <a:lnSpc>
                <a:spcPct val="150000"/>
              </a:lnSpc>
            </a:pPr>
            <a:r>
              <a:rPr lang="fr-FR" dirty="0" err="1" smtClean="0"/>
              <a:t>Mesoscopique</a:t>
            </a:r>
            <a:endParaRPr lang="fr-FR" dirty="0" smtClean="0"/>
          </a:p>
          <a:p>
            <a:pPr algn="ctr">
              <a:lnSpc>
                <a:spcPct val="150000"/>
              </a:lnSpc>
            </a:pPr>
            <a:r>
              <a:rPr lang="fr-FR" dirty="0" smtClean="0"/>
              <a:t>Microscopique</a:t>
            </a:r>
          </a:p>
          <a:p>
            <a:pPr algn="ctr">
              <a:lnSpc>
                <a:spcPct val="150000"/>
              </a:lnSpc>
            </a:pPr>
            <a:r>
              <a:rPr lang="fr-FR" dirty="0" smtClean="0"/>
              <a:t>Voire plus bas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0496" y="2786058"/>
            <a:ext cx="1785950" cy="31432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NOUVELLES DONNÉES NUMÉRIQUES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500826" y="2786058"/>
            <a:ext cx="2357454" cy="31432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NIVEUAX DE GESTION</a:t>
            </a:r>
          </a:p>
          <a:p>
            <a:pPr algn="ctr"/>
            <a:endParaRPr lang="fr-FR" dirty="0" smtClean="0"/>
          </a:p>
          <a:p>
            <a:pPr algn="ctr">
              <a:lnSpc>
                <a:spcPct val="150000"/>
              </a:lnSpc>
            </a:pPr>
            <a:r>
              <a:rPr lang="fr-FR" dirty="0" smtClean="0"/>
              <a:t>Stratégique</a:t>
            </a:r>
          </a:p>
          <a:p>
            <a:pPr algn="ctr">
              <a:lnSpc>
                <a:spcPct val="150000"/>
              </a:lnSpc>
            </a:pPr>
            <a:r>
              <a:rPr lang="fr-FR" dirty="0" smtClean="0"/>
              <a:t>Tactique</a:t>
            </a:r>
          </a:p>
          <a:p>
            <a:pPr algn="ctr">
              <a:lnSpc>
                <a:spcPct val="150000"/>
              </a:lnSpc>
            </a:pPr>
            <a:r>
              <a:rPr lang="fr-FR" dirty="0" smtClean="0"/>
              <a:t>Opérationnel</a:t>
            </a:r>
          </a:p>
          <a:p>
            <a:pPr algn="ctr">
              <a:lnSpc>
                <a:spcPct val="150000"/>
              </a:lnSpc>
            </a:pPr>
            <a:r>
              <a:rPr lang="fr-FR" dirty="0" smtClean="0"/>
              <a:t>Voire plus bas</a:t>
            </a:r>
          </a:p>
        </p:txBody>
      </p:sp>
      <p:cxnSp>
        <p:nvCxnSpPr>
          <p:cNvPr id="19" name="Connecteur droit 18"/>
          <p:cNvCxnSpPr>
            <a:stCxn id="7" idx="3"/>
            <a:endCxn id="8" idx="1"/>
          </p:cNvCxnSpPr>
          <p:nvPr/>
        </p:nvCxnSpPr>
        <p:spPr>
          <a:xfrm>
            <a:off x="3286116" y="4357694"/>
            <a:ext cx="714380" cy="1588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endCxn id="17" idx="1"/>
          </p:cNvCxnSpPr>
          <p:nvPr/>
        </p:nvCxnSpPr>
        <p:spPr>
          <a:xfrm>
            <a:off x="5786446" y="4356106"/>
            <a:ext cx="714380" cy="1588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des recherches</a:t>
            </a:r>
            <a:br>
              <a:rPr lang="fr-FR" dirty="0" smtClean="0"/>
            </a:br>
            <a:r>
              <a:rPr lang="fr-FR" dirty="0" smtClean="0"/>
              <a:t>Questions de recherche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Développement de meilleurs modèles physiques</a:t>
            </a:r>
          </a:p>
          <a:p>
            <a:pPr lvl="1"/>
            <a:r>
              <a:rPr lang="fr-FR" dirty="0" smtClean="0"/>
              <a:t>Meilleure compréhension de la physique</a:t>
            </a:r>
          </a:p>
          <a:p>
            <a:pPr lvl="1"/>
            <a:r>
              <a:rPr lang="fr-FR" dirty="0" smtClean="0"/>
              <a:t>Modèles alimentés en temps réel par des données</a:t>
            </a:r>
          </a:p>
          <a:p>
            <a:pPr lvl="1"/>
            <a:r>
              <a:rPr lang="fr-FR" dirty="0" smtClean="0"/>
              <a:t>Modèles multi-échelles (spatiales et temporelles)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Développement de meilleure gestion</a:t>
            </a:r>
          </a:p>
          <a:p>
            <a:pPr lvl="1"/>
            <a:r>
              <a:rPr lang="fr-FR" dirty="0" smtClean="0"/>
              <a:t>Meilleure gestion temps réel (données)</a:t>
            </a:r>
          </a:p>
          <a:p>
            <a:pPr lvl="1"/>
            <a:r>
              <a:rPr lang="fr-FR" dirty="0" smtClean="0"/>
              <a:t>Enrichissement de l’observation et des possibilités d’actions</a:t>
            </a:r>
          </a:p>
          <a:p>
            <a:pPr lvl="1"/>
            <a:r>
              <a:rPr lang="fr-FR" dirty="0" smtClean="0"/>
              <a:t>Facilitation de gestions multi-niveaux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5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des recherches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se positionne le laboratoire pour y répondre ?</a:t>
            </a:r>
          </a:p>
          <a:p>
            <a:r>
              <a:rPr lang="fr-FR" dirty="0" smtClean="0"/>
              <a:t>Chercheurs impliqués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5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projet pour illustrer</a:t>
            </a:r>
            <a:br>
              <a:rPr lang="fr-FR" dirty="0" smtClean="0"/>
            </a:br>
            <a:r>
              <a:rPr lang="fr-FR" dirty="0" smtClean="0"/>
              <a:t>Thèse CIFRE avec la RATP</a:t>
            </a:r>
            <a:endParaRPr lang="fr-FR" dirty="0"/>
          </a:p>
        </p:txBody>
      </p:sp>
      <p:graphicFrame>
        <p:nvGraphicFramePr>
          <p:cNvPr id="4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250503"/>
              </p:ext>
            </p:extLst>
          </p:nvPr>
        </p:nvGraphicFramePr>
        <p:xfrm>
          <a:off x="395536" y="2204864"/>
          <a:ext cx="8229600" cy="29046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521">
                <a:tc gridSpan="3">
                  <a:txBody>
                    <a:bodyPr/>
                    <a:lstStyle/>
                    <a:p>
                      <a:pPr algn="l"/>
                      <a:r>
                        <a:rPr lang="fr-FR" sz="2000" dirty="0" smtClean="0"/>
                        <a:t>Titre du projet</a:t>
                      </a:r>
                      <a:br>
                        <a:rPr lang="fr-FR" sz="2000" dirty="0" smtClean="0"/>
                      </a:br>
                      <a:endParaRPr lang="fr-FR" sz="100" dirty="0" smtClean="0">
                        <a:latin typeface="Arial Narrow" pitchFamily="34" charset="0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0">
                <a:tc rowSpan="6"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r>
                        <a:rPr lang="fr-FR" sz="1800" dirty="0" smtClean="0"/>
                        <a:t>ILLUSTRATION</a:t>
                      </a:r>
                      <a:endParaRPr lang="fr-FR" sz="1800" dirty="0"/>
                    </a:p>
                  </a:txBody>
                  <a:tcPr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Acronyme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Régulation</a:t>
                      </a:r>
                      <a:r>
                        <a:rPr lang="fr-FR" sz="1800" baseline="0" dirty="0" smtClean="0">
                          <a:latin typeface="+mj-lt"/>
                        </a:rPr>
                        <a:t> du trafic ferroviaire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Type de projet: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Thèse CIFRE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Participants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Durée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3 ans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3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Budget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3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Partenaires: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+mj-lt"/>
                        </a:rPr>
                        <a:t>Grettia</a:t>
                      </a:r>
                      <a:r>
                        <a:rPr lang="fr-FR" sz="1800" dirty="0" smtClean="0">
                          <a:latin typeface="+mj-lt"/>
                        </a:rPr>
                        <a:t> – </a:t>
                      </a:r>
                      <a:r>
                        <a:rPr lang="fr-FR" sz="1800" dirty="0" err="1" smtClean="0">
                          <a:latin typeface="+mj-lt"/>
                        </a:rPr>
                        <a:t>Lvmt</a:t>
                      </a:r>
                      <a:r>
                        <a:rPr lang="fr-FR" sz="1800" dirty="0" smtClean="0">
                          <a:latin typeface="+mj-lt"/>
                        </a:rPr>
                        <a:t> - Ratp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projet pour illustrer</a:t>
            </a:r>
            <a:br>
              <a:rPr lang="fr-FR" dirty="0" smtClean="0"/>
            </a:br>
            <a:r>
              <a:rPr lang="fr-FR" sz="2800" dirty="0" smtClean="0"/>
              <a:t> Thèse CIFRE avec la RATP</a:t>
            </a:r>
            <a:br>
              <a:rPr lang="fr-FR" sz="2800" dirty="0" smtClean="0"/>
            </a:br>
            <a:r>
              <a:rPr lang="fr-FR" sz="2000" dirty="0" smtClean="0"/>
              <a:t>(avec F. </a:t>
            </a:r>
            <a:r>
              <a:rPr lang="fr-FR" sz="2000" dirty="0" err="1" smtClean="0"/>
              <a:t>Leurent</a:t>
            </a:r>
            <a:r>
              <a:rPr lang="fr-FR" sz="2000" dirty="0" smtClean="0"/>
              <a:t> - </a:t>
            </a:r>
            <a:r>
              <a:rPr lang="fr-FR" sz="2000" dirty="0" err="1" smtClean="0"/>
              <a:t>Lvmt</a:t>
            </a:r>
            <a:r>
              <a:rPr lang="fr-FR" sz="2000" dirty="0" smtClean="0"/>
              <a:t>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14282" y="1600200"/>
          <a:ext cx="871543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/>
                          </a:solidFill>
                        </a:rPr>
                        <a:t>Modélisation</a:t>
                      </a:r>
                      <a:r>
                        <a:rPr lang="fr-FR" baseline="0" dirty="0" smtClean="0">
                          <a:solidFill>
                            <a:schemeClr val="accent1"/>
                          </a:solidFill>
                        </a:rPr>
                        <a:t> du trafic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Développement de nouveaux modèles physiques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Compréhension des phases du trafic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Modélisation de la demande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Comportement humains (passages/conducteurs)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baseline="0" dirty="0" smtClean="0">
                          <a:solidFill>
                            <a:schemeClr val="accent1"/>
                          </a:solidFill>
                        </a:rPr>
                        <a:t>Affectation du trafic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Affectation des flux passagers sur le réseau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baseline="0" dirty="0" smtClean="0">
                          <a:solidFill>
                            <a:schemeClr val="accent1"/>
                          </a:solidFill>
                        </a:rPr>
                        <a:t>Régulation du trafic</a:t>
                      </a:r>
                      <a:endParaRPr lang="fr-F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Effets de la demande sur la physique du trafic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Effets de la demande sur la régulation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 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Tout est lié aux nouvelles données numériques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428736"/>
            <a:ext cx="2928958" cy="227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786189"/>
            <a:ext cx="2928958" cy="21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1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projet pour illustrer</a:t>
            </a:r>
            <a:br>
              <a:rPr lang="fr-FR" dirty="0" smtClean="0"/>
            </a:br>
            <a:r>
              <a:rPr lang="fr-FR" sz="2800" dirty="0" err="1" smtClean="0"/>
              <a:t>Cooperative</a:t>
            </a:r>
            <a:r>
              <a:rPr lang="fr-FR" sz="2800" dirty="0" smtClean="0"/>
              <a:t> ITS (Mobilité connectée)</a:t>
            </a:r>
            <a:br>
              <a:rPr lang="fr-FR" sz="2800" dirty="0" smtClean="0"/>
            </a:br>
            <a:r>
              <a:rPr lang="fr-FR" sz="2000" dirty="0" smtClean="0"/>
              <a:t>(avec C. Nguyen Van Phu, H. </a:t>
            </a:r>
            <a:r>
              <a:rPr lang="fr-FR" sz="2000" dirty="0" err="1" smtClean="0"/>
              <a:t>Haj</a:t>
            </a:r>
            <a:r>
              <a:rPr lang="fr-FR" sz="2000" dirty="0" smtClean="0"/>
              <a:t>-Salem &amp; JP. </a:t>
            </a:r>
            <a:r>
              <a:rPr lang="fr-FR" sz="2000" dirty="0" err="1" smtClean="0"/>
              <a:t>Lebacque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Développement et maitrise d’outils de simulation et de régulation du trafic.</a:t>
            </a:r>
          </a:p>
          <a:p>
            <a:r>
              <a:rPr lang="fr-FR" dirty="0" smtClean="0"/>
              <a:t>Combinaison: simulation du trafic &amp; communication</a:t>
            </a:r>
          </a:p>
          <a:p>
            <a:r>
              <a:rPr lang="fr-FR" dirty="0" smtClean="0"/>
              <a:t>Mise en boucle fermée</a:t>
            </a:r>
          </a:p>
          <a:p>
            <a:r>
              <a:rPr lang="fr-FR" dirty="0" smtClean="0"/>
              <a:t>Avec une interface de contrôle</a:t>
            </a:r>
            <a:endParaRPr lang="fr-FR" dirty="0"/>
          </a:p>
        </p:txBody>
      </p:sp>
      <p:pic>
        <p:nvPicPr>
          <p:cNvPr id="7" name="Image 6" descr="simulateur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74"/>
            <a:ext cx="9144000" cy="257175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240798"/>
            <a:ext cx="1714512" cy="161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5240798"/>
            <a:ext cx="1643074" cy="158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1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uvelle présentation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8981</TotalTime>
  <Words>320</Words>
  <Application>Microsoft Office PowerPoint</Application>
  <PresentationFormat>Affichage à l'écran 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Calibrio</vt:lpstr>
      <vt:lpstr>Candara</vt:lpstr>
      <vt:lpstr>Times</vt:lpstr>
      <vt:lpstr>Wingdings</vt:lpstr>
      <vt:lpstr>ヒラギノ角ゴ Pro W3</vt:lpstr>
      <vt:lpstr>Thème Office</vt:lpstr>
      <vt:lpstr>Nouvelle présentation</vt:lpstr>
      <vt:lpstr>Présentation PowerPoint</vt:lpstr>
      <vt:lpstr>Positionnement des recherches  Modélisation physique</vt:lpstr>
      <vt:lpstr>Positionnement des recherches Gestion</vt:lpstr>
      <vt:lpstr>Positionnement des recherches  Modélisation / Gestion</vt:lpstr>
      <vt:lpstr>Positionnement des recherches Questions de recherche </vt:lpstr>
      <vt:lpstr>Positionnement des recherches</vt:lpstr>
      <vt:lpstr>Un projet pour illustrer Thèse CIFRE avec la RATP</vt:lpstr>
      <vt:lpstr>Un projet pour illustrer  Thèse CIFRE avec la RATP (avec F. Leurent - Lvmt)</vt:lpstr>
      <vt:lpstr>Un projet pour illustrer Cooperative ITS (Mobilité connectée) (avec C. Nguyen Van Phu, H. Haj-Salem &amp; JP. Lebacque)</vt:lpstr>
    </vt:vector>
  </TitlesOfParts>
  <Company>studio-3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GEOLOC</dc:title>
  <dc:creator>Renaudin</dc:creator>
  <cp:keywords>GEOLOC;IFSTTAR;Mobilité connectée</cp:keywords>
  <cp:lastModifiedBy>ARMOOGUM Jimmy</cp:lastModifiedBy>
  <cp:revision>552</cp:revision>
  <cp:lastPrinted>2014-12-04T08:01:13Z</cp:lastPrinted>
  <dcterms:created xsi:type="dcterms:W3CDTF">2011-01-04T18:04:46Z</dcterms:created>
  <dcterms:modified xsi:type="dcterms:W3CDTF">2017-07-10T20:26:06Z</dcterms:modified>
</cp:coreProperties>
</file>