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434" r:id="rId3"/>
    <p:sldId id="435" r:id="rId4"/>
    <p:sldId id="438" r:id="rId5"/>
    <p:sldId id="439" r:id="rId6"/>
    <p:sldId id="440" r:id="rId7"/>
    <p:sldId id="441" r:id="rId8"/>
    <p:sldId id="443" r:id="rId9"/>
    <p:sldId id="447" r:id="rId10"/>
    <p:sldId id="442" r:id="rId11"/>
    <p:sldId id="444" r:id="rId12"/>
    <p:sldId id="448" r:id="rId13"/>
  </p:sldIdLst>
  <p:sldSz cx="9144000" cy="6858000" type="screen4x3"/>
  <p:notesSz cx="6735763" cy="98663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6AB"/>
    <a:srgbClr val="2EB2E3"/>
    <a:srgbClr val="83BB54"/>
    <a:srgbClr val="FFFFFF"/>
    <a:srgbClr val="0B5C9E"/>
    <a:srgbClr val="D9D9D9"/>
    <a:srgbClr val="8B3981"/>
    <a:srgbClr val="FFFFAB"/>
    <a:srgbClr val="FFFF75"/>
    <a:srgbClr val="FFA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3867" autoAdjust="0"/>
  </p:normalViewPr>
  <p:slideViewPr>
    <p:cSldViewPr snapToObjects="1">
      <p:cViewPr varScale="1">
        <p:scale>
          <a:sx n="69" d="100"/>
          <a:sy n="69" d="100"/>
        </p:scale>
        <p:origin x="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5184"/>
    </p:cViewPr>
  </p:sorterViewPr>
  <p:notesViewPr>
    <p:cSldViewPr snapToObjects="1">
      <p:cViewPr varScale="1">
        <p:scale>
          <a:sx n="62" d="100"/>
          <a:sy n="62" d="100"/>
        </p:scale>
        <p:origin x="-2626" y="-77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42E2A09-6683-4304-A75C-B9BB59383031}" type="datetimeFigureOut">
              <a:rPr lang="fr-FR" smtClean="0"/>
              <a:pPr/>
              <a:t>10/07/2017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F0726E1-4F61-4642-B122-A8800EE0C98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8298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4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2B28E37-58A6-4BD0-8978-51FCF9B308DF}" type="datetime1">
              <a:rPr lang="fr-FR"/>
              <a:pPr>
                <a:defRPr/>
              </a:pPr>
              <a:t>10/07/2017</a:t>
            </a:fld>
            <a:endParaRPr lang="fr-FR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4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BCAB054-9CA0-430B-BA02-4A0652C61D5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4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34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00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4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1835-8A14-4686-A865-F58A7993150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015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924A-A063-4630-A4E7-9503136480C9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1641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5"/>
          <p:cNvGrpSpPr>
            <a:grpSpLocks/>
          </p:cNvGrpSpPr>
          <p:nvPr userDrawn="1"/>
        </p:nvGrpSpPr>
        <p:grpSpPr bwMode="auto">
          <a:xfrm>
            <a:off x="0" y="0"/>
            <a:ext cx="9144000" cy="4529138"/>
            <a:chOff x="0" y="0"/>
            <a:chExt cx="9144000" cy="4529138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735263" cy="4351338"/>
            </a:xfrm>
            <a:prstGeom prst="rect">
              <a:avLst/>
            </a:prstGeom>
            <a:solidFill>
              <a:srgbClr val="62218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0" y="4308475"/>
              <a:ext cx="2735263" cy="220663"/>
            </a:xfrm>
            <a:prstGeom prst="rect">
              <a:avLst/>
            </a:prstGeom>
            <a:solidFill>
              <a:srgbClr val="BE0A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725738" y="4308475"/>
              <a:ext cx="6418262" cy="220663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8" name="Titre 1"/>
            <p:cNvSpPr txBox="1">
              <a:spLocks/>
            </p:cNvSpPr>
            <p:nvPr userDrawn="1"/>
          </p:nvSpPr>
          <p:spPr bwMode="auto">
            <a:xfrm>
              <a:off x="1921932" y="1"/>
              <a:ext cx="812801" cy="4294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/>
            <a:lstStyle>
              <a:lvl1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lang="fr-FR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218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sz="2800" dirty="0">
                  <a:solidFill>
                    <a:prstClr val="white"/>
                  </a:solidFill>
                  <a:latin typeface="Calibri"/>
                  <a:cs typeface="Calibri"/>
                </a:rPr>
                <a:t>DESTINATION NANTES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4732" y="5072303"/>
            <a:ext cx="6409268" cy="515697"/>
          </a:xfrm>
          <a:noFill/>
          <a:ln>
            <a:noFill/>
          </a:ln>
        </p:spPr>
        <p:txBody>
          <a:bodyPr anchor="t"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22181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alibri"/>
              </a:defRPr>
            </a:lvl1pPr>
          </a:lstStyle>
          <a:p>
            <a:pPr lvl="0"/>
            <a:r>
              <a:rPr lang="fr-FR" noProof="0" dirty="0" smtClean="0"/>
              <a:t>Cliquez et modifiez le titre</a:t>
            </a:r>
          </a:p>
        </p:txBody>
      </p:sp>
      <p:sp>
        <p:nvSpPr>
          <p:cNvPr id="16" name="Espace réservé pour une image  15"/>
          <p:cNvSpPr>
            <a:spLocks noGrp="1"/>
          </p:cNvSpPr>
          <p:nvPr>
            <p:ph type="pic" sz="quarter" idx="11"/>
          </p:nvPr>
        </p:nvSpPr>
        <p:spPr>
          <a:xfrm>
            <a:off x="2735263" y="0"/>
            <a:ext cx="6408737" cy="429629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9" name="Espace réservé du numéro de diapositive 6"/>
          <p:cNvSpPr>
            <a:spLocks noGrp="1"/>
          </p:cNvSpPr>
          <p:nvPr userDrawn="1">
            <p:ph type="sldNum" sz="quarter" idx="12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64FC-49F3-4223-96A8-4310A8F236E1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85791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 defTabSz="914400">
              <a:defRPr/>
            </a:pPr>
            <a:fld id="{ACF14ECA-2411-434C-A50C-379403B1CE49}" type="datetimeFigureOut">
              <a:rPr lang="fr-FR" altLang="fr-FR" sz="24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10/07/2017</a:t>
            </a:fld>
            <a:endParaRPr lang="fr-FR" altLang="fr-FR" sz="2400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914400">
              <a:defRPr/>
            </a:pP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AF4E5-0211-4DEC-971F-B190E3CF4600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9526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6526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931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8879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2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18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8424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92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IFSTTAR_masqueppt_pag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et modifiez le titre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79388" y="6669088"/>
            <a:ext cx="38877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fr-FR" sz="600" noProof="0" dirty="0" smtClean="0">
                <a:solidFill>
                  <a:srgbClr val="C5CDD0"/>
                </a:solidFill>
                <a:latin typeface="Arial" charset="0"/>
              </a:rPr>
              <a:t>IFSTTAR©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  <a:p>
            <a:pPr lvl="3"/>
            <a:r>
              <a:rPr lang="fr-FR" altLang="fr-FR" noProof="0" dirty="0" smtClean="0"/>
              <a:t>Quatrième niveau</a:t>
            </a:r>
          </a:p>
          <a:p>
            <a:pPr lvl="4"/>
            <a:r>
              <a:rPr lang="fr-FR" altLang="fr-FR" noProof="0" dirty="0" smtClean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669088"/>
            <a:ext cx="2133600" cy="144288"/>
          </a:xfrm>
          <a:prstGeom prst="rect">
            <a:avLst/>
          </a:prstGeom>
        </p:spPr>
        <p:txBody>
          <a:bodyPr/>
          <a:lstStyle>
            <a:lvl1pPr algn="r">
              <a:defRPr lang="fr-FR" sz="600" kern="1200" smtClean="0">
                <a:solidFill>
                  <a:srgbClr val="C5CDD0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</a:lstStyle>
          <a:p>
            <a:pPr>
              <a:defRPr/>
            </a:pPr>
            <a:fld id="{F432BA8D-C445-40FD-8A49-59B207923D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500" b="1" kern="1200">
          <a:solidFill>
            <a:srgbClr val="00A6A4"/>
          </a:solidFill>
          <a:latin typeface="Arial" charset="0"/>
          <a:ea typeface="ヒラギノ角ゴ Pro W3" pitchFamily="-65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rgbClr val="0056A9"/>
          </a:solidFill>
          <a:latin typeface="Arial" charset="0"/>
          <a:ea typeface="ヒラギノ角ゴ Pro W3" pitchFamily="-65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33333"/>
          </a:solidFill>
          <a:latin typeface="Arial" charset="0"/>
          <a:ea typeface="ヒラギノ角ゴ Pro W3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1"/>
          </a:solidFill>
          <a:latin typeface="Arial" charset="0"/>
          <a:ea typeface="ヒラギノ角ゴ Pro W3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682625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0B31E"/>
                </a:solidFill>
              </a:defRPr>
            </a:lvl1pPr>
          </a:lstStyle>
          <a:p>
            <a:pPr defTabSz="914400">
              <a:defRPr/>
            </a:pPr>
            <a:fld id="{7D1C55B4-2987-47B8-A365-F39EFDED8F60}" type="slidenum">
              <a:rPr lang="fr-FR" altLang="fr-FR"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‹N°›</a:t>
            </a:fld>
            <a:endParaRPr lang="fr-FR" altLang="fr-FR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7" name="Espace réservé du texte 4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50196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</a:t>
            </a:r>
          </a:p>
          <a:p>
            <a:pPr lvl="0"/>
            <a:r>
              <a:rPr lang="fr-FR" altLang="fr-FR" smtClean="0"/>
              <a:t>Cliquez pour modifier les styles du texte du masque</a:t>
            </a:r>
          </a:p>
        </p:txBody>
      </p:sp>
      <p:sp>
        <p:nvSpPr>
          <p:cNvPr id="1028" name="Espace réservé du titre 5"/>
          <p:cNvSpPr>
            <a:spLocks noGrp="1"/>
          </p:cNvSpPr>
          <p:nvPr>
            <p:ph type="title"/>
          </p:nvPr>
        </p:nvSpPr>
        <p:spPr bwMode="auto">
          <a:xfrm>
            <a:off x="442913" y="957263"/>
            <a:ext cx="8229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Zone de titre</a:t>
            </a:r>
          </a:p>
        </p:txBody>
      </p:sp>
    </p:spTree>
    <p:extLst>
      <p:ext uri="{BB962C8B-B14F-4D97-AF65-F5344CB8AC3E}">
        <p14:creationId xmlns:p14="http://schemas.microsoft.com/office/powerpoint/2010/main" val="41109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2800" b="1" dirty="0">
          <a:solidFill>
            <a:srgbClr val="622181"/>
          </a:solidFill>
          <a:latin typeface="Calibri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just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A20000"/>
        </a:buClr>
        <a:buFont typeface="Times" pitchFamily="1" charset="0"/>
        <a:defRPr lang="fr-FR" sz="1200" kern="1200" dirty="0">
          <a:solidFill>
            <a:srgbClr val="622181"/>
          </a:solidFill>
          <a:latin typeface="Calibri"/>
          <a:ea typeface="ＭＳ Ｐゴシック" pitchFamily="34" charset="-128"/>
          <a:cs typeface="ＭＳ Ｐゴシック" charset="0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Calibrio"/>
          <a:ea typeface="+mn-ea"/>
          <a:cs typeface="Calibrio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o" charset="0"/>
          <a:cs typeface="Calibrio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-4763"/>
            <a:ext cx="10922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e 10"/>
          <p:cNvGrpSpPr>
            <a:grpSpLocks/>
          </p:cNvGrpSpPr>
          <p:nvPr/>
        </p:nvGrpSpPr>
        <p:grpSpPr bwMode="auto">
          <a:xfrm rot="5400000">
            <a:off x="4595019" y="3401219"/>
            <a:ext cx="6858000" cy="55562"/>
            <a:chOff x="0" y="627855"/>
            <a:chExt cx="7561263" cy="110333"/>
          </a:xfrm>
        </p:grpSpPr>
        <p:sp>
          <p:nvSpPr>
            <p:cNvPr id="7181" name="Rectangle 8"/>
            <p:cNvSpPr>
              <a:spLocks noChangeArrowheads="1"/>
            </p:cNvSpPr>
            <p:nvPr/>
          </p:nvSpPr>
          <p:spPr bwMode="auto">
            <a:xfrm>
              <a:off x="6876975" y="627855"/>
              <a:ext cx="684288" cy="110331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336699"/>
              </a:solidFill>
              <a:miter lim="800000"/>
              <a:headEnd/>
              <a:tailEnd/>
            </a:ln>
          </p:spPr>
          <p:txBody>
            <a:bodyPr/>
            <a:lstStyle>
              <a:lvl1pPr algn="just" eaLnBrk="0" hangingPunct="0">
                <a:lnSpc>
                  <a:spcPct val="120000"/>
                </a:lnSpc>
                <a:buClr>
                  <a:srgbClr val="A20000"/>
                </a:buClr>
                <a:buFont typeface="Times" pitchFamily="1" charset="0"/>
                <a:defRPr sz="1200">
                  <a:solidFill>
                    <a:srgbClr val="622181"/>
                  </a:solidFill>
                  <a:latin typeface="Calibri" pitchFamily="34" charset="0"/>
                  <a:ea typeface="ＭＳ Ｐゴシック" pitchFamily="34" charset="-128"/>
                  <a:cs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defRPr sz="1200">
                  <a:solidFill>
                    <a:schemeClr val="tx1"/>
                  </a:solidFill>
                  <a:latin typeface="Calibrio" charset="0"/>
                  <a:ea typeface="ＭＳ Ｐゴシック" pitchFamily="34" charset="-128"/>
                  <a:cs typeface="Calibrio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4pPr>
              <a:lvl5pPr marL="2057400" indent="-228600" eaLnBrk="0" hangingPunct="0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9pPr>
            </a:lstStyle>
            <a:p>
              <a:pPr algn="l" defTabSz="914400" eaLnBrk="1" hangingPunct="1">
                <a:lnSpc>
                  <a:spcPct val="100000"/>
                </a:lnSpc>
                <a:buClrTx/>
                <a:buFontTx/>
                <a:buNone/>
              </a:pPr>
              <a:endParaRPr lang="fr-FR" altLang="fr-FR" sz="2400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1" y="627856"/>
              <a:ext cx="2735708" cy="110333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 dirty="0">
                <a:solidFill>
                  <a:prstClr val="black"/>
                </a:solidFill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733957" y="627856"/>
              <a:ext cx="4142943" cy="1103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</p:grp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-27384"/>
            <a:ext cx="468471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71154"/>
            <a:ext cx="2314575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37978" y="6453336"/>
            <a:ext cx="2949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Séminaire de lancement</a:t>
            </a:r>
          </a:p>
        </p:txBody>
      </p:sp>
      <p:sp>
        <p:nvSpPr>
          <p:cNvPr id="12" name="ZoneTexte 13"/>
          <p:cNvSpPr txBox="1">
            <a:spLocks noChangeArrowheads="1"/>
          </p:cNvSpPr>
          <p:nvPr/>
        </p:nvSpPr>
        <p:spPr bwMode="auto">
          <a:xfrm>
            <a:off x="323528" y="2385462"/>
            <a:ext cx="734481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>
              <a:tabLst>
                <a:tab pos="10312400" algn="l"/>
              </a:tabLst>
              <a:defRPr/>
            </a:pP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Ubérisation et transports routiers de marchandises</a:t>
            </a:r>
          </a:p>
          <a:p>
            <a:pPr algn="ctr" defTabSz="914400" eaLnBrk="1" hangingPunct="1">
              <a:defRPr/>
            </a:pPr>
            <a:endParaRPr lang="en-US" sz="3200" b="1" dirty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AME/SPLOTT</a:t>
            </a: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Pétronille Harnay</a:t>
            </a:r>
          </a:p>
        </p:txBody>
      </p:sp>
      <p:pic>
        <p:nvPicPr>
          <p:cNvPr id="717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5040337"/>
            <a:ext cx="62611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 rot="5400000">
            <a:off x="5097922" y="3079676"/>
            <a:ext cx="6999980" cy="755452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 defTabSz="914400">
              <a:defRPr/>
            </a:pPr>
            <a:r>
              <a:rPr lang="en-US" sz="3400" b="1" dirty="0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Mobilité et Transitions </a:t>
            </a:r>
            <a:r>
              <a:rPr lang="en-US" sz="3400" b="1" dirty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N</a:t>
            </a:r>
            <a:r>
              <a:rPr lang="en-US" sz="3400" b="1" dirty="0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umériques</a:t>
            </a:r>
            <a:endParaRPr lang="en-US" sz="3400" b="1" dirty="0">
              <a:ln w="10541" cmpd="sng">
                <a:solidFill>
                  <a:prstClr val="white"/>
                </a:solidFill>
                <a:prstDash val="solid"/>
              </a:ln>
              <a:solidFill>
                <a:srgbClr val="005297"/>
              </a:solidFill>
              <a:latin typeface="Candara" panose="020E0502030303020204" pitchFamily="34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1051" y="6363012"/>
            <a:ext cx="3305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defRPr/>
            </a:pPr>
            <a:r>
              <a:rPr lang="en-US" dirty="0">
                <a:solidFill>
                  <a:prstClr val="white">
                    <a:lumMod val="95000"/>
                  </a:prstClr>
                </a:solidFill>
              </a:rPr>
              <a:t>11 </a:t>
            </a:r>
            <a:r>
              <a:rPr lang="en-US" dirty="0" err="1">
                <a:solidFill>
                  <a:prstClr val="white">
                    <a:lumMod val="95000"/>
                  </a:prstClr>
                </a:solidFill>
              </a:rPr>
              <a:t>juillet</a:t>
            </a:r>
            <a:r>
              <a:rPr lang="en-US" dirty="0">
                <a:solidFill>
                  <a:prstClr val="white">
                    <a:lumMod val="95000"/>
                  </a:prstClr>
                </a:solidFill>
              </a:rPr>
              <a:t> 2017, Marne la </a:t>
            </a:r>
            <a:r>
              <a:rPr lang="en-US" dirty="0" err="1">
                <a:solidFill>
                  <a:prstClr val="white">
                    <a:lumMod val="95000"/>
                  </a:prstClr>
                </a:solidFill>
              </a:rPr>
              <a:t>Vallée</a:t>
            </a: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994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solutions pour les auto entrepreneurs dépendants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développement des « syndicats autonomes »</a:t>
            </a:r>
          </a:p>
          <a:p>
            <a:r>
              <a:rPr lang="fr-FR" dirty="0" smtClean="0"/>
              <a:t>Le développement de mutuelles « auto entrepreneurs »</a:t>
            </a:r>
          </a:p>
          <a:p>
            <a:r>
              <a:rPr lang="fr-FR" dirty="0" smtClean="0"/>
              <a:t>Les plateformes coopératives alternatives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Les fonds européens &amp; projets de plateformes de l’Economie Sociale et Solidaire </a:t>
            </a:r>
          </a:p>
          <a:p>
            <a:pPr lvl="1"/>
            <a:r>
              <a:rPr lang="fr-FR" dirty="0" smtClean="0"/>
              <a:t>Algorithme et données alternatives</a:t>
            </a:r>
          </a:p>
          <a:p>
            <a:pPr lvl="1"/>
            <a:r>
              <a:rPr lang="fr-FR" dirty="0" smtClean="0"/>
              <a:t>Passer de la subordination à l’horizontalité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/>
              <a:t>Merci pour votre attention</a:t>
            </a:r>
            <a:endParaRPr lang="fr-F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Positionnement des recherches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Prolongement des travaux de Splott sur la sous-traitance dans le transport routier de marchandises dans la messagerie urbaine (Pétronille Harnay)</a:t>
            </a:r>
          </a:p>
          <a:p>
            <a:pPr lvl="1"/>
            <a:r>
              <a:rPr lang="fr-FR" dirty="0" smtClean="0"/>
              <a:t>La dépendance des TPE de transport à l’égard des grands groupes (défaillances d’entreprises, travail illégal, prix faibles)</a:t>
            </a:r>
          </a:p>
          <a:p>
            <a:pPr lvl="1"/>
            <a:r>
              <a:rPr lang="fr-FR" dirty="0" smtClean="0"/>
              <a:t>Les impossibilités d’investir dans des VUL propres</a:t>
            </a:r>
          </a:p>
          <a:p>
            <a:r>
              <a:rPr lang="fr-FR" dirty="0" smtClean="0"/>
              <a:t>Prolongement des travaux de Splott sur les bourses de fret (Patrick Niérat)</a:t>
            </a:r>
          </a:p>
          <a:p>
            <a:r>
              <a:rPr lang="fr-FR" dirty="0" smtClean="0"/>
              <a:t>Projet financé par la DGITM (Harnay, Blanquart)</a:t>
            </a:r>
          </a:p>
          <a:p>
            <a:pPr lvl="1"/>
            <a:r>
              <a:rPr lang="fr-FR" dirty="0" smtClean="0"/>
              <a:t>Thèse de doctorat en partenariat avec la région Hauts-de-France (Elia Da Silva) sur l’ubérisation et la course urbaine</a:t>
            </a:r>
          </a:p>
          <a:p>
            <a:pPr lvl="1"/>
            <a:r>
              <a:rPr lang="fr-FR" dirty="0" smtClean="0"/>
              <a:t>Deux stages sur l’ubérisation et le TRM et les comparaisons internationales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DA0AF4E5-0211-4DEC-971F-B190E3CF4600}" type="slidenum">
              <a:rPr lang="fr-FR" altLang="fr-FR" smtClean="0"/>
              <a:pPr>
                <a:defRPr/>
              </a:pPr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6753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débuts du projet Ubérisation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Rapport salarial et indépendance :Quel nouvelle forme de capitalisme décrit-elle? </a:t>
            </a:r>
          </a:p>
          <a:p>
            <a:r>
              <a:rPr lang="fr-FR" dirty="0" smtClean="0"/>
              <a:t>Recherche de Profit et/ou économie de partage</a:t>
            </a:r>
          </a:p>
          <a:p>
            <a:r>
              <a:rPr lang="fr-FR" dirty="0" smtClean="0"/>
              <a:t>Quel positionnement des différentes institutions?</a:t>
            </a:r>
          </a:p>
          <a:p>
            <a:r>
              <a:rPr lang="fr-FR" dirty="0" smtClean="0"/>
              <a:t>Les perceptions manichéennes de l’ubérisation.</a:t>
            </a:r>
          </a:p>
          <a:p>
            <a:r>
              <a:rPr lang="fr-FR" dirty="0" smtClean="0"/>
              <a:t>Les difficultés économiques des start-uppers.</a:t>
            </a:r>
          </a:p>
          <a:p>
            <a:r>
              <a:rPr lang="fr-FR" dirty="0" smtClean="0"/>
              <a:t>Quel avenir?</a:t>
            </a:r>
          </a:p>
          <a:p>
            <a:pPr lvl="1"/>
            <a:r>
              <a:rPr lang="fr-FR" dirty="0" smtClean="0"/>
              <a:t>une transformation de l’organisation du transport de marchandises ?</a:t>
            </a:r>
          </a:p>
          <a:p>
            <a:pPr lvl="1"/>
            <a:r>
              <a:rPr lang="fr-FR" dirty="0" smtClean="0"/>
              <a:t>Une ubérisation marginale?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plateformes numériques dans le TRM?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fr-FR" sz="2000" dirty="0" err="1" smtClean="0"/>
              <a:t>Uber</a:t>
            </a:r>
            <a:r>
              <a:rPr lang="fr-FR" sz="2000" dirty="0" smtClean="0"/>
              <a:t> a donné son nom à tout ce système. S’est développé dans de nombreux secteurs sur le même principe (</a:t>
            </a:r>
            <a:r>
              <a:rPr lang="fr-FR" sz="2000" dirty="0" err="1" smtClean="0"/>
              <a:t>Uber</a:t>
            </a:r>
            <a:r>
              <a:rPr lang="fr-FR" sz="2000" dirty="0" smtClean="0"/>
              <a:t> pop, </a:t>
            </a:r>
            <a:r>
              <a:rPr lang="fr-FR" sz="2000" dirty="0" err="1" smtClean="0"/>
              <a:t>Uber</a:t>
            </a:r>
            <a:r>
              <a:rPr lang="fr-FR" sz="2000" dirty="0" smtClean="0"/>
              <a:t> </a:t>
            </a:r>
            <a:r>
              <a:rPr lang="fr-FR" sz="2000" dirty="0" err="1" smtClean="0"/>
              <a:t>eats</a:t>
            </a:r>
            <a:r>
              <a:rPr lang="fr-FR" sz="2000" dirty="0" smtClean="0"/>
              <a:t>, </a:t>
            </a:r>
            <a:r>
              <a:rPr lang="fr-FR" sz="2000" dirty="0" err="1" smtClean="0"/>
              <a:t>Uberfreight</a:t>
            </a:r>
            <a:r>
              <a:rPr lang="fr-FR" sz="2000" dirty="0" smtClean="0"/>
              <a:t>…)</a:t>
            </a:r>
          </a:p>
          <a:p>
            <a:r>
              <a:rPr lang="fr-FR" sz="2000" dirty="0" smtClean="0">
                <a:solidFill>
                  <a:srgbClr val="0266AB"/>
                </a:solidFill>
              </a:rPr>
              <a:t>Des secteurs/ visées différencié(e)s : </a:t>
            </a:r>
          </a:p>
          <a:p>
            <a:pPr lvl="1"/>
            <a:r>
              <a:rPr lang="fr-FR" sz="2000" i="1" dirty="0" err="1" smtClean="0">
                <a:solidFill>
                  <a:schemeClr val="tx1"/>
                </a:solidFill>
              </a:rPr>
              <a:t>BtoB</a:t>
            </a:r>
            <a:r>
              <a:rPr lang="fr-FR" sz="2000" i="1" dirty="0" smtClean="0">
                <a:solidFill>
                  <a:schemeClr val="tx1"/>
                </a:solidFill>
              </a:rPr>
              <a:t> style bourses de fret </a:t>
            </a:r>
            <a:r>
              <a:rPr lang="fr-FR" sz="2000" i="1" dirty="0" smtClean="0">
                <a:solidFill>
                  <a:srgbClr val="0266AB"/>
                </a:solidFill>
              </a:rPr>
              <a:t>(</a:t>
            </a:r>
            <a:r>
              <a:rPr lang="en-US" sz="2000" i="1" dirty="0" err="1" smtClean="0">
                <a:solidFill>
                  <a:srgbClr val="0266AB"/>
                </a:solidFill>
              </a:rPr>
              <a:t>Convargo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en-US" sz="2000" i="1" dirty="0" err="1" smtClean="0">
                <a:solidFill>
                  <a:srgbClr val="0266AB"/>
                </a:solidFill>
              </a:rPr>
              <a:t>Fretlink</a:t>
            </a:r>
            <a:r>
              <a:rPr lang="en-US" sz="2000" i="1" dirty="0" smtClean="0">
                <a:solidFill>
                  <a:srgbClr val="0266AB"/>
                </a:solidFill>
              </a:rPr>
              <a:t> 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en-US" sz="2000" i="1" dirty="0" err="1" smtClean="0">
                <a:solidFill>
                  <a:srgbClr val="0266AB"/>
                </a:solidFill>
              </a:rPr>
              <a:t>Chronotruck</a:t>
            </a:r>
            <a:r>
              <a:rPr lang="en-US" sz="2000" i="1" dirty="0" smtClean="0">
                <a:solidFill>
                  <a:srgbClr val="0266AB"/>
                </a:solidFill>
              </a:rPr>
              <a:t> …)</a:t>
            </a:r>
            <a:endParaRPr lang="fr-FR" sz="2000" i="1" dirty="0" smtClean="0">
              <a:solidFill>
                <a:srgbClr val="0266AB"/>
              </a:solidFill>
            </a:endParaRPr>
          </a:p>
          <a:p>
            <a:pPr lvl="1"/>
            <a:r>
              <a:rPr lang="fr-FR" sz="2000" i="1" dirty="0" smtClean="0">
                <a:solidFill>
                  <a:schemeClr val="tx1"/>
                </a:solidFill>
              </a:rPr>
              <a:t>Déménagement </a:t>
            </a:r>
            <a:r>
              <a:rPr lang="fr-FR" sz="2000" i="1" dirty="0" smtClean="0">
                <a:solidFill>
                  <a:srgbClr val="0266AB"/>
                </a:solidFill>
              </a:rPr>
              <a:t>(trouve ton transport, mydemenageur.com..)</a:t>
            </a:r>
          </a:p>
          <a:p>
            <a:pPr lvl="1"/>
            <a:r>
              <a:rPr lang="fr-FR" sz="2000" i="1" dirty="0" err="1" smtClean="0">
                <a:solidFill>
                  <a:schemeClr val="tx1"/>
                </a:solidFill>
              </a:rPr>
              <a:t>CtoC</a:t>
            </a:r>
            <a:r>
              <a:rPr lang="fr-FR" sz="2000" i="1" dirty="0" smtClean="0">
                <a:solidFill>
                  <a:schemeClr val="tx1"/>
                </a:solidFill>
              </a:rPr>
              <a:t> </a:t>
            </a:r>
            <a:r>
              <a:rPr lang="fr-FR" sz="2000" i="1" dirty="0" smtClean="0">
                <a:solidFill>
                  <a:srgbClr val="0266AB"/>
                </a:solidFill>
              </a:rPr>
              <a:t>(</a:t>
            </a:r>
            <a:r>
              <a:rPr lang="en-US" sz="2000" i="1" dirty="0" err="1" smtClean="0">
                <a:solidFill>
                  <a:srgbClr val="0266AB"/>
                </a:solidFill>
              </a:rPr>
              <a:t>Bringforyou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en-US" sz="2000" i="1" dirty="0" err="1" smtClean="0">
                <a:solidFill>
                  <a:srgbClr val="0266AB"/>
                </a:solidFill>
              </a:rPr>
              <a:t>Colisvoiturage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en-US" sz="2000" i="1" dirty="0" err="1" smtClean="0">
                <a:solidFill>
                  <a:srgbClr val="0266AB"/>
                </a:solidFill>
              </a:rPr>
              <a:t>Dakopak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en-US" sz="2000" i="1" dirty="0" smtClean="0">
                <a:solidFill>
                  <a:srgbClr val="0266AB"/>
                </a:solidFill>
              </a:rPr>
              <a:t>Piggy bee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en-US" sz="2000" i="1" dirty="0" err="1" smtClean="0">
                <a:solidFill>
                  <a:srgbClr val="0266AB"/>
                </a:solidFill>
              </a:rPr>
              <a:t>Expediezentrevous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en-US" sz="2000" i="1" dirty="0" err="1" smtClean="0">
                <a:solidFill>
                  <a:srgbClr val="0266AB"/>
                </a:solidFill>
              </a:rPr>
              <a:t>Sheaply</a:t>
            </a:r>
            <a:r>
              <a:rPr lang="en-US" sz="2000" i="1" dirty="0" smtClean="0">
                <a:solidFill>
                  <a:srgbClr val="0266AB"/>
                </a:solidFill>
              </a:rPr>
              <a:t> 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en-US" sz="2000" i="1" dirty="0" err="1" smtClean="0">
                <a:solidFill>
                  <a:srgbClr val="0266AB"/>
                </a:solidFill>
              </a:rPr>
              <a:t>Worldcraze</a:t>
            </a:r>
            <a:r>
              <a:rPr lang="fr-FR" sz="2000" i="1" dirty="0" smtClean="0">
                <a:solidFill>
                  <a:srgbClr val="0266AB"/>
                </a:solidFill>
              </a:rPr>
              <a:t>, c</a:t>
            </a:r>
            <a:r>
              <a:rPr lang="en-US" sz="2000" i="1" dirty="0" err="1" smtClean="0">
                <a:solidFill>
                  <a:srgbClr val="0266AB"/>
                </a:solidFill>
              </a:rPr>
              <a:t>ocolis</a:t>
            </a:r>
            <a:r>
              <a:rPr lang="fr-FR" sz="2000" i="1" dirty="0" smtClean="0">
                <a:solidFill>
                  <a:srgbClr val="0266AB"/>
                </a:solidFill>
              </a:rPr>
              <a:t>)</a:t>
            </a:r>
          </a:p>
          <a:p>
            <a:pPr lvl="1"/>
            <a:r>
              <a:rPr lang="fr-FR" sz="2000" i="1" dirty="0" smtClean="0">
                <a:solidFill>
                  <a:srgbClr val="0266AB"/>
                </a:solidFill>
              </a:rPr>
              <a:t>Petit Colis / Tout petit objet (</a:t>
            </a:r>
            <a:r>
              <a:rPr lang="fr-FR" sz="2000" i="1" dirty="0" err="1" smtClean="0">
                <a:solidFill>
                  <a:srgbClr val="0266AB"/>
                </a:solidFill>
              </a:rPr>
              <a:t>Colisweb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fr-FR" sz="2000" i="1" dirty="0" err="1" smtClean="0">
                <a:solidFill>
                  <a:srgbClr val="0266AB"/>
                </a:solidFill>
              </a:rPr>
              <a:t>Myboxman</a:t>
            </a:r>
            <a:r>
              <a:rPr lang="mr-IN" sz="2000" i="1" dirty="0" smtClean="0">
                <a:solidFill>
                  <a:srgbClr val="0266AB"/>
                </a:solidFill>
              </a:rPr>
              <a:t>…</a:t>
            </a:r>
            <a:r>
              <a:rPr lang="fr-FR" sz="2000" i="1" dirty="0" smtClean="0">
                <a:solidFill>
                  <a:srgbClr val="0266AB"/>
                </a:solidFill>
              </a:rPr>
              <a:t>)</a:t>
            </a:r>
          </a:p>
          <a:p>
            <a:pPr lvl="1"/>
            <a:r>
              <a:rPr lang="fr-FR" sz="2000" i="1" dirty="0" err="1" smtClean="0">
                <a:solidFill>
                  <a:schemeClr val="tx1"/>
                </a:solidFill>
              </a:rPr>
              <a:t>Foodtech</a:t>
            </a:r>
            <a:r>
              <a:rPr lang="fr-FR" sz="2000" i="1" dirty="0" smtClean="0">
                <a:solidFill>
                  <a:schemeClr val="tx1"/>
                </a:solidFill>
              </a:rPr>
              <a:t> </a:t>
            </a:r>
            <a:r>
              <a:rPr lang="fr-FR" sz="2000" i="1" dirty="0" smtClean="0">
                <a:solidFill>
                  <a:srgbClr val="0266AB"/>
                </a:solidFill>
              </a:rPr>
              <a:t>:(</a:t>
            </a:r>
            <a:r>
              <a:rPr lang="fr-FR" sz="2000" i="1" dirty="0" err="1" smtClean="0">
                <a:solidFill>
                  <a:srgbClr val="0266AB"/>
                </a:solidFill>
              </a:rPr>
              <a:t>tok</a:t>
            </a:r>
            <a:r>
              <a:rPr lang="fr-FR" sz="2000" i="1" dirty="0" smtClean="0">
                <a:solidFill>
                  <a:srgbClr val="0266AB"/>
                </a:solidFill>
              </a:rPr>
              <a:t> </a:t>
            </a:r>
            <a:r>
              <a:rPr lang="fr-FR" sz="2000" i="1" dirty="0" err="1" smtClean="0">
                <a:solidFill>
                  <a:srgbClr val="0266AB"/>
                </a:solidFill>
              </a:rPr>
              <a:t>tok</a:t>
            </a:r>
            <a:r>
              <a:rPr lang="fr-FR" sz="2000" i="1" dirty="0" smtClean="0">
                <a:solidFill>
                  <a:srgbClr val="0266AB"/>
                </a:solidFill>
              </a:rPr>
              <a:t> </a:t>
            </a:r>
            <a:r>
              <a:rPr lang="fr-FR" sz="2000" i="1" dirty="0" err="1" smtClean="0">
                <a:solidFill>
                  <a:srgbClr val="0266AB"/>
                </a:solidFill>
              </a:rPr>
              <a:t>tok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fr-FR" sz="2000" i="1" dirty="0" err="1" smtClean="0">
                <a:solidFill>
                  <a:srgbClr val="0266AB"/>
                </a:solidFill>
              </a:rPr>
              <a:t>take</a:t>
            </a:r>
            <a:r>
              <a:rPr lang="fr-FR" sz="2000" i="1" dirty="0" smtClean="0">
                <a:solidFill>
                  <a:srgbClr val="0266AB"/>
                </a:solidFill>
              </a:rPr>
              <a:t> </a:t>
            </a:r>
            <a:r>
              <a:rPr lang="fr-FR" sz="2000" i="1" dirty="0" err="1" smtClean="0">
                <a:solidFill>
                  <a:srgbClr val="0266AB"/>
                </a:solidFill>
              </a:rPr>
              <a:t>it</a:t>
            </a:r>
            <a:r>
              <a:rPr lang="fr-FR" sz="2000" i="1" dirty="0" smtClean="0">
                <a:solidFill>
                  <a:srgbClr val="0266AB"/>
                </a:solidFill>
              </a:rPr>
              <a:t> </a:t>
            </a:r>
            <a:r>
              <a:rPr lang="fr-FR" sz="2000" i="1" dirty="0" err="1" smtClean="0">
                <a:solidFill>
                  <a:srgbClr val="0266AB"/>
                </a:solidFill>
              </a:rPr>
              <a:t>easy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fr-FR" sz="2000" i="1" dirty="0" err="1" smtClean="0">
                <a:solidFill>
                  <a:srgbClr val="0266AB"/>
                </a:solidFill>
              </a:rPr>
              <a:t>deliveroo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fr-FR" sz="2000" i="1" dirty="0" err="1" smtClean="0">
                <a:solidFill>
                  <a:srgbClr val="0266AB"/>
                </a:solidFill>
              </a:rPr>
              <a:t>foodora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fr-FR" sz="2000" i="1" dirty="0" err="1" smtClean="0">
                <a:solidFill>
                  <a:srgbClr val="0266AB"/>
                </a:solidFill>
              </a:rPr>
              <a:t>Uber</a:t>
            </a:r>
            <a:r>
              <a:rPr lang="fr-FR" sz="2000" i="1" dirty="0" smtClean="0">
                <a:solidFill>
                  <a:srgbClr val="0266AB"/>
                </a:solidFill>
              </a:rPr>
              <a:t> </a:t>
            </a:r>
            <a:r>
              <a:rPr lang="fr-FR" sz="2000" i="1" dirty="0" err="1" smtClean="0">
                <a:solidFill>
                  <a:srgbClr val="0266AB"/>
                </a:solidFill>
              </a:rPr>
              <a:t>eats</a:t>
            </a:r>
            <a:r>
              <a:rPr lang="fr-FR" sz="2000" i="1" dirty="0" smtClean="0">
                <a:solidFill>
                  <a:srgbClr val="0266AB"/>
                </a:solidFill>
              </a:rPr>
              <a:t>…)</a:t>
            </a:r>
          </a:p>
          <a:p>
            <a:pPr lvl="1"/>
            <a:r>
              <a:rPr lang="fr-FR" sz="2000" i="1" dirty="0" smtClean="0">
                <a:solidFill>
                  <a:srgbClr val="0266AB"/>
                </a:solidFill>
              </a:rPr>
              <a:t>Plateformes </a:t>
            </a:r>
            <a:r>
              <a:rPr lang="fr-FR" sz="2000" i="1" dirty="0" smtClean="0">
                <a:solidFill>
                  <a:schemeClr val="tx1"/>
                </a:solidFill>
              </a:rPr>
              <a:t>acteurs de la </a:t>
            </a:r>
            <a:r>
              <a:rPr lang="fr-FR" sz="2000" i="1" dirty="0" err="1" smtClean="0">
                <a:solidFill>
                  <a:schemeClr val="tx1"/>
                </a:solidFill>
              </a:rPr>
              <a:t>supply</a:t>
            </a:r>
            <a:r>
              <a:rPr lang="fr-FR" sz="2000" i="1" dirty="0" smtClean="0">
                <a:solidFill>
                  <a:schemeClr val="tx1"/>
                </a:solidFill>
              </a:rPr>
              <a:t> </a:t>
            </a:r>
            <a:r>
              <a:rPr lang="fr-FR" sz="2000" i="1" dirty="0" err="1" smtClean="0">
                <a:solidFill>
                  <a:schemeClr val="tx1"/>
                </a:solidFill>
              </a:rPr>
              <a:t>chain</a:t>
            </a:r>
            <a:r>
              <a:rPr lang="fr-FR" sz="2000" i="1" dirty="0" smtClean="0">
                <a:solidFill>
                  <a:schemeClr val="tx1"/>
                </a:solidFill>
              </a:rPr>
              <a:t> </a:t>
            </a:r>
            <a:r>
              <a:rPr lang="fr-FR" sz="2000" i="1" dirty="0" smtClean="0">
                <a:solidFill>
                  <a:srgbClr val="0266AB"/>
                </a:solidFill>
              </a:rPr>
              <a:t>(</a:t>
            </a:r>
            <a:r>
              <a:rPr lang="fr-FR" sz="2000" i="1" dirty="0" err="1" smtClean="0">
                <a:solidFill>
                  <a:srgbClr val="0266AB"/>
                </a:solidFill>
              </a:rPr>
              <a:t>Cubyn</a:t>
            </a:r>
            <a:r>
              <a:rPr lang="fr-FR" sz="2000" i="1" dirty="0" smtClean="0">
                <a:solidFill>
                  <a:srgbClr val="0266AB"/>
                </a:solidFill>
              </a:rPr>
              <a:t>, </a:t>
            </a:r>
            <a:r>
              <a:rPr lang="fr-FR" sz="2000" i="1" dirty="0" err="1" smtClean="0">
                <a:solidFill>
                  <a:srgbClr val="0266AB"/>
                </a:solidFill>
              </a:rPr>
              <a:t>wing</a:t>
            </a:r>
            <a:r>
              <a:rPr lang="fr-FR" sz="2000" i="1" dirty="0" smtClean="0">
                <a:solidFill>
                  <a:srgbClr val="0266AB"/>
                </a:solidFill>
              </a:rPr>
              <a:t>)</a:t>
            </a:r>
            <a:endParaRPr lang="fr-FR" sz="2000" dirty="0">
              <a:solidFill>
                <a:srgbClr val="0266AB"/>
              </a:solidFill>
            </a:endParaRPr>
          </a:p>
          <a:p>
            <a:pPr lvl="1"/>
            <a:r>
              <a:rPr lang="fr-FR" sz="2000" i="1" dirty="0" smtClean="0">
                <a:solidFill>
                  <a:schemeClr val="tx1"/>
                </a:solidFill>
              </a:rPr>
              <a:t>Course urbaine </a:t>
            </a:r>
            <a:r>
              <a:rPr lang="fr-FR" sz="2000" i="1" dirty="0" smtClean="0">
                <a:solidFill>
                  <a:srgbClr val="0266AB"/>
                </a:solidFill>
              </a:rPr>
              <a:t>( hors restauration)  (</a:t>
            </a:r>
            <a:r>
              <a:rPr lang="en-US" sz="2000" i="1" dirty="0" smtClean="0">
                <a:solidFill>
                  <a:srgbClr val="0266AB"/>
                </a:solidFill>
              </a:rPr>
              <a:t>Stuart, </a:t>
            </a:r>
            <a:r>
              <a:rPr lang="en-US" sz="2000" i="1" dirty="0" err="1" smtClean="0">
                <a:solidFill>
                  <a:srgbClr val="0266AB"/>
                </a:solidFill>
              </a:rPr>
              <a:t>Glovo</a:t>
            </a:r>
            <a:r>
              <a:rPr lang="en-US" sz="2000" i="1" dirty="0" smtClean="0">
                <a:solidFill>
                  <a:srgbClr val="0266AB"/>
                </a:solidFill>
              </a:rPr>
              <a:t>, </a:t>
            </a:r>
            <a:r>
              <a:rPr lang="en-US" sz="2000" i="1" dirty="0" err="1" smtClean="0">
                <a:solidFill>
                  <a:srgbClr val="0266AB"/>
                </a:solidFill>
              </a:rPr>
              <a:t>Colisweb</a:t>
            </a:r>
            <a:r>
              <a:rPr lang="en-US" sz="2000" i="1" dirty="0" smtClean="0">
                <a:solidFill>
                  <a:srgbClr val="0266AB"/>
                </a:solidFill>
              </a:rPr>
              <a:t>, Le cab, Courier, </a:t>
            </a:r>
            <a:r>
              <a:rPr lang="en-US" sz="2000" i="1" dirty="0" err="1" smtClean="0">
                <a:solidFill>
                  <a:srgbClr val="0266AB"/>
                </a:solidFill>
              </a:rPr>
              <a:t>Vélimotion</a:t>
            </a:r>
            <a:r>
              <a:rPr lang="en-US" sz="2000" i="1" dirty="0" smtClean="0">
                <a:solidFill>
                  <a:srgbClr val="0266AB"/>
                </a:solidFill>
              </a:rPr>
              <a:t>)</a:t>
            </a:r>
            <a:endParaRPr lang="fr-FR" sz="2000" i="1" dirty="0" smtClean="0">
              <a:solidFill>
                <a:srgbClr val="0266A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plateformes numériques dans le TRM?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Dans certains secteurs, l’ubérisation est bien avancée et on s’intéressera au processus de perfectionnement de ces plateformes (de tok tok tok à foodora)</a:t>
            </a:r>
          </a:p>
          <a:p>
            <a:r>
              <a:rPr lang="fr-FR" dirty="0" smtClean="0"/>
              <a:t>Dans d’autres il y en a encore plein de nouveaux entrants alors que les services de mises en relations restent marginaux. 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Ce qui pose la question de leur financement (business angels, </a:t>
            </a:r>
            <a:r>
              <a:rPr lang="fr-FR" dirty="0" err="1" smtClean="0">
                <a:solidFill>
                  <a:schemeClr val="tx1"/>
                </a:solidFill>
              </a:rPr>
              <a:t>crowdfounding</a:t>
            </a:r>
            <a:r>
              <a:rPr lang="fr-FR" dirty="0" smtClean="0">
                <a:solidFill>
                  <a:schemeClr val="tx1"/>
                </a:solidFill>
              </a:rPr>
              <a:t>, incubateurs, ….)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Et de leur croissance : enjeu de la masse critique =&gt; ver</a:t>
            </a:r>
            <a:r>
              <a:rPr lang="en-US" dirty="0" smtClean="0">
                <a:solidFill>
                  <a:schemeClr val="tx1"/>
                </a:solidFill>
              </a:rPr>
              <a:t>s </a:t>
            </a:r>
            <a:r>
              <a:rPr lang="fr-FR" dirty="0" smtClean="0">
                <a:solidFill>
                  <a:schemeClr val="tx1"/>
                </a:solidFill>
              </a:rPr>
              <a:t>une double course aux clients et aux investisseurs </a:t>
            </a:r>
          </a:p>
          <a:p>
            <a:r>
              <a:rPr lang="fr-FR" dirty="0" smtClean="0"/>
              <a:t>On étudiera alors les profils et trajectoires des différents start-uppers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Les modèles économiques des plateformes</a:t>
            </a:r>
            <a:br>
              <a:rPr lang="fr-FR" sz="3200" dirty="0" smtClean="0"/>
            </a:br>
            <a:r>
              <a:rPr lang="fr-FR" sz="3200" dirty="0" smtClean="0"/>
              <a:t>Recherche du profit ou économie de partage?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Communication autour de la collaboration et du partage (type blabla car ou </a:t>
            </a:r>
            <a:r>
              <a:rPr lang="fr-FR" dirty="0" err="1" smtClean="0"/>
              <a:t>airbnb</a:t>
            </a:r>
            <a:r>
              <a:rPr lang="fr-FR" dirty="0" smtClean="0"/>
              <a:t>) alors que la réalité est plutôt la recherche du profit (modèle </a:t>
            </a:r>
            <a:r>
              <a:rPr lang="fr-FR" dirty="0" err="1" smtClean="0"/>
              <a:t>uber</a:t>
            </a:r>
            <a:r>
              <a:rPr lang="fr-FR" dirty="0" smtClean="0"/>
              <a:t>: augmentation des commissions et minimisation des couts)</a:t>
            </a:r>
          </a:p>
          <a:p>
            <a:r>
              <a:rPr lang="fr-FR" dirty="0" smtClean="0"/>
              <a:t>Modèle collaboratif ou coopératif?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err="1" smtClean="0"/>
              <a:t>Ubérisation</a:t>
            </a:r>
            <a:r>
              <a:rPr lang="fr-FR" dirty="0" smtClean="0"/>
              <a:t> = mise en relation entre particuliers et professionnels via une application simple ou création d’une forme d’intermédiation qui accapare les profits et entame les revenus des transporteurs</a:t>
            </a:r>
            <a:endParaRPr lang="fr-FR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dirty="0" smtClean="0"/>
              <a:t>Le travail dans l’</a:t>
            </a:r>
            <a:r>
              <a:rPr lang="fr-FR" sz="3200" dirty="0" err="1" smtClean="0"/>
              <a:t>ubérisation</a:t>
            </a:r>
            <a:r>
              <a:rPr lang="fr-FR" sz="3200" dirty="0" smtClean="0"/>
              <a:t>:</a:t>
            </a:r>
            <a:br>
              <a:rPr lang="fr-FR" sz="3200" dirty="0" smtClean="0"/>
            </a:br>
            <a:r>
              <a:rPr lang="fr-FR" sz="3200" dirty="0" smtClean="0"/>
              <a:t>Questionner l’indépendance des travailleurs auto entrepreneurs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fr-FR" dirty="0" smtClean="0"/>
              <a:t>Analyse des contrats de prestation ou d’intermédiation =&gt; Mieux comprendre le triptyque chômage /salariat /indépendance 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Rompent-ils avec la subordination du lien salarial? </a:t>
            </a:r>
          </a:p>
          <a:p>
            <a:r>
              <a:rPr lang="fr-FR" dirty="0" smtClean="0"/>
              <a:t>Leur choix est-il fondé sur une illusion? Est-ce un choix?</a:t>
            </a:r>
          </a:p>
          <a:p>
            <a:r>
              <a:rPr lang="fr-FR" dirty="0" smtClean="0"/>
              <a:t>Ou la préférence d’une condition par rapport à une autre? D’une dépendance par rapport à une autre?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Focus: questionner le rapport au travail des coursiers à vélo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266AB"/>
                </a:solidFill>
              </a:rPr>
              <a:t>Des conditions de travail </a:t>
            </a:r>
            <a:r>
              <a:rPr lang="en-US" dirty="0" err="1" smtClean="0">
                <a:solidFill>
                  <a:srgbClr val="0266AB"/>
                </a:solidFill>
              </a:rPr>
              <a:t>extrêmes</a:t>
            </a:r>
            <a:r>
              <a:rPr lang="en-US" dirty="0" smtClean="0">
                <a:solidFill>
                  <a:srgbClr val="0266AB"/>
                </a:solidFill>
              </a:rPr>
              <a:t>: </a:t>
            </a:r>
            <a:r>
              <a:rPr lang="en-US" dirty="0" err="1" smtClean="0">
                <a:solidFill>
                  <a:srgbClr val="0266AB"/>
                </a:solidFill>
              </a:rPr>
              <a:t>rythme</a:t>
            </a:r>
            <a:r>
              <a:rPr lang="en-US" dirty="0" smtClean="0">
                <a:solidFill>
                  <a:srgbClr val="0266AB"/>
                </a:solidFill>
              </a:rPr>
              <a:t>, conditions de circulation, </a:t>
            </a:r>
            <a:r>
              <a:rPr lang="en-US" dirty="0" err="1" smtClean="0">
                <a:solidFill>
                  <a:srgbClr val="0266AB"/>
                </a:solidFill>
              </a:rPr>
              <a:t>faible</a:t>
            </a:r>
            <a:r>
              <a:rPr lang="en-US" dirty="0" smtClean="0">
                <a:solidFill>
                  <a:srgbClr val="0266AB"/>
                </a:solidFill>
              </a:rPr>
              <a:t> </a:t>
            </a:r>
            <a:r>
              <a:rPr lang="en-US" dirty="0" err="1" smtClean="0">
                <a:solidFill>
                  <a:srgbClr val="0266AB"/>
                </a:solidFill>
              </a:rPr>
              <a:t>rémunération</a:t>
            </a:r>
            <a:r>
              <a:rPr lang="en-US" dirty="0" smtClean="0">
                <a:solidFill>
                  <a:srgbClr val="0266AB"/>
                </a:solidFill>
              </a:rPr>
              <a:t> </a:t>
            </a:r>
          </a:p>
          <a:p>
            <a:r>
              <a:rPr lang="fr-FR" dirty="0" smtClean="0">
                <a:solidFill>
                  <a:srgbClr val="0266AB"/>
                </a:solidFill>
              </a:rPr>
              <a:t>Les techniques agressives des plateformes : ruptures de contrat abusives, intrusion dans la sphère privée, mise en concurrence, surveillance </a:t>
            </a:r>
          </a:p>
          <a:p>
            <a:pPr>
              <a:buNone/>
            </a:pPr>
            <a:r>
              <a:rPr lang="fr-FR" dirty="0" smtClean="0">
                <a:solidFill>
                  <a:srgbClr val="0266AB"/>
                </a:solidFill>
              </a:rPr>
              <a:t>=&gt; </a:t>
            </a:r>
            <a:r>
              <a:rPr lang="en-US" dirty="0" smtClean="0">
                <a:solidFill>
                  <a:srgbClr val="0266AB"/>
                </a:solidFill>
              </a:rPr>
              <a:t>Un </a:t>
            </a:r>
            <a:r>
              <a:rPr lang="en-US" dirty="0" err="1" smtClean="0">
                <a:solidFill>
                  <a:srgbClr val="0266AB"/>
                </a:solidFill>
              </a:rPr>
              <a:t>secteur</a:t>
            </a:r>
            <a:r>
              <a:rPr lang="en-US" dirty="0" smtClean="0">
                <a:solidFill>
                  <a:srgbClr val="0266AB"/>
                </a:solidFill>
              </a:rPr>
              <a:t> qui </a:t>
            </a:r>
            <a:r>
              <a:rPr lang="en-US" dirty="0" err="1" smtClean="0">
                <a:solidFill>
                  <a:srgbClr val="0266AB"/>
                </a:solidFill>
              </a:rPr>
              <a:t>doit</a:t>
            </a:r>
            <a:r>
              <a:rPr lang="en-US" dirty="0" smtClean="0">
                <a:solidFill>
                  <a:srgbClr val="0266AB"/>
                </a:solidFill>
              </a:rPr>
              <a:t> </a:t>
            </a:r>
            <a:r>
              <a:rPr lang="en-US" dirty="0" err="1" smtClean="0">
                <a:solidFill>
                  <a:srgbClr val="0266AB"/>
                </a:solidFill>
              </a:rPr>
              <a:t>être</a:t>
            </a:r>
            <a:r>
              <a:rPr lang="en-US" dirty="0" smtClean="0">
                <a:solidFill>
                  <a:srgbClr val="0266AB"/>
                </a:solidFill>
              </a:rPr>
              <a:t> </a:t>
            </a:r>
            <a:r>
              <a:rPr lang="en-US" dirty="0" err="1" smtClean="0">
                <a:solidFill>
                  <a:srgbClr val="0266AB"/>
                </a:solidFill>
              </a:rPr>
              <a:t>régulé</a:t>
            </a:r>
            <a:r>
              <a:rPr lang="en-US" dirty="0" smtClean="0">
                <a:solidFill>
                  <a:srgbClr val="0266AB"/>
                </a:solidFill>
              </a:rPr>
              <a:t>?</a:t>
            </a:r>
          </a:p>
          <a:p>
            <a:r>
              <a:rPr lang="en-US" dirty="0" smtClean="0">
                <a:solidFill>
                  <a:srgbClr val="0266AB"/>
                </a:solidFill>
              </a:rPr>
              <a:t>Les </a:t>
            </a:r>
            <a:r>
              <a:rPr lang="en-US" dirty="0" err="1" smtClean="0">
                <a:solidFill>
                  <a:srgbClr val="0266AB"/>
                </a:solidFill>
              </a:rPr>
              <a:t>Choix</a:t>
            </a:r>
            <a:r>
              <a:rPr lang="en-US" dirty="0" smtClean="0">
                <a:solidFill>
                  <a:srgbClr val="0266AB"/>
                </a:solidFill>
              </a:rPr>
              <a:t> et arbitrages </a:t>
            </a:r>
            <a:r>
              <a:rPr lang="en-US" dirty="0" err="1" smtClean="0">
                <a:solidFill>
                  <a:srgbClr val="0266AB"/>
                </a:solidFill>
              </a:rPr>
              <a:t>réalisés</a:t>
            </a:r>
            <a:r>
              <a:rPr lang="en-US" dirty="0" smtClean="0">
                <a:solidFill>
                  <a:srgbClr val="0266AB"/>
                </a:solidFill>
              </a:rPr>
              <a:t> par les </a:t>
            </a:r>
            <a:r>
              <a:rPr lang="en-US" dirty="0" err="1" smtClean="0">
                <a:solidFill>
                  <a:srgbClr val="0266AB"/>
                </a:solidFill>
              </a:rPr>
              <a:t>coursiers</a:t>
            </a:r>
            <a:r>
              <a:rPr lang="en-US" dirty="0" smtClean="0">
                <a:solidFill>
                  <a:srgbClr val="0266AB"/>
                </a:solidFill>
              </a:rPr>
              <a:t> :entre </a:t>
            </a:r>
            <a:r>
              <a:rPr lang="en-US" dirty="0" err="1" smtClean="0">
                <a:solidFill>
                  <a:srgbClr val="0266AB"/>
                </a:solidFill>
              </a:rPr>
              <a:t>dépendance</a:t>
            </a:r>
            <a:r>
              <a:rPr lang="en-US" dirty="0" smtClean="0">
                <a:solidFill>
                  <a:srgbClr val="0266AB"/>
                </a:solidFill>
              </a:rPr>
              <a:t>, </a:t>
            </a:r>
            <a:r>
              <a:rPr lang="en-US" dirty="0" err="1" smtClean="0">
                <a:solidFill>
                  <a:srgbClr val="0266AB"/>
                </a:solidFill>
              </a:rPr>
              <a:t>revenus</a:t>
            </a:r>
            <a:r>
              <a:rPr lang="en-US" dirty="0" smtClean="0">
                <a:solidFill>
                  <a:srgbClr val="0266AB"/>
                </a:solidFill>
              </a:rPr>
              <a:t> </a:t>
            </a:r>
            <a:r>
              <a:rPr lang="en-US" dirty="0" err="1" smtClean="0">
                <a:solidFill>
                  <a:srgbClr val="0266AB"/>
                </a:solidFill>
              </a:rPr>
              <a:t>économiques</a:t>
            </a:r>
            <a:r>
              <a:rPr lang="en-US" dirty="0" smtClean="0">
                <a:solidFill>
                  <a:srgbClr val="0266AB"/>
                </a:solidFill>
              </a:rPr>
              <a:t>, santé?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266AB"/>
                </a:solidFill>
              </a:rPr>
              <a:t>Comment </a:t>
            </a:r>
            <a:r>
              <a:rPr lang="en-US" dirty="0" err="1" smtClean="0">
                <a:solidFill>
                  <a:srgbClr val="0266AB"/>
                </a:solidFill>
              </a:rPr>
              <a:t>inverser</a:t>
            </a:r>
            <a:r>
              <a:rPr lang="en-US" dirty="0" smtClean="0">
                <a:solidFill>
                  <a:srgbClr val="0266AB"/>
                </a:solidFill>
              </a:rPr>
              <a:t> les rapports de force?</a:t>
            </a:r>
          </a:p>
        </p:txBody>
      </p:sp>
    </p:spTree>
    <p:extLst>
      <p:ext uri="{BB962C8B-B14F-4D97-AF65-F5344CB8AC3E}">
        <p14:creationId xmlns:p14="http://schemas.microsoft.com/office/powerpoint/2010/main" val="144616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partage des responsabilités (économiques, sociales et juridiques)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auto entrepreneurs entièrement responsables du service (qualité de la marchandise, livraison, présentation au client, entretien des outils de travail et de la force de travail)</a:t>
            </a:r>
          </a:p>
          <a:p>
            <a:r>
              <a:rPr lang="fr-FR" dirty="0" smtClean="0"/>
              <a:t>Les clients sont –ils les responsables de ce nouveau système par leur demande?</a:t>
            </a:r>
          </a:p>
          <a:p>
            <a:r>
              <a:rPr lang="fr-FR" dirty="0" smtClean="0"/>
              <a:t>Et les plateformes? Quelles responsabilités peut-on leur imputer?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uvelle présentation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9665</TotalTime>
  <Words>730</Words>
  <Application>Microsoft Office PowerPoint</Application>
  <PresentationFormat>Affichage à l'écran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Calibrio</vt:lpstr>
      <vt:lpstr>Candara</vt:lpstr>
      <vt:lpstr>Mangal</vt:lpstr>
      <vt:lpstr>Times</vt:lpstr>
      <vt:lpstr>ヒラギノ角ゴ Pro W3</vt:lpstr>
      <vt:lpstr>Thème Office</vt:lpstr>
      <vt:lpstr>Nouvelle présentation</vt:lpstr>
      <vt:lpstr>Présentation PowerPoint</vt:lpstr>
      <vt:lpstr>Positionnement des recherches </vt:lpstr>
      <vt:lpstr>Les débuts du projet Ubérisation</vt:lpstr>
      <vt:lpstr>Quelles plateformes numériques dans le TRM?</vt:lpstr>
      <vt:lpstr>Quelles plateformes numériques dans le TRM? (2)</vt:lpstr>
      <vt:lpstr>Les modèles économiques des plateformes Recherche du profit ou économie de partage?</vt:lpstr>
      <vt:lpstr>  Le travail dans l’ubérisation: Questionner l’indépendance des travailleurs auto entrepreneurs  </vt:lpstr>
      <vt:lpstr>Focus: questionner le rapport au travail des coursiers à vélo</vt:lpstr>
      <vt:lpstr>Le partage des responsabilités (économiques, sociales et juridiques)</vt:lpstr>
      <vt:lpstr>Quelles solutions pour les auto entrepreneurs dépendants</vt:lpstr>
      <vt:lpstr>Présentation PowerPoint</vt:lpstr>
    </vt:vector>
  </TitlesOfParts>
  <Company>studio-3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GEOLOC</dc:title>
  <dc:creator>Renaudin</dc:creator>
  <cp:keywords>GEOLOC;IFSTTAR;Mobilité connectée</cp:keywords>
  <cp:lastModifiedBy>ARMOOGUM Jimmy</cp:lastModifiedBy>
  <cp:revision>532</cp:revision>
  <cp:lastPrinted>2014-12-04T08:01:13Z</cp:lastPrinted>
  <dcterms:created xsi:type="dcterms:W3CDTF">2011-01-04T18:04:46Z</dcterms:created>
  <dcterms:modified xsi:type="dcterms:W3CDTF">2017-07-10T19:53:14Z</dcterms:modified>
</cp:coreProperties>
</file>