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434" r:id="rId3"/>
    <p:sldId id="435" r:id="rId4"/>
    <p:sldId id="439" r:id="rId5"/>
    <p:sldId id="440" r:id="rId6"/>
    <p:sldId id="441" r:id="rId7"/>
    <p:sldId id="442" r:id="rId8"/>
    <p:sldId id="438" r:id="rId9"/>
  </p:sldIdLst>
  <p:sldSz cx="9144000" cy="6858000" type="screen4x3"/>
  <p:notesSz cx="6735763" cy="98663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B2E3"/>
    <a:srgbClr val="83BB54"/>
    <a:srgbClr val="0266AB"/>
    <a:srgbClr val="FFFFFF"/>
    <a:srgbClr val="0B5C9E"/>
    <a:srgbClr val="D9D9D9"/>
    <a:srgbClr val="8B3981"/>
    <a:srgbClr val="FFFFAB"/>
    <a:srgbClr val="FFFF75"/>
    <a:srgbClr val="FFA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3867" autoAdjust="0"/>
  </p:normalViewPr>
  <p:slideViewPr>
    <p:cSldViewPr snapToObjects="1">
      <p:cViewPr varScale="1">
        <p:scale>
          <a:sx n="69" d="100"/>
          <a:sy n="69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184"/>
    </p:cViewPr>
  </p:sorterViewPr>
  <p:notesViewPr>
    <p:cSldViewPr snapToObjects="1">
      <p:cViewPr varScale="1">
        <p:scale>
          <a:sx n="62" d="100"/>
          <a:sy n="62" d="100"/>
        </p:scale>
        <p:origin x="-2626" y="-77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42E2A09-6683-4304-A75C-B9BB59383031}" type="datetimeFigureOut">
              <a:rPr lang="fr-FR" smtClean="0"/>
              <a:pPr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F0726E1-4F61-4642-B122-A8800EE0C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29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4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B28E37-58A6-4BD0-8978-51FCF9B308DF}" type="datetime1">
              <a:rPr lang="fr-FR"/>
              <a:pPr>
                <a:defRPr/>
              </a:pPr>
              <a:t>10/07/2017</a:t>
            </a:fld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4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CAB054-9CA0-430B-BA02-4A0652C61D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34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0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4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1835-8A14-4686-A865-F58A799315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15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924A-A063-4630-A4E7-9503136480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641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5"/>
          <p:cNvGrpSpPr>
            <a:grpSpLocks/>
          </p:cNvGrpSpPr>
          <p:nvPr userDrawn="1"/>
        </p:nvGrpSpPr>
        <p:grpSpPr bwMode="auto">
          <a:xfrm>
            <a:off x="0" y="0"/>
            <a:ext cx="9144000" cy="4529138"/>
            <a:chOff x="0" y="0"/>
            <a:chExt cx="9144000" cy="4529138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735263" cy="4351338"/>
            </a:xfrm>
            <a:prstGeom prst="rect">
              <a:avLst/>
            </a:prstGeom>
            <a:solidFill>
              <a:srgbClr val="622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0" y="4308475"/>
              <a:ext cx="2735263" cy="220663"/>
            </a:xfrm>
            <a:prstGeom prst="rect">
              <a:avLst/>
            </a:prstGeom>
            <a:solidFill>
              <a:srgbClr val="BE0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725738" y="4308475"/>
              <a:ext cx="6418262" cy="220663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" name="Titre 1"/>
            <p:cNvSpPr txBox="1">
              <a:spLocks/>
            </p:cNvSpPr>
            <p:nvPr userDrawn="1"/>
          </p:nvSpPr>
          <p:spPr bwMode="auto">
            <a:xfrm>
              <a:off x="1921932" y="1"/>
              <a:ext cx="812801" cy="4294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/>
            <a:lstStyle>
              <a:lvl1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lang="fr-F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218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sz="2800">
                  <a:solidFill>
                    <a:prstClr val="white"/>
                  </a:solidFill>
                  <a:latin typeface="Calibri"/>
                  <a:cs typeface="Calibri"/>
                </a:rPr>
                <a:t>DESTINATION NANTES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4732" y="5072303"/>
            <a:ext cx="6409268" cy="515697"/>
          </a:xfrm>
          <a:noFill/>
          <a:ln>
            <a:noFill/>
          </a:ln>
        </p:spPr>
        <p:txBody>
          <a:bodyPr anchor="t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2181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alibri"/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11"/>
          </p:nvPr>
        </p:nvSpPr>
        <p:spPr>
          <a:xfrm>
            <a:off x="2735263" y="0"/>
            <a:ext cx="6408737" cy="429629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9" name="Espace réservé du numéro de diapositive 6"/>
          <p:cNvSpPr>
            <a:spLocks noGrp="1"/>
          </p:cNvSpPr>
          <p:nvPr userDrawn="1">
            <p:ph type="sldNum" sz="quarter" idx="12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64FC-49F3-4223-96A8-4310A8F236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5791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 defTabSz="914400">
              <a:defRPr/>
            </a:pPr>
            <a:fld id="{ACF14ECA-2411-434C-A50C-379403B1CE49}" type="datetimeFigureOut">
              <a:rPr lang="fr-FR" altLang="fr-FR" sz="24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10/07/2017</a:t>
            </a:fld>
            <a:endParaRPr lang="fr-FR" altLang="fr-FR" sz="240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914400"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F4E5-0211-4DEC-971F-B190E3CF46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52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6526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31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887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842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92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IFSTTAR_masqueppt_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79388" y="6669088"/>
            <a:ext cx="3887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fr-FR" sz="600" noProof="0" dirty="0" smtClean="0">
                <a:solidFill>
                  <a:srgbClr val="C5CDD0"/>
                </a:solidFill>
                <a:latin typeface="Arial" charset="0"/>
              </a:rPr>
              <a:t>IFSTTAR©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669088"/>
            <a:ext cx="2133600" cy="144288"/>
          </a:xfrm>
          <a:prstGeom prst="rect">
            <a:avLst/>
          </a:prstGeom>
        </p:spPr>
        <p:txBody>
          <a:bodyPr/>
          <a:lstStyle>
            <a:lvl1pPr algn="r">
              <a:defRPr lang="fr-FR" sz="600" kern="1200" smtClean="0">
                <a:solidFill>
                  <a:srgbClr val="C5CDD0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</a:lstStyle>
          <a:p>
            <a:pPr>
              <a:defRPr/>
            </a:pPr>
            <a:fld id="{F432BA8D-C445-40FD-8A49-59B207923D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rgbClr val="00A6A4"/>
          </a:solidFill>
          <a:latin typeface="Arial" charset="0"/>
          <a:ea typeface="ヒラギノ角ゴ Pro W3" pitchFamily="-65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56A9"/>
          </a:solidFill>
          <a:latin typeface="Arial" charset="0"/>
          <a:ea typeface="ヒラギノ角ゴ Pro W3" pitchFamily="-6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33333"/>
          </a:solidFill>
          <a:latin typeface="Arial" charset="0"/>
          <a:ea typeface="ヒラギノ角ゴ Pro W3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1"/>
          </a:solidFill>
          <a:latin typeface="Arial" charset="0"/>
          <a:ea typeface="ヒラギノ角ゴ Pro W3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682625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0B31E"/>
                </a:solidFill>
              </a:defRPr>
            </a:lvl1pPr>
          </a:lstStyle>
          <a:p>
            <a:pPr defTabSz="914400">
              <a:defRPr/>
            </a:pPr>
            <a:fld id="{7D1C55B4-2987-47B8-A365-F39EFDED8F60}" type="slidenum">
              <a:rPr lang="fr-FR" altLang="fr-FR"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‹N°›</a:t>
            </a:fld>
            <a:endParaRPr lang="fr-FR" altLang="fr-FR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7" name="Espace réservé du texte 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5019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</a:t>
            </a:r>
          </a:p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028" name="Espace réservé du titre 5"/>
          <p:cNvSpPr>
            <a:spLocks noGrp="1"/>
          </p:cNvSpPr>
          <p:nvPr>
            <p:ph type="title"/>
          </p:nvPr>
        </p:nvSpPr>
        <p:spPr bwMode="auto">
          <a:xfrm>
            <a:off x="442913" y="957263"/>
            <a:ext cx="8229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Zone de titre</a:t>
            </a:r>
          </a:p>
        </p:txBody>
      </p:sp>
    </p:spTree>
    <p:extLst>
      <p:ext uri="{BB962C8B-B14F-4D97-AF65-F5344CB8AC3E}">
        <p14:creationId xmlns:p14="http://schemas.microsoft.com/office/powerpoint/2010/main" val="41109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2800" b="1" dirty="0">
          <a:solidFill>
            <a:srgbClr val="622181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just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20000"/>
        </a:buClr>
        <a:buFont typeface="Times" pitchFamily="1" charset="0"/>
        <a:defRPr lang="fr-FR" sz="1200" kern="1200" dirty="0">
          <a:solidFill>
            <a:srgbClr val="622181"/>
          </a:solidFill>
          <a:latin typeface="Calibri"/>
          <a:ea typeface="ＭＳ Ｐゴシック" pitchFamily="34" charset="-128"/>
          <a:cs typeface="ＭＳ Ｐゴシック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Calibrio"/>
          <a:ea typeface="+mn-ea"/>
          <a:cs typeface="Calibri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o" charset="0"/>
          <a:cs typeface="Calibrio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-4763"/>
            <a:ext cx="10922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e 10"/>
          <p:cNvGrpSpPr>
            <a:grpSpLocks/>
          </p:cNvGrpSpPr>
          <p:nvPr/>
        </p:nvGrpSpPr>
        <p:grpSpPr bwMode="auto">
          <a:xfrm rot="5400000">
            <a:off x="4595019" y="3401219"/>
            <a:ext cx="6858000" cy="55562"/>
            <a:chOff x="0" y="627855"/>
            <a:chExt cx="7561263" cy="110333"/>
          </a:xfrm>
        </p:grpSpPr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6876975" y="627855"/>
              <a:ext cx="684288" cy="110331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</p:spPr>
          <p:txBody>
            <a:bodyPr/>
            <a:lstStyle>
              <a:lvl1pPr algn="just" eaLnBrk="0" hangingPunct="0">
                <a:lnSpc>
                  <a:spcPct val="120000"/>
                </a:lnSpc>
                <a:buClr>
                  <a:srgbClr val="A20000"/>
                </a:buClr>
                <a:buFont typeface="Times" pitchFamily="1" charset="0"/>
                <a:defRPr sz="1200">
                  <a:solidFill>
                    <a:srgbClr val="622181"/>
                  </a:solidFill>
                  <a:latin typeface="Calibri" pitchFamily="34" charset="0"/>
                  <a:ea typeface="ＭＳ Ｐゴシック" pitchFamily="34" charset="-128"/>
                  <a:cs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defRPr sz="1200">
                  <a:solidFill>
                    <a:schemeClr val="tx1"/>
                  </a:solidFill>
                  <a:latin typeface="Calibrio" charset="0"/>
                  <a:ea typeface="ＭＳ Ｐゴシック" pitchFamily="34" charset="-128"/>
                  <a:cs typeface="Calibrio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9pPr>
            </a:lstStyle>
            <a:p>
              <a:pPr algn="l" defTabSz="914400" eaLnBrk="1" hangingPunct="1">
                <a:lnSpc>
                  <a:spcPct val="100000"/>
                </a:lnSpc>
                <a:buClrTx/>
                <a:buFontTx/>
                <a:buNone/>
              </a:pPr>
              <a:endParaRPr lang="fr-FR" altLang="fr-FR" sz="24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" y="627856"/>
              <a:ext cx="2735708" cy="110333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/>
                </a:solidFill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733957" y="627856"/>
              <a:ext cx="4142943" cy="110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-27384"/>
            <a:ext cx="46847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71154"/>
            <a:ext cx="231457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37978" y="6453336"/>
            <a:ext cx="2949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Séminaire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 de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lancement</a:t>
            </a:r>
            <a:endParaRPr lang="en-US" sz="2000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2" name="ZoneTexte 13"/>
          <p:cNvSpPr txBox="1">
            <a:spLocks noChangeArrowheads="1"/>
          </p:cNvSpPr>
          <p:nvPr/>
        </p:nvSpPr>
        <p:spPr bwMode="auto">
          <a:xfrm>
            <a:off x="803522" y="2385462"/>
            <a:ext cx="695594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Transport, 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mobilité</a:t>
            </a: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, 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numérique</a:t>
            </a:r>
            <a:endParaRPr lang="en-US" sz="36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Note de 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positionnement</a:t>
            </a:r>
            <a:endParaRPr lang="en-US" sz="36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endParaRPr lang="en-US" sz="3200" b="1" dirty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DEPARTEMENT AME</a:t>
            </a: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Anne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</a:rPr>
              <a:t>Aguiléra</a:t>
            </a:r>
            <a:endParaRPr lang="en-US" sz="3200" b="1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717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040337"/>
            <a:ext cx="6261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5400000">
            <a:off x="5097922" y="3079676"/>
            <a:ext cx="6999980" cy="755452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 defTabSz="914400">
              <a:defRPr/>
            </a:pP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Mobilité</a:t>
            </a:r>
            <a:r>
              <a:rPr lang="en-US" sz="3400" b="1" dirty="0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 et Transitions </a:t>
            </a:r>
            <a:r>
              <a:rPr lang="en-US" sz="3400" b="1" dirty="0" err="1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N</a:t>
            </a: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umériques</a:t>
            </a:r>
            <a:endParaRPr lang="en-US" sz="3400" b="1" dirty="0">
              <a:ln w="10541" cmpd="sng">
                <a:solidFill>
                  <a:prstClr val="white"/>
                </a:solidFill>
                <a:prstDash val="solid"/>
              </a:ln>
              <a:solidFill>
                <a:srgbClr val="005297"/>
              </a:solidFill>
              <a:latin typeface="Candara" panose="020E0502030303020204" pitchFamily="34" charset="0"/>
              <a:ea typeface="ＭＳ Ｐゴシック" pitchFamily="34" charset="-128"/>
            </a:endParaRPr>
          </a:p>
        </p:txBody>
      </p:sp>
      <p:sp>
        <p:nvSpPr>
          <p:cNvPr id="16" name="ZoneTexte 12"/>
          <p:cNvSpPr txBox="1">
            <a:spLocks noChangeArrowheads="1"/>
          </p:cNvSpPr>
          <p:nvPr/>
        </p:nvSpPr>
        <p:spPr bwMode="auto">
          <a:xfrm>
            <a:off x="4264429" y="6422400"/>
            <a:ext cx="36539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smtClean="0">
                <a:solidFill>
                  <a:prstClr val="white">
                    <a:lumMod val="95000"/>
                  </a:prstClr>
                </a:solidFill>
              </a:rPr>
              <a:t>11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juillet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 2017, Marne la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Vallée</a:t>
            </a:r>
            <a:endParaRPr lang="en-US" sz="2000" dirty="0" smtClean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994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Positionnement des recherches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En quoi la révolution numérique est un sujet de recherche?</a:t>
            </a:r>
          </a:p>
          <a:p>
            <a:pPr lvl="1"/>
            <a:r>
              <a:rPr lang="fr-FR" dirty="0" smtClean="0"/>
              <a:t>Pénétration croissante des TIC (data + transformations des pratiques), « numérisation » du secteur du transport (applications mobiles)</a:t>
            </a:r>
            <a:endParaRPr lang="fr-FR" dirty="0"/>
          </a:p>
          <a:p>
            <a:r>
              <a:rPr lang="fr-FR" dirty="0" smtClean="0"/>
              <a:t> Quelles sont les questions de recherche?</a:t>
            </a:r>
          </a:p>
          <a:p>
            <a:pPr lvl="1"/>
            <a:r>
              <a:rPr lang="fr-FR" dirty="0" smtClean="0"/>
              <a:t>Implications méthodologiques</a:t>
            </a:r>
          </a:p>
          <a:p>
            <a:pPr lvl="2"/>
            <a:r>
              <a:rPr lang="fr-FR" dirty="0" smtClean="0"/>
              <a:t>Données, mesures, méthodes</a:t>
            </a:r>
          </a:p>
          <a:p>
            <a:pPr lvl="1"/>
            <a:r>
              <a:rPr lang="fr-FR" dirty="0" smtClean="0"/>
              <a:t>Influence sur les pratiques des différents acteurs</a:t>
            </a:r>
          </a:p>
          <a:p>
            <a:pPr lvl="2"/>
            <a:r>
              <a:rPr lang="fr-FR" dirty="0" smtClean="0"/>
              <a:t>Transport et mobilité</a:t>
            </a:r>
          </a:p>
          <a:p>
            <a:pPr lvl="2"/>
            <a:r>
              <a:rPr lang="fr-FR" dirty="0" smtClean="0"/>
              <a:t>Environnement (impact et stratégies d’atténuation)</a:t>
            </a:r>
          </a:p>
          <a:p>
            <a:pPr lvl="2"/>
            <a:r>
              <a:rPr lang="fr-FR" dirty="0" smtClean="0"/>
              <a:t>Interactions transport/territoires/aménagement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DA0AF4E5-0211-4DEC-971F-B190E3CF4600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531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Données, mesures, méthodes (1/2)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Apports et limites de la diffusion des TIC</a:t>
            </a:r>
          </a:p>
          <a:p>
            <a:r>
              <a:rPr lang="fr-FR" dirty="0" smtClean="0"/>
              <a:t>Connaissance, évaluation et modélisation des pratiques (transport et mobilité)</a:t>
            </a:r>
          </a:p>
          <a:p>
            <a:pPr lvl="1"/>
            <a:r>
              <a:rPr lang="fr-FR" dirty="0"/>
              <a:t>Traces issues des GPS, des smartphones, des données de </a:t>
            </a:r>
            <a:r>
              <a:rPr lang="fr-FR" dirty="0" err="1"/>
              <a:t>billétique</a:t>
            </a:r>
            <a:r>
              <a:rPr lang="fr-FR" dirty="0"/>
              <a:t>, des vélos en libre-service, </a:t>
            </a:r>
            <a:r>
              <a:rPr lang="fr-FR" dirty="0" smtClean="0"/>
              <a:t>capteurs, etc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Exemple: GPS dans ENTD 2008, projet </a:t>
            </a:r>
            <a:r>
              <a:rPr lang="fr-FR" dirty="0" err="1"/>
              <a:t>Mobilletic</a:t>
            </a:r>
            <a:r>
              <a:rPr lang="fr-FR" dirty="0"/>
              <a:t>, </a:t>
            </a:r>
            <a:r>
              <a:rPr lang="fr-FR" dirty="0" smtClean="0"/>
              <a:t>usage des données issues de smartphone, etc.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77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Données, mesures, méthodes (2/2)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Nouvelles </a:t>
            </a:r>
            <a:r>
              <a:rPr lang="fr-FR" dirty="0"/>
              <a:t>méthodes de production de données (quantitatives et qualitatives)</a:t>
            </a:r>
          </a:p>
          <a:p>
            <a:pPr lvl="1"/>
            <a:r>
              <a:rPr lang="fr-FR" dirty="0" smtClean="0"/>
              <a:t>« Numérisation » des enquêtes</a:t>
            </a:r>
          </a:p>
          <a:p>
            <a:pPr lvl="1"/>
            <a:r>
              <a:rPr lang="fr-FR" dirty="0"/>
              <a:t>N</a:t>
            </a:r>
            <a:r>
              <a:rPr lang="fr-FR" dirty="0" smtClean="0"/>
              <a:t>ouveaux moyens de mesure et d’enquêtes</a:t>
            </a:r>
          </a:p>
          <a:p>
            <a:pPr lvl="2"/>
            <a:r>
              <a:rPr lang="fr-FR" dirty="0" smtClean="0"/>
              <a:t>Exemple: nuisances sonores </a:t>
            </a:r>
            <a:r>
              <a:rPr lang="fr-FR" i="1" dirty="0" smtClean="0"/>
              <a:t>via</a:t>
            </a:r>
            <a:r>
              <a:rPr lang="fr-FR" dirty="0" smtClean="0"/>
              <a:t> les smartphones</a:t>
            </a:r>
          </a:p>
          <a:p>
            <a:pPr lvl="1"/>
            <a:r>
              <a:rPr lang="fr-FR" dirty="0" smtClean="0"/>
              <a:t>Identification de groupes-cibles (</a:t>
            </a:r>
            <a:r>
              <a:rPr lang="fr-FR" i="1" dirty="0" smtClean="0"/>
              <a:t>via</a:t>
            </a:r>
            <a:r>
              <a:rPr lang="fr-FR" dirty="0" smtClean="0"/>
              <a:t> les réseaux sociaux)</a:t>
            </a:r>
          </a:p>
          <a:p>
            <a:pPr lvl="2"/>
            <a:r>
              <a:rPr lang="fr-FR" dirty="0" smtClean="0"/>
              <a:t>Exemple: les ménages </a:t>
            </a:r>
            <a:r>
              <a:rPr lang="fr-FR" dirty="0" err="1" smtClean="0"/>
              <a:t>démotorisés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09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Nouveaux services dans le domaine du fret et de la mobilité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Applications d’aide à la navigation, services de partages de trajets, de véhicules, etc.</a:t>
            </a:r>
          </a:p>
          <a:p>
            <a:r>
              <a:rPr lang="fr-FR" dirty="0" smtClean="0"/>
              <a:t>Logiques et freins au développement de ces nouveaux services</a:t>
            </a:r>
          </a:p>
          <a:p>
            <a:r>
              <a:rPr lang="fr-FR" dirty="0" smtClean="0"/>
              <a:t>Usage par les acteurs et influence sur leurs pratiques</a:t>
            </a:r>
          </a:p>
          <a:p>
            <a:r>
              <a:rPr lang="fr-FR" dirty="0" smtClean="0"/>
              <a:t>Evaluation: contribution à des pratiques plus durables?</a:t>
            </a:r>
          </a:p>
          <a:p>
            <a:r>
              <a:rPr lang="fr-FR" dirty="0" smtClean="0"/>
              <a:t>Exemples</a:t>
            </a:r>
          </a:p>
          <a:p>
            <a:pPr lvl="1"/>
            <a:r>
              <a:rPr lang="fr-FR" dirty="0" err="1" smtClean="0"/>
              <a:t>Uberisation</a:t>
            </a:r>
            <a:r>
              <a:rPr lang="fr-FR" dirty="0" smtClean="0"/>
              <a:t> du transport de marchandises, impact de ces services sur la motorisation des ménages, 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90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Usages des TIC, transport et mobilité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TIC considérés dans leurs interrelations avec les modes de vie, les systèmes productifs, l’action publique et les dynamiques territoriales (toutes échelles spatiales)</a:t>
            </a:r>
          </a:p>
          <a:p>
            <a:r>
              <a:rPr lang="fr-FR" dirty="0" smtClean="0"/>
              <a:t>Exemples</a:t>
            </a:r>
          </a:p>
          <a:p>
            <a:pPr lvl="1"/>
            <a:r>
              <a:rPr lang="fr-FR" dirty="0" smtClean="0"/>
              <a:t>Usages du smartphone et perception des temps de transport, impacts du e-commerce, transformation numérique des gares, impacts du télétravail, TIC et expérience sensible des lieux, </a:t>
            </a:r>
            <a:r>
              <a:rPr lang="fr-FR" dirty="0" err="1" smtClean="0"/>
              <a:t>co</a:t>
            </a:r>
            <a:r>
              <a:rPr lang="fr-FR" dirty="0" smtClean="0"/>
              <a:t>-construction avec les citoyens, 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413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 – </a:t>
            </a:r>
            <a:r>
              <a:rPr lang="fr-FR" dirty="0" smtClean="0"/>
              <a:t>Nouvelles </a:t>
            </a:r>
            <a:r>
              <a:rPr lang="fr-FR" dirty="0"/>
              <a:t>questions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Exploration du potentiel et des limites des nouvelles données</a:t>
            </a:r>
          </a:p>
          <a:p>
            <a:pPr lvl="1"/>
            <a:r>
              <a:rPr lang="fr-FR" dirty="0" smtClean="0"/>
              <a:t>Données issues des réseaux sociaux?</a:t>
            </a:r>
          </a:p>
          <a:p>
            <a:r>
              <a:rPr lang="fr-FR" dirty="0" smtClean="0"/>
              <a:t>Intégration des nouveaux services dans les enquêtes</a:t>
            </a:r>
          </a:p>
          <a:p>
            <a:r>
              <a:rPr lang="fr-FR" dirty="0" smtClean="0"/>
              <a:t>Influence des nouveaux services sur les pratiques (fret, mobilité individuelle)</a:t>
            </a:r>
          </a:p>
          <a:p>
            <a:pPr lvl="1"/>
            <a:r>
              <a:rPr lang="fr-FR" dirty="0" smtClean="0"/>
              <a:t>Prise en compte de l’ensemble des </a:t>
            </a:r>
            <a:r>
              <a:rPr lang="fr-FR" smtClean="0"/>
              <a:t>nouveaux services</a:t>
            </a:r>
            <a:endParaRPr lang="fr-FR" dirty="0" smtClean="0"/>
          </a:p>
          <a:p>
            <a:r>
              <a:rPr lang="fr-FR" dirty="0" smtClean="0"/>
              <a:t>Arrivée de véhicules autonomes</a:t>
            </a:r>
            <a:endParaRPr lang="fr-FR" dirty="0"/>
          </a:p>
          <a:p>
            <a:r>
              <a:rPr lang="fr-FR" dirty="0" smtClean="0"/>
              <a:t>Inégalités socio-spatiales</a:t>
            </a:r>
          </a:p>
          <a:p>
            <a:pPr lvl="1"/>
            <a:r>
              <a:rPr lang="fr-FR" dirty="0" err="1" smtClean="0"/>
              <a:t>Uberisation</a:t>
            </a:r>
            <a:r>
              <a:rPr lang="fr-FR" dirty="0" smtClean="0"/>
              <a:t>, territoires périurbains et ruraux, etc.</a:t>
            </a:r>
          </a:p>
          <a:p>
            <a:r>
              <a:rPr lang="fr-FR" dirty="0" smtClean="0"/>
              <a:t>…</a:t>
            </a:r>
          </a:p>
          <a:p>
            <a:endParaRPr lang="fr-FR" dirty="0" smtClean="0"/>
          </a:p>
          <a:p>
            <a:pPr lvl="1"/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873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uvelle présentation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</TotalTime>
  <Words>352</Words>
  <Application>Microsoft Office PowerPoint</Application>
  <PresentationFormat>Affichage à l'écran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Calibrio</vt:lpstr>
      <vt:lpstr>Candara</vt:lpstr>
      <vt:lpstr>Times</vt:lpstr>
      <vt:lpstr>ヒラギノ角ゴ Pro W3</vt:lpstr>
      <vt:lpstr>Thème Office</vt:lpstr>
      <vt:lpstr>Nouvelle présentation</vt:lpstr>
      <vt:lpstr>Présentation PowerPoint</vt:lpstr>
      <vt:lpstr>Positionnement des recherches </vt:lpstr>
      <vt:lpstr>Données, mesures, méthodes (1/2)</vt:lpstr>
      <vt:lpstr>Données, mesures, méthodes (2/2)</vt:lpstr>
      <vt:lpstr>Nouveaux services dans le domaine du fret et de la mobilité</vt:lpstr>
      <vt:lpstr>Usages des TIC, transport et mobilité</vt:lpstr>
      <vt:lpstr>Perspectives – Nouvelles questions de recherche</vt:lpstr>
    </vt:vector>
  </TitlesOfParts>
  <Company>studio-3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GEOLOC</dc:title>
  <dc:creator>Renaudin</dc:creator>
  <cp:keywords>GEOLOC;IFSTTAR;Mobilité connectée</cp:keywords>
  <cp:lastModifiedBy>ARMOOGUM Jimmy</cp:lastModifiedBy>
  <cp:revision>528</cp:revision>
  <cp:lastPrinted>2014-12-04T08:01:13Z</cp:lastPrinted>
  <dcterms:created xsi:type="dcterms:W3CDTF">2011-01-04T18:04:46Z</dcterms:created>
  <dcterms:modified xsi:type="dcterms:W3CDTF">2017-07-10T19:51:58Z</dcterms:modified>
</cp:coreProperties>
</file>