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365" r:id="rId3"/>
    <p:sldId id="368" r:id="rId4"/>
    <p:sldId id="370" r:id="rId5"/>
    <p:sldId id="371" r:id="rId6"/>
    <p:sldId id="372" r:id="rId7"/>
    <p:sldId id="373" r:id="rId8"/>
    <p:sldId id="374" r:id="rId9"/>
    <p:sldId id="375" r:id="rId10"/>
    <p:sldId id="377" r:id="rId11"/>
    <p:sldId id="378" r:id="rId12"/>
    <p:sldId id="379" r:id="rId13"/>
    <p:sldId id="381" r:id="rId14"/>
    <p:sldId id="380" r:id="rId15"/>
    <p:sldId id="295"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 Mizzi" initials="JM"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6A4"/>
    <a:srgbClr val="00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853" autoAdjust="0"/>
    <p:restoredTop sz="91786" autoAdjust="0"/>
  </p:normalViewPr>
  <p:slideViewPr>
    <p:cSldViewPr>
      <p:cViewPr>
        <p:scale>
          <a:sx n="80" d="100"/>
          <a:sy n="80" d="100"/>
        </p:scale>
        <p:origin x="-3246"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FA3C4-8A0D-4010-814E-D69BF614FF0D}" type="datetimeFigureOut">
              <a:rPr lang="fr-FR" smtClean="0"/>
              <a:pPr/>
              <a:t>11/07/2017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369069-7327-4AEE-9BDC-8CFA9C10D9E2}" type="slidenum">
              <a:rPr lang="fr-FR" smtClean="0"/>
              <a:pPr/>
              <a:t>‹N°›</a:t>
            </a:fld>
            <a:endParaRPr lang="fr-FR"/>
          </a:p>
        </p:txBody>
      </p:sp>
    </p:spTree>
    <p:extLst>
      <p:ext uri="{BB962C8B-B14F-4D97-AF65-F5344CB8AC3E}">
        <p14:creationId xmlns:p14="http://schemas.microsoft.com/office/powerpoint/2010/main" xmlns="" val="273235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369069-7327-4AEE-9BDC-8CFA9C10D9E2}" type="slidenum">
              <a:rPr lang="fr-FR" smtClean="0"/>
              <a:pPr/>
              <a:t>2</a:t>
            </a:fld>
            <a:endParaRPr lang="fr-FR"/>
          </a:p>
        </p:txBody>
      </p:sp>
    </p:spTree>
    <p:extLst>
      <p:ext uri="{BB962C8B-B14F-4D97-AF65-F5344CB8AC3E}">
        <p14:creationId xmlns:p14="http://schemas.microsoft.com/office/powerpoint/2010/main" xmlns="" val="148130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1pPr>
            <a:lvl2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2pPr>
            <a:lvl3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3pPr>
            <a:lvl4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4pPr>
            <a:lvl5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5pPr>
            <a:lvl6pPr marL="2514354"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6pPr>
            <a:lvl7pPr marL="2971509"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7pPr>
            <a:lvl8pPr marL="3428664"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8pPr>
            <a:lvl9pPr marL="3885819"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9pPr>
          </a:lstStyle>
          <a:p>
            <a:pPr eaLnBrk="1" hangingPunct="1"/>
            <a:r>
              <a:rPr lang="fr-FR" smtClean="0">
                <a:solidFill>
                  <a:srgbClr val="000000"/>
                </a:solidFill>
              </a:rPr>
              <a:t>30/05/11</a:t>
            </a:r>
          </a:p>
        </p:txBody>
      </p:sp>
      <p:sp>
        <p:nvSpPr>
          <p:cNvPr id="409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1pPr>
            <a:lvl2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2pPr>
            <a:lvl3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3pPr>
            <a:lvl4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4pPr>
            <a:lvl5pPr eaLnBrk="0" hangingPunc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5pPr>
            <a:lvl6pPr marL="2514354"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6pPr>
            <a:lvl7pPr marL="2971509"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7pPr>
            <a:lvl8pPr marL="3428664"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8pPr>
            <a:lvl9pPr marL="3885819" indent="-228578" defTabSz="449219" eaLnBrk="0" fontAlgn="base" hangingPunct="0">
              <a:spcBef>
                <a:spcPct val="0"/>
              </a:spcBef>
              <a:spcAft>
                <a:spcPct val="0"/>
              </a:spcAft>
              <a:buClr>
                <a:srgbClr val="000000"/>
              </a:buClr>
              <a:buSzPct val="100000"/>
              <a:buFont typeface="Times New Roman" pitchFamily="18" charset="0"/>
              <a:tabLst>
                <a:tab pos="0" algn="l"/>
                <a:tab pos="457155" algn="l"/>
                <a:tab pos="914310" algn="l"/>
                <a:tab pos="1371465" algn="l"/>
                <a:tab pos="1828620" algn="l"/>
                <a:tab pos="2285776" algn="l"/>
                <a:tab pos="2742931" algn="l"/>
                <a:tab pos="3200086" algn="l"/>
                <a:tab pos="3657241" algn="l"/>
                <a:tab pos="4114396" algn="l"/>
                <a:tab pos="4571551" algn="l"/>
                <a:tab pos="5028706" algn="l"/>
                <a:tab pos="5485861" algn="l"/>
                <a:tab pos="5943017" algn="l"/>
                <a:tab pos="6400173" algn="l"/>
                <a:tab pos="6857328" algn="l"/>
                <a:tab pos="7314483" algn="l"/>
                <a:tab pos="7771638" algn="l"/>
                <a:tab pos="8228793" algn="l"/>
                <a:tab pos="8685948" algn="l"/>
                <a:tab pos="9143103" algn="l"/>
              </a:tabLst>
              <a:defRPr>
                <a:solidFill>
                  <a:schemeClr val="bg1"/>
                </a:solidFill>
                <a:latin typeface="Calibri" pitchFamily="34" charset="0"/>
              </a:defRPr>
            </a:lvl9pPr>
          </a:lstStyle>
          <a:p>
            <a:pPr eaLnBrk="1" hangingPunct="1"/>
            <a:fld id="{823F3D10-871B-4C97-BA4E-05800CD750C1}" type="slidenum">
              <a:rPr lang="fr-FR" smtClean="0">
                <a:solidFill>
                  <a:srgbClr val="000000"/>
                </a:solidFill>
              </a:rPr>
              <a:pPr eaLnBrk="1" hangingPunct="1"/>
              <a:t>8</a:t>
            </a:fld>
            <a:endParaRPr lang="fr-FR" smtClean="0">
              <a:solidFill>
                <a:srgbClr val="000000"/>
              </a:solidFill>
            </a:endParaRPr>
          </a:p>
        </p:txBody>
      </p:sp>
      <p:sp>
        <p:nvSpPr>
          <p:cNvPr id="4100" name="Rectangle 1"/>
          <p:cNvSpPr>
            <a:spLocks noGrp="1" noRot="1" noChangeAspect="1" noChangeArrowheads="1" noTextEdit="1"/>
          </p:cNvSpPr>
          <p:nvPr>
            <p:ph type="sldImg"/>
          </p:nvPr>
        </p:nvSpPr>
        <p:spPr>
          <a:xfrm>
            <a:off x="1143000" y="685800"/>
            <a:ext cx="4572000" cy="3429000"/>
          </a:xfrm>
          <a:ln/>
        </p:spPr>
      </p:sp>
      <p:sp>
        <p:nvSpPr>
          <p:cNvPr id="4101" name="Rectangle 2"/>
          <p:cNvSpPr>
            <a:spLocks noGrp="1" noChangeArrowheads="1"/>
          </p:cNvSpPr>
          <p:nvPr>
            <p:ph type="body" idx="1"/>
          </p:nvPr>
        </p:nvSpPr>
        <p:spPr>
          <a:xfrm>
            <a:off x="685801"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lvl1pPr>
              <a:defRPr b="1"/>
            </a:lvl1pPr>
          </a:lstStyle>
          <a:p>
            <a:r>
              <a:rPr lang="fr-FR" dirty="0" smtClean="0"/>
              <a:t>TITRE</a:t>
            </a:r>
            <a:endParaRPr lang="fr-FR" dirty="0"/>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 titre</a:t>
            </a:r>
            <a:endParaRPr lang="fr-FR" dirty="0"/>
          </a:p>
        </p:txBody>
      </p:sp>
      <p:sp>
        <p:nvSpPr>
          <p:cNvPr id="4" name="Espace réservé de la date 3"/>
          <p:cNvSpPr>
            <a:spLocks noGrp="1"/>
          </p:cNvSpPr>
          <p:nvPr>
            <p:ph type="dt" sz="half" idx="10"/>
          </p:nvPr>
        </p:nvSpPr>
        <p:spPr>
          <a:xfrm>
            <a:off x="971600" y="6381328"/>
            <a:ext cx="2133600" cy="365125"/>
          </a:xfrm>
        </p:spPr>
        <p:txBody>
          <a:bodyPr/>
          <a:lstStyle>
            <a:lvl1pPr>
              <a:defRPr>
                <a:solidFill>
                  <a:schemeClr val="tx1">
                    <a:lumMod val="75000"/>
                    <a:lumOff val="25000"/>
                  </a:schemeClr>
                </a:solidFill>
              </a:defRPr>
            </a:lvl1pPr>
          </a:lstStyle>
          <a:p>
            <a:fld id="{BE76FF1C-CD8D-40FB-8C95-D4E302126434}" type="datetime1">
              <a:rPr lang="fr-FR" smtClean="0"/>
              <a:pPr/>
              <a:t>11/07/2017</a:t>
            </a:fld>
            <a:endParaRPr lang="fr-FR" dirty="0"/>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
        <p:nvSpPr>
          <p:cNvPr id="9" name="ZoneTexte 8"/>
          <p:cNvSpPr txBox="1"/>
          <p:nvPr userDrawn="1"/>
        </p:nvSpPr>
        <p:spPr>
          <a:xfrm>
            <a:off x="2411760" y="6381328"/>
            <a:ext cx="3700180" cy="276999"/>
          </a:xfrm>
          <a:prstGeom prst="rect">
            <a:avLst/>
          </a:prstGeom>
          <a:noFill/>
        </p:spPr>
        <p:txBody>
          <a:bodyPr wrap="none" rtlCol="0">
            <a:spAutoFit/>
          </a:bodyPr>
          <a:lstStyle/>
          <a:p>
            <a:r>
              <a:rPr lang="fr-FR" sz="1200" b="1" dirty="0" smtClean="0">
                <a:solidFill>
                  <a:schemeClr val="tx2"/>
                </a:solidFill>
              </a:rPr>
              <a:t>Séminaire</a:t>
            </a:r>
            <a:r>
              <a:rPr lang="fr-FR" sz="1200" b="1" baseline="0" dirty="0" smtClean="0">
                <a:solidFill>
                  <a:schemeClr val="tx2"/>
                </a:solidFill>
              </a:rPr>
              <a:t> PF Mobilités et Transitions numériques</a:t>
            </a:r>
            <a:r>
              <a:rPr lang="fr-FR" sz="1200" b="1" dirty="0" smtClean="0">
                <a:solidFill>
                  <a:schemeClr val="tx2"/>
                </a:solidFill>
              </a:rPr>
              <a:t> 2017</a:t>
            </a:r>
            <a:endParaRPr lang="fr-FR" sz="1200" b="1"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A855C6-9BC0-492F-852F-8EF0E03EF7B1}" type="datetime1">
              <a:rPr lang="fr-FR" smtClean="0"/>
              <a:pPr/>
              <a:t>11/07/2017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C87C511-17B5-4655-9A81-3497BE8A2997}" type="datetime1">
              <a:rPr lang="fr-FR" smtClean="0"/>
              <a:pPr/>
              <a:t>11/07/2017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solidFill>
                  <a:srgbClr val="00A6A4"/>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2pPr>
              <a:defRPr>
                <a:solidFill>
                  <a:schemeClr val="accent1"/>
                </a:solidFill>
              </a:defRPr>
            </a:lvl2pPr>
            <a:lvl3pPr>
              <a:defRPr>
                <a:solidFill>
                  <a:schemeClr val="tx1">
                    <a:lumMod val="65000"/>
                    <a:lumOff val="35000"/>
                  </a:schemeClr>
                </a:solidFill>
              </a:defRPr>
            </a:lvl3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508DDB46-A23C-4442-AC4E-AE55B93AC81A}" type="datetime1">
              <a:rPr lang="fr-FR" smtClean="0"/>
              <a:pPr/>
              <a:t>11/07/2017</a:t>
            </a:fld>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
        <p:nvSpPr>
          <p:cNvPr id="8" name="ZoneTexte 7"/>
          <p:cNvSpPr txBox="1"/>
          <p:nvPr userDrawn="1"/>
        </p:nvSpPr>
        <p:spPr>
          <a:xfrm>
            <a:off x="2411760" y="6381328"/>
            <a:ext cx="3700180" cy="276999"/>
          </a:xfrm>
          <a:prstGeom prst="rect">
            <a:avLst/>
          </a:prstGeom>
          <a:noFill/>
        </p:spPr>
        <p:txBody>
          <a:bodyPr wrap="none" rtlCol="0">
            <a:spAutoFit/>
          </a:bodyPr>
          <a:lstStyle/>
          <a:p>
            <a:r>
              <a:rPr lang="fr-FR" sz="1200" b="1" dirty="0" smtClean="0">
                <a:solidFill>
                  <a:schemeClr val="tx2"/>
                </a:solidFill>
              </a:rPr>
              <a:t>Séminaire</a:t>
            </a:r>
            <a:r>
              <a:rPr lang="fr-FR" sz="1200" b="1" baseline="0" dirty="0" smtClean="0">
                <a:solidFill>
                  <a:schemeClr val="tx2"/>
                </a:solidFill>
              </a:rPr>
              <a:t> PF Mobilités et Transitions numériques</a:t>
            </a:r>
            <a:r>
              <a:rPr lang="fr-FR" sz="1200" b="1" dirty="0" smtClean="0">
                <a:solidFill>
                  <a:schemeClr val="tx2"/>
                </a:solidFill>
              </a:rPr>
              <a:t> 2017</a:t>
            </a:r>
            <a:endParaRPr lang="fr-FR" sz="1200" b="1"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p:txBody>
          <a:bodyPr/>
          <a:lstStyle/>
          <a:p>
            <a:fld id="{68A33D15-2007-4DBD-BC40-92C11E267DB6}" type="datetime1">
              <a:rPr lang="fr-FR" smtClean="0"/>
              <a:pPr/>
              <a:t>11/07/2017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3927705-CC65-4C86-A4EF-5B03CAA4592D}" type="datetime1">
              <a:rPr lang="fr-FR" smtClean="0"/>
              <a:pPr/>
              <a:t>11/07/2017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0254716-9A68-4845-A143-172851C5C380}" type="datetime1">
              <a:rPr lang="fr-FR" smtClean="0"/>
              <a:pPr/>
              <a:t>11/07/2017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F285078-7E83-4ECF-A724-CA644B08CA9B}" type="datetime1">
              <a:rPr lang="fr-FR" smtClean="0"/>
              <a:pPr/>
              <a:t>11/07/2017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DAF4A0-3EA4-4347-BC60-8C1EC8A14E6B}" type="slidenum">
              <a:rPr lang="fr-FR" smtClean="0"/>
              <a:pPr/>
              <a:t>‹N°›</a:t>
            </a:fld>
            <a:endParaRPr lang="fr-FR"/>
          </a:p>
        </p:txBody>
      </p:sp>
      <p:sp>
        <p:nvSpPr>
          <p:cNvPr id="7" name="ZoneTexte 6"/>
          <p:cNvSpPr txBox="1"/>
          <p:nvPr userDrawn="1"/>
        </p:nvSpPr>
        <p:spPr>
          <a:xfrm>
            <a:off x="2411760" y="6381328"/>
            <a:ext cx="3700180" cy="276999"/>
          </a:xfrm>
          <a:prstGeom prst="rect">
            <a:avLst/>
          </a:prstGeom>
          <a:noFill/>
        </p:spPr>
        <p:txBody>
          <a:bodyPr wrap="none" rtlCol="0">
            <a:spAutoFit/>
          </a:bodyPr>
          <a:lstStyle/>
          <a:p>
            <a:r>
              <a:rPr lang="fr-FR" sz="1200" b="1" dirty="0" smtClean="0">
                <a:solidFill>
                  <a:schemeClr val="tx2"/>
                </a:solidFill>
              </a:rPr>
              <a:t>Séminaire</a:t>
            </a:r>
            <a:r>
              <a:rPr lang="fr-FR" sz="1200" b="1" baseline="0" dirty="0" smtClean="0">
                <a:solidFill>
                  <a:schemeClr val="tx2"/>
                </a:solidFill>
              </a:rPr>
              <a:t> PF Mobilités et Transitions numériques</a:t>
            </a:r>
            <a:r>
              <a:rPr lang="fr-FR" sz="1200" b="1" dirty="0" smtClean="0">
                <a:solidFill>
                  <a:schemeClr val="tx2"/>
                </a:solidFill>
              </a:rPr>
              <a:t> 2017</a:t>
            </a:r>
            <a:endParaRPr lang="fr-FR" sz="1200" b="1"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F1A5C4-C81E-417B-AB99-438A5CCF94C1}" type="datetime1">
              <a:rPr lang="fr-FR" smtClean="0"/>
              <a:pPr/>
              <a:t>11/07/2017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DAF4A0-3EA4-4347-BC60-8C1EC8A14E6B}" type="slidenum">
              <a:rPr lang="fr-FR" smtClean="0"/>
              <a:pPr/>
              <a:t>‹N°›</a:t>
            </a:fld>
            <a:endParaRPr lang="fr-FR"/>
          </a:p>
        </p:txBody>
      </p:sp>
      <p:sp>
        <p:nvSpPr>
          <p:cNvPr id="5" name="ZoneTexte 4"/>
          <p:cNvSpPr txBox="1"/>
          <p:nvPr userDrawn="1"/>
        </p:nvSpPr>
        <p:spPr>
          <a:xfrm>
            <a:off x="2411760" y="6381328"/>
            <a:ext cx="3700180" cy="276999"/>
          </a:xfrm>
          <a:prstGeom prst="rect">
            <a:avLst/>
          </a:prstGeom>
          <a:noFill/>
        </p:spPr>
        <p:txBody>
          <a:bodyPr wrap="none" rtlCol="0">
            <a:spAutoFit/>
          </a:bodyPr>
          <a:lstStyle/>
          <a:p>
            <a:r>
              <a:rPr lang="fr-FR" sz="1200" b="1" dirty="0" smtClean="0">
                <a:solidFill>
                  <a:schemeClr val="tx2"/>
                </a:solidFill>
              </a:rPr>
              <a:t>Séminaire</a:t>
            </a:r>
            <a:r>
              <a:rPr lang="fr-FR" sz="1200" b="1" baseline="0" dirty="0" smtClean="0">
                <a:solidFill>
                  <a:schemeClr val="tx2"/>
                </a:solidFill>
              </a:rPr>
              <a:t> PF Mobilités et Transitions numériques</a:t>
            </a:r>
            <a:r>
              <a:rPr lang="fr-FR" sz="1200" b="1" dirty="0" smtClean="0">
                <a:solidFill>
                  <a:schemeClr val="tx2"/>
                </a:solidFill>
              </a:rPr>
              <a:t> 2017</a:t>
            </a:r>
            <a:endParaRPr lang="fr-FR" sz="1200" b="1"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41BF336-25BB-46E7-92A8-DD28F760889D}" type="datetime1">
              <a:rPr lang="fr-FR" smtClean="0"/>
              <a:pPr/>
              <a:t>11/07/2017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DE594E9-E204-47F9-BC19-25965190926F}" type="datetime1">
              <a:rPr lang="fr-FR" smtClean="0"/>
              <a:pPr/>
              <a:t>11/07/2017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DAF4A0-3EA4-4347-BC60-8C1EC8A14E6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bas de page bleute.jpg"/>
          <p:cNvPicPr>
            <a:picLocks noChangeAspect="1"/>
          </p:cNvPicPr>
          <p:nvPr/>
        </p:nvPicPr>
        <p:blipFill>
          <a:blip r:embed="rId13" cstate="print"/>
          <a:stretch>
            <a:fillRect/>
          </a:stretch>
        </p:blipFill>
        <p:spPr>
          <a:xfrm>
            <a:off x="0" y="40680"/>
            <a:ext cx="9144000" cy="670044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10369-8A62-4263-A7FA-78452689EF2E}" type="datetime1">
              <a:rPr lang="fr-FR" smtClean="0"/>
              <a:pPr/>
              <a:t>11/07/2017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DAF4A0-3EA4-4347-BC60-8C1EC8A14E6B}" type="slidenum">
              <a:rPr lang="fr-FR" smtClean="0"/>
              <a:pPr/>
              <a:t>‹N°›</a:t>
            </a:fld>
            <a:endParaRPr lang="fr-FR"/>
          </a:p>
        </p:txBody>
      </p:sp>
      <p:sp>
        <p:nvSpPr>
          <p:cNvPr id="10" name="ZoneTexte 4"/>
          <p:cNvSpPr txBox="1">
            <a:spLocks noChangeArrowheads="1"/>
          </p:cNvSpPr>
          <p:nvPr/>
        </p:nvSpPr>
        <p:spPr bwMode="auto">
          <a:xfrm>
            <a:off x="0" y="6670298"/>
            <a:ext cx="9144000" cy="230832"/>
          </a:xfrm>
          <a:prstGeom prst="rect">
            <a:avLst/>
          </a:prstGeom>
          <a:noFill/>
          <a:ln w="9525">
            <a:noFill/>
            <a:miter lim="800000"/>
            <a:headEnd/>
            <a:tailEnd/>
          </a:ln>
        </p:spPr>
        <p:txBody>
          <a:bodyPr wrap="square">
            <a:spAutoFit/>
          </a:bodyPr>
          <a:lstStyle/>
          <a:p>
            <a:pPr algn="ctr">
              <a:spcBef>
                <a:spcPct val="20000"/>
              </a:spcBef>
              <a:buFont typeface="Arial" pitchFamily="34" charset="0"/>
              <a:buNone/>
            </a:pPr>
            <a:r>
              <a:rPr lang="fr-FR" sz="900" b="1" dirty="0">
                <a:solidFill>
                  <a:schemeClr val="tx2"/>
                </a:solidFill>
              </a:rPr>
              <a:t>Institut français des sciences et technologies des transports, de l’aménagement et des réseaux</a:t>
            </a:r>
          </a:p>
        </p:txBody>
      </p:sp>
      <p:sp>
        <p:nvSpPr>
          <p:cNvPr id="9" name="ZoneTexte 8"/>
          <p:cNvSpPr txBox="1"/>
          <p:nvPr/>
        </p:nvSpPr>
        <p:spPr>
          <a:xfrm>
            <a:off x="7003020" y="6441491"/>
            <a:ext cx="1080120" cy="276999"/>
          </a:xfrm>
          <a:prstGeom prst="rect">
            <a:avLst/>
          </a:prstGeom>
          <a:noFill/>
        </p:spPr>
        <p:txBody>
          <a:bodyPr wrap="square" rtlCol="0">
            <a:spAutoFit/>
          </a:bodyPr>
          <a:lstStyle/>
          <a:p>
            <a:r>
              <a:rPr lang="fr-FR" sz="1200" b="1" dirty="0" smtClean="0">
                <a:solidFill>
                  <a:schemeClr val="tx2"/>
                </a:solidFill>
                <a:effectLst/>
              </a:rPr>
              <a:t>www.ifsttar.fr</a:t>
            </a:r>
            <a:endParaRPr lang="fr-FR" sz="1200" b="1" dirty="0">
              <a:solidFill>
                <a:schemeClr val="accent3"/>
              </a:solidFill>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000" b="1" kern="1200">
          <a:solidFill>
            <a:srgbClr val="00A6A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accent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file:///D:\Conf&#233;rences\ITST%202010\Presentation%20ITST2010\Agression_MDC_Rayleigh_SNR9dB_SVD(4Tx,4Rx)_Iter30.avi"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3" descr="IFSTTAR_masqueppt_titre.jpg"/>
          <p:cNvPicPr>
            <a:picLocks noChangeAspect="1"/>
          </p:cNvPicPr>
          <p:nvPr/>
        </p:nvPicPr>
        <p:blipFill>
          <a:blip r:embed="rId2" cstate="print"/>
          <a:srcRect/>
          <a:stretch>
            <a:fillRect/>
          </a:stretch>
        </p:blipFill>
        <p:spPr bwMode="auto">
          <a:xfrm>
            <a:off x="0" y="19050"/>
            <a:ext cx="9144000" cy="6838950"/>
          </a:xfrm>
          <a:prstGeom prst="rect">
            <a:avLst/>
          </a:prstGeom>
          <a:noFill/>
          <a:ln w="9525">
            <a:noFill/>
            <a:miter lim="800000"/>
            <a:headEnd/>
            <a:tailEnd/>
          </a:ln>
        </p:spPr>
      </p:pic>
      <p:sp>
        <p:nvSpPr>
          <p:cNvPr id="6" name="Titre 5"/>
          <p:cNvSpPr>
            <a:spLocks noGrp="1"/>
          </p:cNvSpPr>
          <p:nvPr>
            <p:ph type="ctrTitle"/>
          </p:nvPr>
        </p:nvSpPr>
        <p:spPr>
          <a:xfrm>
            <a:off x="539552" y="116632"/>
            <a:ext cx="7772400" cy="2088232"/>
          </a:xfrm>
        </p:spPr>
        <p:txBody>
          <a:bodyPr>
            <a:normAutofit/>
          </a:bodyPr>
          <a:lstStyle/>
          <a:p>
            <a:pPr algn="l"/>
            <a:r>
              <a:rPr lang="fr-FR" sz="2400" dirty="0" smtClean="0">
                <a:solidFill>
                  <a:schemeClr val="bg1"/>
                </a:solidFill>
              </a:rPr>
              <a:t>Institut français</a:t>
            </a:r>
            <a:br>
              <a:rPr lang="fr-FR" sz="2400" dirty="0" smtClean="0">
                <a:solidFill>
                  <a:schemeClr val="bg1"/>
                </a:solidFill>
              </a:rPr>
            </a:br>
            <a:r>
              <a:rPr lang="fr-FR" sz="2400" dirty="0" smtClean="0">
                <a:solidFill>
                  <a:schemeClr val="bg1"/>
                </a:solidFill>
              </a:rPr>
              <a:t>des sciences et technologies</a:t>
            </a:r>
            <a:br>
              <a:rPr lang="fr-FR" sz="2400" dirty="0" smtClean="0">
                <a:solidFill>
                  <a:schemeClr val="bg1"/>
                </a:solidFill>
              </a:rPr>
            </a:br>
            <a:r>
              <a:rPr lang="fr-FR" sz="2400" dirty="0" smtClean="0">
                <a:solidFill>
                  <a:schemeClr val="bg1"/>
                </a:solidFill>
              </a:rPr>
              <a:t>des transports, de l’aménagement</a:t>
            </a:r>
            <a:br>
              <a:rPr lang="fr-FR" sz="2400" dirty="0" smtClean="0">
                <a:solidFill>
                  <a:schemeClr val="bg1"/>
                </a:solidFill>
              </a:rPr>
            </a:br>
            <a:r>
              <a:rPr lang="fr-FR" sz="2400" dirty="0" smtClean="0">
                <a:solidFill>
                  <a:schemeClr val="bg1"/>
                </a:solidFill>
              </a:rPr>
              <a:t>et des réseaux</a:t>
            </a:r>
            <a:endParaRPr lang="fr-FR" sz="2400" dirty="0">
              <a:solidFill>
                <a:schemeClr val="bg1"/>
              </a:solidFill>
            </a:endParaRPr>
          </a:p>
        </p:txBody>
      </p:sp>
      <p:sp>
        <p:nvSpPr>
          <p:cNvPr id="7" name="Sous-titre 6"/>
          <p:cNvSpPr>
            <a:spLocks noGrp="1"/>
          </p:cNvSpPr>
          <p:nvPr>
            <p:ph type="subTitle" idx="1"/>
          </p:nvPr>
        </p:nvSpPr>
        <p:spPr>
          <a:xfrm>
            <a:off x="1371600" y="2636912"/>
            <a:ext cx="6400800" cy="2160240"/>
          </a:xfrm>
        </p:spPr>
        <p:txBody>
          <a:bodyPr>
            <a:normAutofit fontScale="77500" lnSpcReduction="20000"/>
          </a:bodyPr>
          <a:lstStyle/>
          <a:p>
            <a:r>
              <a:rPr lang="fr-FR" b="1" dirty="0" smtClean="0">
                <a:solidFill>
                  <a:schemeClr val="bg1"/>
                </a:solidFill>
              </a:rPr>
              <a:t>Les défis du train autonome et connecté</a:t>
            </a:r>
          </a:p>
          <a:p>
            <a:endParaRPr lang="fr-FR" b="1" dirty="0" smtClean="0">
              <a:solidFill>
                <a:schemeClr val="bg1"/>
              </a:solidFill>
            </a:endParaRPr>
          </a:p>
          <a:p>
            <a:r>
              <a:rPr lang="fr-FR" sz="2600" b="1" i="1" dirty="0" smtClean="0">
                <a:solidFill>
                  <a:schemeClr val="bg1"/>
                </a:solidFill>
              </a:rPr>
              <a:t>Séminaire PF</a:t>
            </a:r>
          </a:p>
          <a:p>
            <a:r>
              <a:rPr lang="fr-FR" sz="2600" b="1" i="1" dirty="0" smtClean="0">
                <a:solidFill>
                  <a:schemeClr val="bg1"/>
                </a:solidFill>
              </a:rPr>
              <a:t>Mobilités et Transitions numériques</a:t>
            </a:r>
          </a:p>
          <a:p>
            <a:r>
              <a:rPr lang="fr-FR" sz="2600" b="1" i="1" dirty="0" smtClean="0">
                <a:solidFill>
                  <a:schemeClr val="bg1"/>
                </a:solidFill>
              </a:rPr>
              <a:t>10 juillet 2017</a:t>
            </a:r>
            <a:endParaRPr lang="fr-FR" sz="2600" b="1" i="1" dirty="0">
              <a:solidFill>
                <a:schemeClr val="bg1"/>
              </a:solidFill>
            </a:endParaRPr>
          </a:p>
        </p:txBody>
      </p:sp>
      <p:sp>
        <p:nvSpPr>
          <p:cNvPr id="12" name="ZoneTexte 11"/>
          <p:cNvSpPr txBox="1"/>
          <p:nvPr/>
        </p:nvSpPr>
        <p:spPr>
          <a:xfrm>
            <a:off x="395536" y="5229200"/>
            <a:ext cx="4536504" cy="1138773"/>
          </a:xfrm>
          <a:prstGeom prst="rect">
            <a:avLst/>
          </a:prstGeom>
          <a:noFill/>
        </p:spPr>
        <p:txBody>
          <a:bodyPr wrap="square" rtlCol="0">
            <a:spAutoFit/>
          </a:bodyPr>
          <a:lstStyle/>
          <a:p>
            <a:r>
              <a:rPr lang="fr-FR" sz="1600" dirty="0" smtClean="0">
                <a:solidFill>
                  <a:schemeClr val="bg1"/>
                </a:solidFill>
              </a:rPr>
              <a:t>Marion Berbineau, Directrice de Recherche</a:t>
            </a:r>
          </a:p>
          <a:p>
            <a:r>
              <a:rPr lang="fr-FR" sz="1600" dirty="0" smtClean="0">
                <a:solidFill>
                  <a:schemeClr val="bg1"/>
                </a:solidFill>
              </a:rPr>
              <a:t>Adjointe au Directeur du département COSYS</a:t>
            </a:r>
          </a:p>
          <a:p>
            <a:r>
              <a:rPr lang="fr-FR" sz="1600" dirty="0" smtClean="0">
                <a:solidFill>
                  <a:schemeClr val="bg1"/>
                </a:solidFill>
              </a:rPr>
              <a:t>Chargée du ferroviaire</a:t>
            </a:r>
          </a:p>
          <a:p>
            <a:endParaRPr lang="fr-F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problèmes</a:t>
            </a:r>
            <a:endParaRPr lang="fr-FR" dirty="0"/>
          </a:p>
        </p:txBody>
      </p:sp>
      <p:sp>
        <p:nvSpPr>
          <p:cNvPr id="3" name="Espace réservé du contenu 2"/>
          <p:cNvSpPr>
            <a:spLocks noGrp="1"/>
          </p:cNvSpPr>
          <p:nvPr>
            <p:ph idx="1"/>
          </p:nvPr>
        </p:nvSpPr>
        <p:spPr>
          <a:xfrm>
            <a:off x="611560" y="1600200"/>
            <a:ext cx="8075240" cy="4781128"/>
          </a:xfrm>
        </p:spPr>
        <p:txBody>
          <a:bodyPr>
            <a:normAutofit fontScale="77500" lnSpcReduction="20000"/>
          </a:bodyPr>
          <a:lstStyle/>
          <a:p>
            <a:pPr marL="631825" indent="-631825">
              <a:buClr>
                <a:srgbClr val="00A6A4"/>
              </a:buClr>
              <a:buFont typeface="Wingdings" pitchFamily="2" charset="2"/>
              <a:buChar char="q"/>
            </a:pPr>
            <a:r>
              <a:rPr lang="fr-FR" dirty="0" smtClean="0"/>
              <a:t>Cohabitation </a:t>
            </a:r>
            <a:r>
              <a:rPr lang="fr-FR" dirty="0"/>
              <a:t>des systèmes</a:t>
            </a:r>
            <a:r>
              <a:rPr lang="fr-FR" dirty="0" smtClean="0"/>
              <a:t>, intégration</a:t>
            </a:r>
            <a:endParaRPr lang="fr-FR" dirty="0"/>
          </a:p>
          <a:p>
            <a:pPr marL="631825" indent="-631825">
              <a:buClr>
                <a:srgbClr val="00A6A4"/>
              </a:buClr>
              <a:buFont typeface="Wingdings" pitchFamily="2" charset="2"/>
              <a:buChar char="q"/>
            </a:pPr>
            <a:r>
              <a:rPr lang="fr-FR" dirty="0" smtClean="0"/>
              <a:t>Interopérabilité </a:t>
            </a:r>
            <a:r>
              <a:rPr lang="fr-FR" dirty="0"/>
              <a:t>des </a:t>
            </a:r>
            <a:r>
              <a:rPr lang="fr-FR" dirty="0" smtClean="0"/>
              <a:t>systèmes</a:t>
            </a:r>
          </a:p>
          <a:p>
            <a:pPr marL="631825" indent="-631825">
              <a:buClr>
                <a:srgbClr val="00A6A4"/>
              </a:buClr>
              <a:buFont typeface="Wingdings" pitchFamily="2" charset="2"/>
              <a:buChar char="q"/>
            </a:pPr>
            <a:r>
              <a:rPr lang="fr-FR" dirty="0" smtClean="0"/>
              <a:t>Interférences volontaires ou non</a:t>
            </a:r>
            <a:endParaRPr lang="fr-FR" dirty="0"/>
          </a:p>
          <a:p>
            <a:pPr marL="631825" indent="-631825">
              <a:buClr>
                <a:srgbClr val="00A6A4"/>
              </a:buClr>
              <a:buFont typeface="Wingdings" pitchFamily="2" charset="2"/>
              <a:buChar char="q"/>
            </a:pPr>
            <a:r>
              <a:rPr lang="fr-FR" dirty="0"/>
              <a:t>Continuité de service (couverture des systèmes, </a:t>
            </a:r>
            <a:r>
              <a:rPr lang="fr-FR" dirty="0" smtClean="0"/>
              <a:t>gestion de la mobilité…)</a:t>
            </a:r>
            <a:endParaRPr lang="fr-FR" dirty="0"/>
          </a:p>
          <a:p>
            <a:pPr marL="631825" indent="-631825">
              <a:buClr>
                <a:srgbClr val="00A6A4"/>
              </a:buClr>
              <a:buFont typeface="Wingdings" pitchFamily="2" charset="2"/>
              <a:buChar char="q"/>
            </a:pPr>
            <a:r>
              <a:rPr lang="fr-FR" dirty="0"/>
              <a:t>Intégrité de l’information</a:t>
            </a:r>
          </a:p>
          <a:p>
            <a:pPr marL="631825" indent="-631825">
              <a:buClr>
                <a:srgbClr val="00A6A4"/>
              </a:buClr>
              <a:buFont typeface="Wingdings" pitchFamily="2" charset="2"/>
              <a:buChar char="q"/>
            </a:pPr>
            <a:r>
              <a:rPr lang="fr-FR" dirty="0"/>
              <a:t>Pérennité des systèmes et des </a:t>
            </a:r>
            <a:r>
              <a:rPr lang="fr-FR" dirty="0" smtClean="0"/>
              <a:t>composants au regard de la durée de vie du matériel roulant</a:t>
            </a:r>
            <a:endParaRPr lang="fr-FR" dirty="0"/>
          </a:p>
          <a:p>
            <a:pPr marL="631825" indent="-631825">
              <a:buClr>
                <a:srgbClr val="00A6A4"/>
              </a:buClr>
              <a:buFont typeface="Wingdings" pitchFamily="2" charset="2"/>
              <a:buChar char="q"/>
            </a:pPr>
            <a:r>
              <a:rPr lang="fr-FR" dirty="0" smtClean="0"/>
              <a:t>Disponibilité </a:t>
            </a:r>
            <a:r>
              <a:rPr lang="fr-FR" dirty="0"/>
              <a:t>des fréquences</a:t>
            </a:r>
          </a:p>
          <a:p>
            <a:pPr marL="631825" indent="-631825">
              <a:buClr>
                <a:srgbClr val="00A6A4"/>
              </a:buClr>
              <a:buFont typeface="Wingdings" pitchFamily="2" charset="2"/>
              <a:buChar char="q"/>
            </a:pPr>
            <a:r>
              <a:rPr lang="fr-FR" dirty="0"/>
              <a:t>Débits – temps de traitement</a:t>
            </a:r>
          </a:p>
          <a:p>
            <a:pPr marL="631825" indent="-631825">
              <a:buClr>
                <a:srgbClr val="00A6A4"/>
              </a:buClr>
              <a:buFont typeface="Wingdings" pitchFamily="2" charset="2"/>
              <a:buChar char="q"/>
            </a:pPr>
            <a:r>
              <a:rPr lang="fr-FR" dirty="0"/>
              <a:t>Temps d’établissement d’une connexion</a:t>
            </a:r>
          </a:p>
          <a:p>
            <a:pPr marL="631825" indent="-631825">
              <a:buClr>
                <a:srgbClr val="00A6A4"/>
              </a:buClr>
              <a:buFont typeface="Wingdings" pitchFamily="2" charset="2"/>
              <a:buChar char="q"/>
            </a:pPr>
            <a:r>
              <a:rPr lang="fr-FR" dirty="0"/>
              <a:t>Temps de détection des pertes de connexion</a:t>
            </a:r>
          </a:p>
          <a:p>
            <a:endParaRPr lang="fr-FR" dirty="0"/>
          </a:p>
        </p:txBody>
      </p:sp>
      <p:sp>
        <p:nvSpPr>
          <p:cNvPr id="4" name="Espace réservé du numéro de diapositive 3"/>
          <p:cNvSpPr>
            <a:spLocks noGrp="1"/>
          </p:cNvSpPr>
          <p:nvPr>
            <p:ph type="sldNum" sz="quarter" idx="4294967295"/>
          </p:nvPr>
        </p:nvSpPr>
        <p:spPr>
          <a:xfrm>
            <a:off x="6553200" y="6356351"/>
            <a:ext cx="2133600" cy="365125"/>
          </a:xfrm>
        </p:spPr>
        <p:txBody>
          <a:bodyPr/>
          <a:lstStyle/>
          <a:p>
            <a:fld id="{FEDAF4A0-3EA4-4347-BC60-8C1EC8A14E6B}" type="slidenum">
              <a:rPr lang="fr-FR" smtClean="0"/>
              <a:pPr/>
              <a:t>10</a:t>
            </a:fld>
            <a:endParaRPr lang="fr-FR"/>
          </a:p>
        </p:txBody>
      </p:sp>
    </p:spTree>
    <p:extLst>
      <p:ext uri="{BB962C8B-B14F-4D97-AF65-F5344CB8AC3E}">
        <p14:creationId xmlns:p14="http://schemas.microsoft.com/office/powerpoint/2010/main" xmlns="" val="425483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69776"/>
            <a:ext cx="8856984" cy="1143000"/>
          </a:xfrm>
        </p:spPr>
        <p:txBody>
          <a:bodyPr/>
          <a:lstStyle/>
          <a:p>
            <a:r>
              <a:rPr lang="fr-FR" sz="2800" dirty="0" smtClean="0"/>
              <a:t>Quelques difficultés pour le déploiement</a:t>
            </a:r>
            <a:r>
              <a:rPr lang="fr-FR" sz="2800" dirty="0"/>
              <a:t/>
            </a:r>
            <a:br>
              <a:rPr lang="fr-FR" sz="2800" dirty="0"/>
            </a:br>
            <a:r>
              <a:rPr lang="fr-FR" sz="2800" dirty="0" smtClean="0"/>
              <a:t>des systèmes sans fil « sur étagère » dans </a:t>
            </a:r>
            <a:r>
              <a:rPr lang="fr-FR" sz="2800" dirty="0"/>
              <a:t>le </a:t>
            </a:r>
            <a:r>
              <a:rPr lang="fr-FR" sz="2800" dirty="0" smtClean="0"/>
              <a:t>ferroviaire</a:t>
            </a:r>
            <a:endParaRPr lang="fr-FR" sz="2800" dirty="0"/>
          </a:p>
        </p:txBody>
      </p:sp>
      <p:sp>
        <p:nvSpPr>
          <p:cNvPr id="3" name="Espace réservé du contenu 2"/>
          <p:cNvSpPr>
            <a:spLocks noGrp="1"/>
          </p:cNvSpPr>
          <p:nvPr>
            <p:ph idx="1"/>
          </p:nvPr>
        </p:nvSpPr>
        <p:spPr>
          <a:xfrm>
            <a:off x="457200" y="1556792"/>
            <a:ext cx="8229600" cy="5429200"/>
          </a:xfrm>
        </p:spPr>
        <p:txBody>
          <a:bodyPr>
            <a:normAutofit fontScale="32500" lnSpcReduction="20000"/>
          </a:bodyPr>
          <a:lstStyle/>
          <a:p>
            <a:pPr marL="542925" indent="-542925">
              <a:spcBef>
                <a:spcPts val="0"/>
              </a:spcBef>
              <a:spcAft>
                <a:spcPts val="1200"/>
              </a:spcAft>
              <a:buClr>
                <a:srgbClr val="00A6A4"/>
              </a:buClr>
              <a:buFont typeface="Wingdings" pitchFamily="2" charset="2"/>
              <a:buChar char="q"/>
            </a:pPr>
            <a:r>
              <a:rPr lang="fr-FR" sz="6200" dirty="0"/>
              <a:t>Les standards sont conçus pour l’accès internet (liens dissymétriques – pas de haut débit dans le sens montant)</a:t>
            </a:r>
          </a:p>
          <a:p>
            <a:pPr marL="542925" indent="-542925">
              <a:spcBef>
                <a:spcPts val="0"/>
              </a:spcBef>
              <a:spcAft>
                <a:spcPts val="1200"/>
              </a:spcAft>
              <a:buClr>
                <a:srgbClr val="00A6A4"/>
              </a:buClr>
              <a:buFont typeface="Wingdings" pitchFamily="2" charset="2"/>
              <a:buChar char="q"/>
            </a:pPr>
            <a:r>
              <a:rPr lang="fr-FR" sz="6200" dirty="0"/>
              <a:t>La capacité est inversement proportionnelle à la taille de la zone de couverture</a:t>
            </a:r>
          </a:p>
          <a:p>
            <a:pPr marL="542925" indent="-542925">
              <a:spcBef>
                <a:spcPts val="0"/>
              </a:spcBef>
              <a:spcAft>
                <a:spcPts val="1200"/>
              </a:spcAft>
              <a:buClr>
                <a:srgbClr val="00A6A4"/>
              </a:buClr>
              <a:buFont typeface="Wingdings" pitchFamily="2" charset="2"/>
              <a:buChar char="q"/>
            </a:pPr>
            <a:r>
              <a:rPr lang="fr-FR" sz="6200" dirty="0"/>
              <a:t>Les débits sont inversement proportionnels à la vitesse</a:t>
            </a:r>
          </a:p>
          <a:p>
            <a:pPr marL="542925" indent="-542925">
              <a:spcBef>
                <a:spcPts val="0"/>
              </a:spcBef>
              <a:spcAft>
                <a:spcPts val="1200"/>
              </a:spcAft>
              <a:buClr>
                <a:srgbClr val="00A6A4"/>
              </a:buClr>
              <a:buFont typeface="Wingdings" pitchFamily="2" charset="2"/>
              <a:buChar char="q"/>
            </a:pPr>
            <a:r>
              <a:rPr lang="fr-FR" sz="6200" dirty="0"/>
              <a:t>Les systèmes </a:t>
            </a:r>
            <a:r>
              <a:rPr lang="fr-FR" sz="6200" dirty="0" smtClean="0"/>
              <a:t>de communication haut débit sont </a:t>
            </a:r>
            <a:r>
              <a:rPr lang="fr-FR" sz="6200" dirty="0"/>
              <a:t>souvent non disponibles en dehors des zones urbaines denses</a:t>
            </a:r>
          </a:p>
          <a:p>
            <a:pPr marL="542925" indent="-542925">
              <a:spcBef>
                <a:spcPts val="0"/>
              </a:spcBef>
              <a:spcAft>
                <a:spcPts val="1200"/>
              </a:spcAft>
              <a:buClr>
                <a:srgbClr val="00A6A4"/>
              </a:buClr>
              <a:buFont typeface="Wingdings" pitchFamily="2" charset="2"/>
              <a:buChar char="q"/>
            </a:pPr>
            <a:r>
              <a:rPr lang="fr-FR" sz="6200" dirty="0"/>
              <a:t>Les </a:t>
            </a:r>
            <a:r>
              <a:rPr lang="fr-FR" sz="6200" dirty="0" smtClean="0"/>
              <a:t>systèmes de communication </a:t>
            </a:r>
            <a:r>
              <a:rPr lang="fr-FR" sz="6200" dirty="0"/>
              <a:t>sont parfois </a:t>
            </a:r>
            <a:r>
              <a:rPr lang="fr-FR" sz="6200" dirty="0" smtClean="0"/>
              <a:t>propriétaires (PMR)</a:t>
            </a:r>
            <a:endParaRPr lang="fr-FR" sz="6200" dirty="0"/>
          </a:p>
          <a:p>
            <a:pPr marL="542925" indent="-542925">
              <a:spcBef>
                <a:spcPts val="0"/>
              </a:spcBef>
              <a:spcAft>
                <a:spcPts val="1200"/>
              </a:spcAft>
              <a:buClr>
                <a:srgbClr val="00A6A4"/>
              </a:buClr>
              <a:buFont typeface="Wingdings" pitchFamily="2" charset="2"/>
              <a:buChar char="q"/>
            </a:pPr>
            <a:r>
              <a:rPr lang="fr-FR" sz="6200" dirty="0"/>
              <a:t>La gestion de la mobilité n’est pas nécessairement prévue de façon simple dans le </a:t>
            </a:r>
            <a:r>
              <a:rPr lang="fr-FR" sz="6200" dirty="0" smtClean="0"/>
              <a:t>standard ( ex : WIFI)</a:t>
            </a:r>
            <a:endParaRPr lang="fr-FR" sz="6200" dirty="0"/>
          </a:p>
          <a:p>
            <a:pPr marL="542925" indent="-542925">
              <a:spcBef>
                <a:spcPts val="0"/>
              </a:spcBef>
              <a:spcAft>
                <a:spcPts val="1200"/>
              </a:spcAft>
              <a:buClr>
                <a:srgbClr val="00A6A4"/>
              </a:buClr>
              <a:buFont typeface="Wingdings" pitchFamily="2" charset="2"/>
              <a:buChar char="q"/>
            </a:pPr>
            <a:r>
              <a:rPr lang="fr-FR" sz="6200" dirty="0"/>
              <a:t>Les allocations de fréquences </a:t>
            </a:r>
            <a:r>
              <a:rPr lang="fr-FR" sz="6200" dirty="0" smtClean="0"/>
              <a:t>sont différentes </a:t>
            </a:r>
            <a:r>
              <a:rPr lang="fr-FR" sz="6200" dirty="0"/>
              <a:t>dans les différents pays </a:t>
            </a:r>
            <a:r>
              <a:rPr lang="fr-FR" sz="6200" dirty="0" smtClean="0"/>
              <a:t>d’Europe et dans le monde</a:t>
            </a:r>
            <a:endParaRPr lang="fr-FR" sz="6200" dirty="0"/>
          </a:p>
          <a:p>
            <a:pPr marL="542925" indent="-542925">
              <a:spcBef>
                <a:spcPts val="0"/>
              </a:spcBef>
              <a:spcAft>
                <a:spcPts val="1200"/>
              </a:spcAft>
              <a:buClr>
                <a:srgbClr val="00A6A4"/>
              </a:buClr>
              <a:buFont typeface="Wingdings" pitchFamily="2" charset="2"/>
              <a:buChar char="q"/>
            </a:pPr>
            <a:r>
              <a:rPr lang="fr-FR" sz="6200" dirty="0"/>
              <a:t>Les milieux de propagation sont </a:t>
            </a:r>
            <a:r>
              <a:rPr lang="fr-FR" sz="6200" dirty="0" smtClean="0"/>
              <a:t>spécifiques (tranchées, tunnels, canyons urbains, intérieur des trains…)</a:t>
            </a:r>
            <a:endParaRPr lang="fr-FR" sz="6200" dirty="0"/>
          </a:p>
          <a:p>
            <a:pPr>
              <a:buClr>
                <a:srgbClr val="00A6A4"/>
              </a:buClr>
            </a:pPr>
            <a:endParaRPr lang="fr-FR" dirty="0"/>
          </a:p>
        </p:txBody>
      </p:sp>
      <p:sp>
        <p:nvSpPr>
          <p:cNvPr id="4" name="Espace réservé du numéro de diapositive 3"/>
          <p:cNvSpPr>
            <a:spLocks noGrp="1"/>
          </p:cNvSpPr>
          <p:nvPr>
            <p:ph type="sldNum" sz="quarter" idx="4294967295"/>
          </p:nvPr>
        </p:nvSpPr>
        <p:spPr>
          <a:xfrm>
            <a:off x="6553200" y="6356351"/>
            <a:ext cx="2133600" cy="365125"/>
          </a:xfrm>
        </p:spPr>
        <p:txBody>
          <a:bodyPr/>
          <a:lstStyle/>
          <a:p>
            <a:fld id="{FEDAF4A0-3EA4-4347-BC60-8C1EC8A14E6B}" type="slidenum">
              <a:rPr lang="fr-FR" smtClean="0"/>
              <a:pPr/>
              <a:t>11</a:t>
            </a:fld>
            <a:endParaRPr lang="fr-FR" dirty="0"/>
          </a:p>
        </p:txBody>
      </p:sp>
    </p:spTree>
    <p:extLst>
      <p:ext uri="{BB962C8B-B14F-4D97-AF65-F5344CB8AC3E}">
        <p14:creationId xmlns:p14="http://schemas.microsoft.com/office/powerpoint/2010/main" xmlns="" val="423901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 train autonome et connecté</a:t>
            </a:r>
            <a:endParaRPr lang="fr-FR" dirty="0"/>
          </a:p>
        </p:txBody>
      </p:sp>
      <p:sp>
        <p:nvSpPr>
          <p:cNvPr id="3" name="Espace réservé du contenu 2"/>
          <p:cNvSpPr>
            <a:spLocks noGrp="1"/>
          </p:cNvSpPr>
          <p:nvPr>
            <p:ph idx="1"/>
          </p:nvPr>
        </p:nvSpPr>
        <p:spPr>
          <a:xfrm>
            <a:off x="457200" y="1700808"/>
            <a:ext cx="8229600" cy="5112568"/>
          </a:xfrm>
        </p:spPr>
        <p:txBody>
          <a:bodyPr>
            <a:noAutofit/>
          </a:bodyPr>
          <a:lstStyle/>
          <a:p>
            <a:pPr lvl="1" indent="-476250">
              <a:buClr>
                <a:srgbClr val="00A6A4"/>
              </a:buClr>
              <a:buFont typeface="Wingdings" panose="05000000000000000000" pitchFamily="2" charset="2"/>
              <a:buChar char="q"/>
            </a:pPr>
            <a:r>
              <a:rPr lang="fr-FR" sz="1800" dirty="0" smtClean="0">
                <a:solidFill>
                  <a:schemeClr val="accent1">
                    <a:lumMod val="75000"/>
                  </a:schemeClr>
                </a:solidFill>
              </a:rPr>
              <a:t>Communications train-sol, communications à l’intérieur du train, entre trains, communication directe avec l’infrastructure (passages à niveaux)</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Détection d’obstacles à l’avant du train, retransmission déportée (les « yeux du train »)</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Commande et conduite du train à distance avec un conducteur déporté</a:t>
            </a:r>
          </a:p>
          <a:p>
            <a:pPr lvl="1" indent="-476250">
              <a:buClr>
                <a:srgbClr val="00A6A4"/>
              </a:buClr>
              <a:buFont typeface="Wingdings" panose="05000000000000000000" pitchFamily="2" charset="2"/>
              <a:buChar char="q"/>
            </a:pPr>
            <a:r>
              <a:rPr lang="fr-FR" sz="1800" dirty="0">
                <a:solidFill>
                  <a:schemeClr val="accent1">
                    <a:lumMod val="75000"/>
                  </a:schemeClr>
                </a:solidFill>
              </a:rPr>
              <a:t>Couplage virtuel entre trains, entre </a:t>
            </a:r>
            <a:r>
              <a:rPr lang="fr-FR" sz="1800" dirty="0" smtClean="0">
                <a:solidFill>
                  <a:schemeClr val="accent1">
                    <a:lumMod val="75000"/>
                  </a:schemeClr>
                </a:solidFill>
              </a:rPr>
              <a:t>voitures</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Arrêts à la demande</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Surveillance embarquée, surveillance de l’infrastructure (vidéo temps réel au poste de contrôle)</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Internet des objets, maintenance à distance, télédiagnostic</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Localisation sûre et précise</a:t>
            </a:r>
          </a:p>
          <a:p>
            <a:pPr lvl="1" indent="-476250">
              <a:buClr>
                <a:srgbClr val="00A6A4"/>
              </a:buClr>
              <a:buFont typeface="Wingdings" panose="05000000000000000000" pitchFamily="2" charset="2"/>
              <a:buChar char="q"/>
            </a:pPr>
            <a:r>
              <a:rPr lang="fr-FR" sz="1800" dirty="0" smtClean="0">
                <a:solidFill>
                  <a:schemeClr val="accent1">
                    <a:lumMod val="75000"/>
                  </a:schemeClr>
                </a:solidFill>
              </a:rPr>
              <a:t>…</a:t>
            </a:r>
            <a:endParaRPr lang="fr-FR" sz="1800" dirty="0">
              <a:solidFill>
                <a:schemeClr val="accent1">
                  <a:lumMod val="75000"/>
                </a:schemeClr>
              </a:solidFill>
            </a:endParaRPr>
          </a:p>
        </p:txBody>
      </p:sp>
      <p:sp>
        <p:nvSpPr>
          <p:cNvPr id="4" name="Espace réservé du numéro de diapositive 3"/>
          <p:cNvSpPr>
            <a:spLocks noGrp="1"/>
          </p:cNvSpPr>
          <p:nvPr>
            <p:ph type="sldNum" sz="quarter" idx="4294967295"/>
          </p:nvPr>
        </p:nvSpPr>
        <p:spPr>
          <a:xfrm>
            <a:off x="6553200" y="6356351"/>
            <a:ext cx="2133600" cy="365125"/>
          </a:xfrm>
        </p:spPr>
        <p:txBody>
          <a:bodyPr/>
          <a:lstStyle/>
          <a:p>
            <a:fld id="{FEDAF4A0-3EA4-4347-BC60-8C1EC8A14E6B}" type="slidenum">
              <a:rPr lang="fr-FR" smtClean="0"/>
              <a:pPr/>
              <a:t>12</a:t>
            </a:fld>
            <a:endParaRPr lang="fr-FR" dirty="0"/>
          </a:p>
        </p:txBody>
      </p:sp>
      <p:sp>
        <p:nvSpPr>
          <p:cNvPr id="5" name="ZoneTexte 4"/>
          <p:cNvSpPr txBox="1"/>
          <p:nvPr/>
        </p:nvSpPr>
        <p:spPr>
          <a:xfrm>
            <a:off x="1691680" y="5805264"/>
            <a:ext cx="6494920" cy="584775"/>
          </a:xfrm>
          <a:prstGeom prst="rect">
            <a:avLst/>
          </a:prstGeom>
          <a:noFill/>
        </p:spPr>
        <p:txBody>
          <a:bodyPr wrap="none" rtlCol="0">
            <a:spAutoFit/>
          </a:bodyPr>
          <a:lstStyle/>
          <a:p>
            <a:r>
              <a:rPr lang="fr-FR" sz="3200" b="1" dirty="0" smtClean="0">
                <a:solidFill>
                  <a:srgbClr val="FF0000"/>
                </a:solidFill>
              </a:rPr>
              <a:t> </a:t>
            </a:r>
            <a:r>
              <a:rPr lang="fr-FR" sz="3200" b="1" dirty="0" smtClean="0">
                <a:solidFill>
                  <a:srgbClr val="FF0000"/>
                </a:solidFill>
                <a:sym typeface="Wingdings" panose="05000000000000000000" pitchFamily="2" charset="2"/>
              </a:rPr>
              <a:t> </a:t>
            </a:r>
            <a:r>
              <a:rPr lang="fr-FR" sz="3200" b="1" dirty="0" smtClean="0">
                <a:solidFill>
                  <a:srgbClr val="FF0000"/>
                </a:solidFill>
              </a:rPr>
              <a:t>Technologie 5G, radio intelligente</a:t>
            </a:r>
            <a:endParaRPr lang="fr-FR" sz="3200" b="1" dirty="0">
              <a:solidFill>
                <a:srgbClr val="FF0000"/>
              </a:solidFill>
            </a:endParaRPr>
          </a:p>
        </p:txBody>
      </p:sp>
    </p:spTree>
    <p:extLst>
      <p:ext uri="{BB962C8B-B14F-4D97-AF65-F5344CB8AC3E}">
        <p14:creationId xmlns:p14="http://schemas.microsoft.com/office/powerpoint/2010/main" xmlns="" val="5781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r>
              <a:rPr lang="fr-FR" sz="3600" b="1" dirty="0" smtClean="0"/>
              <a:t>Evolution vers la Radio Intelligente</a:t>
            </a:r>
            <a:endParaRPr lang="fr-FR" sz="3600" b="1" dirty="0"/>
          </a:p>
        </p:txBody>
      </p:sp>
      <p:sp>
        <p:nvSpPr>
          <p:cNvPr id="3" name="Espace réservé du contenu 2"/>
          <p:cNvSpPr>
            <a:spLocks noGrp="1"/>
          </p:cNvSpPr>
          <p:nvPr>
            <p:ph idx="1"/>
          </p:nvPr>
        </p:nvSpPr>
        <p:spPr>
          <a:xfrm>
            <a:off x="323528" y="4743792"/>
            <a:ext cx="8584252" cy="1757549"/>
          </a:xfrm>
        </p:spPr>
        <p:txBody>
          <a:bodyPr>
            <a:normAutofit fontScale="70000" lnSpcReduction="20000"/>
          </a:bodyPr>
          <a:lstStyle/>
          <a:p>
            <a:pPr marL="0" indent="0">
              <a:buNone/>
            </a:pPr>
            <a:r>
              <a:rPr lang="fr-FR" sz="2600" b="1" dirty="0" smtClean="0"/>
              <a:t>Radio Intelligente</a:t>
            </a:r>
            <a:r>
              <a:rPr lang="fr-FR" sz="2600" dirty="0" smtClean="0"/>
              <a:t>:</a:t>
            </a:r>
          </a:p>
          <a:p>
            <a:pPr marL="0" indent="0">
              <a:buNone/>
            </a:pPr>
            <a:r>
              <a:rPr lang="fr-FR" sz="2600" dirty="0" smtClean="0"/>
              <a:t>« </a:t>
            </a:r>
            <a:r>
              <a:rPr lang="fr-FR" sz="2600" i="1" dirty="0" smtClean="0"/>
              <a:t>C’est une radio ou un système capable de  percevoir et de comprendre son environnement électromagnétique opérationnel et d’ajuster dynamiquement et de façon autonome ses paramètres radio pour modifier le fonctionnement global du système tels que les débits, la résilience aux interférences, l’interopérabilité avec d’autres systèmes, l’accès au marché secondaire</a:t>
            </a:r>
            <a:r>
              <a:rPr lang="fr-FR" sz="2600" dirty="0" smtClean="0"/>
              <a:t> ».</a:t>
            </a:r>
          </a:p>
          <a:p>
            <a:pPr lvl="3"/>
            <a:endParaRPr lang="fr-FR" sz="200" dirty="0" smtClean="0"/>
          </a:p>
          <a:p>
            <a:endParaRPr lang="fr-FR" dirty="0"/>
          </a:p>
        </p:txBody>
      </p:sp>
      <p:sp>
        <p:nvSpPr>
          <p:cNvPr id="4" name="Espace réservé du numéro de diapositive 3"/>
          <p:cNvSpPr>
            <a:spLocks noGrp="1"/>
          </p:cNvSpPr>
          <p:nvPr>
            <p:ph type="sldNum" sz="quarter" idx="4294967295"/>
          </p:nvPr>
        </p:nvSpPr>
        <p:spPr>
          <a:xfrm>
            <a:off x="6553200" y="6356351"/>
            <a:ext cx="2133600" cy="365125"/>
          </a:xfrm>
        </p:spPr>
        <p:txBody>
          <a:bodyPr/>
          <a:lstStyle/>
          <a:p>
            <a:fld id="{8CDB5FCA-F9DA-2D4D-BE40-A5B4BDE38166}" type="slidenum">
              <a:rPr lang="fr-FR" smtClean="0"/>
              <a:pPr/>
              <a:t>13</a:t>
            </a:fld>
            <a:endParaRPr lang="fr-F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96340" y="1253831"/>
            <a:ext cx="5059680" cy="3273911"/>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2" name="Espace réservé du contenu 2"/>
          <p:cNvSpPr txBox="1">
            <a:spLocks/>
          </p:cNvSpPr>
          <p:nvPr/>
        </p:nvSpPr>
        <p:spPr>
          <a:xfrm>
            <a:off x="6324600" y="2204864"/>
            <a:ext cx="2651760" cy="17871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dirty="0" smtClean="0">
                <a:latin typeface="Arial" panose="020B0604020202020204" pitchFamily="34" charset="0"/>
                <a:cs typeface="Arial" panose="020B0604020202020204" pitchFamily="34" charset="0"/>
              </a:rPr>
              <a:t>Introduit par </a:t>
            </a:r>
            <a:r>
              <a:rPr lang="fr-FR" sz="1600" dirty="0" err="1" smtClean="0">
                <a:latin typeface="Arial" panose="020B0604020202020204" pitchFamily="34" charset="0"/>
                <a:cs typeface="Arial" panose="020B0604020202020204" pitchFamily="34" charset="0"/>
              </a:rPr>
              <a:t>Mitola</a:t>
            </a:r>
            <a:r>
              <a:rPr lang="fr-FR" sz="1600" dirty="0" smtClean="0">
                <a:latin typeface="Arial" panose="020B0604020202020204" pitchFamily="34" charset="0"/>
                <a:cs typeface="Arial" panose="020B0604020202020204" pitchFamily="34" charset="0"/>
              </a:rPr>
              <a:t> en 1999</a:t>
            </a:r>
          </a:p>
          <a:p>
            <a:r>
              <a:rPr lang="fr-FR" sz="1600" b="1" dirty="0" smtClean="0">
                <a:latin typeface="Arial" panose="020B0604020202020204" pitchFamily="34" charset="0"/>
                <a:cs typeface="Arial" panose="020B0604020202020204" pitchFamily="34" charset="0"/>
              </a:rPr>
              <a:t>Idée générale </a:t>
            </a:r>
            <a:r>
              <a:rPr lang="fr-FR" sz="1600" dirty="0" smtClean="0">
                <a:latin typeface="Arial" panose="020B0604020202020204" pitchFamily="34" charset="0"/>
                <a:cs typeface="Arial" panose="020B0604020202020204" pitchFamily="34" charset="0"/>
              </a:rPr>
              <a:t>: adaptation des nœuds de communication à leur environnement EM</a:t>
            </a:r>
          </a:p>
        </p:txBody>
      </p:sp>
    </p:spTree>
    <p:extLst>
      <p:ext uri="{BB962C8B-B14F-4D97-AF65-F5344CB8AC3E}">
        <p14:creationId xmlns:p14="http://schemas.microsoft.com/office/powerpoint/2010/main" xmlns="" val="660789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426170"/>
          </a:xfrm>
        </p:spPr>
        <p:txBody>
          <a:bodyPr/>
          <a:lstStyle/>
          <a:p>
            <a:r>
              <a:rPr lang="fr-FR" sz="3400" dirty="0" smtClean="0"/>
              <a:t>Quelques exemples de projets en cours en collaboration avec le LEOST</a:t>
            </a:r>
            <a:endParaRPr lang="fr-FR" sz="3400" dirty="0"/>
          </a:p>
        </p:txBody>
      </p:sp>
      <p:sp>
        <p:nvSpPr>
          <p:cNvPr id="3" name="Espace réservé du contenu 2"/>
          <p:cNvSpPr>
            <a:spLocks noGrp="1"/>
          </p:cNvSpPr>
          <p:nvPr>
            <p:ph idx="1"/>
          </p:nvPr>
        </p:nvSpPr>
        <p:spPr/>
        <p:txBody>
          <a:bodyPr>
            <a:normAutofit fontScale="85000" lnSpcReduction="10000"/>
          </a:bodyPr>
          <a:lstStyle/>
          <a:p>
            <a:r>
              <a:rPr lang="fr-FR" dirty="0" smtClean="0"/>
              <a:t>Développement de briques émetteur/récepteur pour la radio intelligente (X2RAIL, </a:t>
            </a:r>
            <a:r>
              <a:rPr lang="fr-FR" dirty="0" err="1" smtClean="0"/>
              <a:t>Smarties</a:t>
            </a:r>
            <a:r>
              <a:rPr lang="fr-FR" dirty="0" smtClean="0"/>
              <a:t>, thèse Ifsttar sur la 5G pour le ferroviaire)</a:t>
            </a:r>
          </a:p>
          <a:p>
            <a:r>
              <a:rPr lang="fr-FR" dirty="0" smtClean="0"/>
              <a:t>Caractérisation des canaux 5G et à 60 GHz pour le couplage virtuel (X2RAIL, thèse CEA Tech, </a:t>
            </a:r>
            <a:r>
              <a:rPr lang="fr-FR" dirty="0" err="1" smtClean="0"/>
              <a:t>Smarties</a:t>
            </a:r>
            <a:r>
              <a:rPr lang="fr-FR" dirty="0" smtClean="0"/>
              <a:t>)</a:t>
            </a:r>
          </a:p>
          <a:p>
            <a:r>
              <a:rPr lang="fr-FR" dirty="0" smtClean="0"/>
              <a:t>Integration d’antennes, Massive MIMO (X2RAIL, </a:t>
            </a:r>
            <a:r>
              <a:rPr lang="fr-FR" dirty="0" err="1" smtClean="0"/>
              <a:t>Smarties</a:t>
            </a:r>
            <a:r>
              <a:rPr lang="fr-FR" dirty="0" smtClean="0"/>
              <a:t>)</a:t>
            </a:r>
          </a:p>
          <a:p>
            <a:r>
              <a:rPr lang="fr-FR" dirty="0"/>
              <a:t>Localisation GNSS précise, sûre et intègre </a:t>
            </a:r>
            <a:r>
              <a:rPr lang="fr-FR" dirty="0" smtClean="0"/>
              <a:t>(X2RAIL </a:t>
            </a:r>
            <a:r>
              <a:rPr lang="fr-FR" dirty="0"/>
              <a:t>, </a:t>
            </a:r>
            <a:r>
              <a:rPr lang="fr-FR" dirty="0" err="1"/>
              <a:t>Smarties</a:t>
            </a:r>
            <a:r>
              <a:rPr lang="fr-FR" dirty="0"/>
              <a:t>, STARS, Thèse Ifsttar et </a:t>
            </a:r>
            <a:r>
              <a:rPr lang="fr-FR" dirty="0" smtClean="0"/>
              <a:t>CNES, thèse Railenium-SNCF)</a:t>
            </a:r>
            <a:endParaRPr lang="fr-FR" dirty="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FEDAF4A0-3EA4-4347-BC60-8C1EC8A14E6B}" type="slidenum">
              <a:rPr lang="fr-FR" smtClean="0"/>
              <a:pPr/>
              <a:t>14</a:t>
            </a:fld>
            <a:endParaRPr lang="fr-FR"/>
          </a:p>
        </p:txBody>
      </p:sp>
    </p:spTree>
    <p:extLst>
      <p:ext uri="{BB962C8B-B14F-4D97-AF65-F5344CB8AC3E}">
        <p14:creationId xmlns:p14="http://schemas.microsoft.com/office/powerpoint/2010/main" xmlns="" val="3172666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2276872"/>
            <a:ext cx="8229600" cy="1143000"/>
          </a:xfrm>
        </p:spPr>
        <p:txBody>
          <a:bodyPr/>
          <a:lstStyle/>
          <a:p>
            <a:r>
              <a:rPr lang="fr-FR" dirty="0" smtClean="0"/>
              <a:t>Merci de votre attention</a:t>
            </a:r>
            <a:endParaRPr lang="fr-FR" dirty="0"/>
          </a:p>
        </p:txBody>
      </p:sp>
      <p:sp>
        <p:nvSpPr>
          <p:cNvPr id="5" name="Espace réservé du contenu 4"/>
          <p:cNvSpPr>
            <a:spLocks noGrp="1"/>
          </p:cNvSpPr>
          <p:nvPr>
            <p:ph idx="1"/>
          </p:nvPr>
        </p:nvSpPr>
        <p:spPr>
          <a:xfrm>
            <a:off x="755576" y="1600201"/>
            <a:ext cx="7931224" cy="1252736"/>
          </a:xfrm>
        </p:spPr>
        <p:txBody>
          <a:bodyPr>
            <a:normAutofit/>
          </a:bodyPr>
          <a:lstStyle/>
          <a:p>
            <a:pPr>
              <a:buNone/>
            </a:pPr>
            <a:endParaRPr lang="fr-FR" dirty="0" smtClean="0"/>
          </a:p>
          <a:p>
            <a:pPr>
              <a:buNone/>
            </a:pPr>
            <a:endParaRPr lang="fr-FR" dirty="0" smtClean="0"/>
          </a:p>
        </p:txBody>
      </p:sp>
      <p:sp>
        <p:nvSpPr>
          <p:cNvPr id="2" name="Espace réservé du numéro de diapositive 1"/>
          <p:cNvSpPr>
            <a:spLocks noGrp="1"/>
          </p:cNvSpPr>
          <p:nvPr>
            <p:ph type="sldNum" sz="quarter" idx="12"/>
          </p:nvPr>
        </p:nvSpPr>
        <p:spPr/>
        <p:txBody>
          <a:bodyPr/>
          <a:lstStyle/>
          <a:p>
            <a:fld id="{FEDAF4A0-3EA4-4347-BC60-8C1EC8A14E6B}" type="slidenum">
              <a:rPr lang="fr-FR" smtClean="0"/>
              <a:pPr/>
              <a:t>15</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752"/>
            <a:ext cx="8229600" cy="1143000"/>
          </a:xfrm>
        </p:spPr>
        <p:txBody>
          <a:bodyPr/>
          <a:lstStyle/>
          <a:p>
            <a:r>
              <a:rPr lang="fr-FR" dirty="0" smtClean="0"/>
              <a:t>Qu’est-ce que le système ferroviaire aujourd’hui</a:t>
            </a:r>
            <a:endParaRPr lang="fr-FR" dirty="0"/>
          </a:p>
        </p:txBody>
      </p:sp>
      <p:grpSp>
        <p:nvGrpSpPr>
          <p:cNvPr id="6" name="Groupe 5"/>
          <p:cNvGrpSpPr/>
          <p:nvPr/>
        </p:nvGrpSpPr>
        <p:grpSpPr>
          <a:xfrm>
            <a:off x="2123728" y="2028481"/>
            <a:ext cx="4500738" cy="2018383"/>
            <a:chOff x="2123728" y="2028481"/>
            <a:chExt cx="4500738" cy="2018383"/>
          </a:xfrm>
        </p:grpSpPr>
        <p:grpSp>
          <p:nvGrpSpPr>
            <p:cNvPr id="4" name="Groupe 3"/>
            <p:cNvGrpSpPr/>
            <p:nvPr/>
          </p:nvGrpSpPr>
          <p:grpSpPr>
            <a:xfrm>
              <a:off x="2923234" y="2532771"/>
              <a:ext cx="3694678" cy="1514093"/>
              <a:chOff x="2923234" y="2532771"/>
              <a:chExt cx="3694678" cy="1514093"/>
            </a:xfrm>
          </p:grpSpPr>
          <p:grpSp>
            <p:nvGrpSpPr>
              <p:cNvPr id="3" name="Groupe 2"/>
              <p:cNvGrpSpPr/>
              <p:nvPr/>
            </p:nvGrpSpPr>
            <p:grpSpPr>
              <a:xfrm>
                <a:off x="2923234" y="2532771"/>
                <a:ext cx="2736304" cy="1496479"/>
                <a:chOff x="2923234" y="2532771"/>
                <a:chExt cx="2736304" cy="1496479"/>
              </a:xfrm>
            </p:grpSpPr>
            <p:pic>
              <p:nvPicPr>
                <p:cNvPr id="13" name="Picture 16" descr="http://www.railteam.eu/fr/files/2011/11/TGV-Duplex-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24" y="3371345"/>
                  <a:ext cx="1296144" cy="64807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Résultat de recherche d'images pour &quot;photo train de fret&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21497" y="2545686"/>
                  <a:ext cx="1338041" cy="753539"/>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http://www.math.univ-montp2.fr/%7Etoen/teoz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23234" y="2532771"/>
                  <a:ext cx="1371603" cy="771527"/>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6" descr="http://upload.wikimedia.org/wikipedia/commons/8/83/Metro-Paris-Rame-MF77-ligne.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86830" y="3371345"/>
                  <a:ext cx="964927" cy="65790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24128" y="2692030"/>
                <a:ext cx="893784" cy="13548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23" name="Nuage 22"/>
            <p:cNvSpPr/>
            <p:nvPr/>
          </p:nvSpPr>
          <p:spPr>
            <a:xfrm>
              <a:off x="4694610" y="2028644"/>
              <a:ext cx="1929856" cy="762196"/>
            </a:xfrm>
            <a:prstGeom prst="cloud">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I</a:t>
              </a:r>
              <a:r>
                <a:rPr lang="fr-FR" sz="1400" dirty="0" smtClean="0">
                  <a:solidFill>
                    <a:schemeClr val="tx1"/>
                  </a:solidFill>
                </a:rPr>
                <a:t>nfrastructures</a:t>
              </a:r>
              <a:endParaRPr lang="fr-FR" sz="1400" dirty="0">
                <a:solidFill>
                  <a:schemeClr val="tx1"/>
                </a:solidFill>
              </a:endParaRPr>
            </a:p>
          </p:txBody>
        </p:sp>
        <p:sp>
          <p:nvSpPr>
            <p:cNvPr id="24" name="Nuage 23"/>
            <p:cNvSpPr/>
            <p:nvPr/>
          </p:nvSpPr>
          <p:spPr>
            <a:xfrm>
              <a:off x="2123728" y="2028481"/>
              <a:ext cx="1368152" cy="1034409"/>
            </a:xfrm>
            <a:prstGeom prst="cloud">
              <a:avLst/>
            </a:prstGeom>
            <a:solidFill>
              <a:srgbClr val="F7FED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Matériel roulant</a:t>
              </a:r>
              <a:endParaRPr lang="fr-FR" sz="1400" dirty="0">
                <a:solidFill>
                  <a:schemeClr val="tx1"/>
                </a:solidFill>
              </a:endParaRPr>
            </a:p>
          </p:txBody>
        </p:sp>
      </p:grpSp>
      <p:sp>
        <p:nvSpPr>
          <p:cNvPr id="5" name="Espace réservé du numéro de diapositive 4"/>
          <p:cNvSpPr>
            <a:spLocks noGrp="1"/>
          </p:cNvSpPr>
          <p:nvPr>
            <p:ph type="sldNum" sz="quarter" idx="12"/>
          </p:nvPr>
        </p:nvSpPr>
        <p:spPr>
          <a:xfrm>
            <a:off x="6553200" y="6232227"/>
            <a:ext cx="2133600" cy="365125"/>
          </a:xfrm>
        </p:spPr>
        <p:txBody>
          <a:bodyPr/>
          <a:lstStyle/>
          <a:p>
            <a:fld id="{FEDAF4A0-3EA4-4347-BC60-8C1EC8A14E6B}" type="slidenum">
              <a:rPr lang="fr-FR" smtClean="0"/>
              <a:pPr/>
              <a:t>2</a:t>
            </a:fld>
            <a:endParaRPr lang="fr-FR" dirty="0"/>
          </a:p>
        </p:txBody>
      </p:sp>
      <p:sp>
        <p:nvSpPr>
          <p:cNvPr id="44" name="Nuage 43"/>
          <p:cNvSpPr/>
          <p:nvPr/>
        </p:nvSpPr>
        <p:spPr>
          <a:xfrm>
            <a:off x="3347864" y="1802708"/>
            <a:ext cx="1929856" cy="762196"/>
          </a:xfrm>
          <a:prstGeom prst="cloud">
            <a:avLst/>
          </a:prstGeom>
          <a:solidFill>
            <a:srgbClr val="C9FAFF"/>
          </a:solidFill>
          <a:ln w="38100">
            <a:solidFill>
              <a:srgbClr val="00FFFF"/>
            </a:solidFill>
          </a:ln>
        </p:spPr>
        <p:style>
          <a:lnRef idx="0">
            <a:schemeClr val="accent6"/>
          </a:lnRef>
          <a:fillRef idx="1003">
            <a:schemeClr val="lt2"/>
          </a:fillRef>
          <a:effectRef idx="3">
            <a:schemeClr val="accent6"/>
          </a:effectRef>
          <a:fontRef idx="minor">
            <a:schemeClr val="lt1"/>
          </a:fontRef>
        </p:style>
        <p:txBody>
          <a:bodyPr rtlCol="0" anchor="ctr"/>
          <a:lstStyle/>
          <a:p>
            <a:pPr algn="ctr"/>
            <a:r>
              <a:rPr lang="fr-FR" sz="1400" dirty="0" smtClean="0">
                <a:solidFill>
                  <a:schemeClr val="tx1"/>
                </a:solidFill>
              </a:rPr>
              <a:t>Interactions</a:t>
            </a:r>
          </a:p>
          <a:p>
            <a:pPr algn="ctr"/>
            <a:r>
              <a:rPr lang="fr-FR" sz="1400" dirty="0" smtClean="0">
                <a:solidFill>
                  <a:schemeClr val="tx1"/>
                </a:solidFill>
              </a:rPr>
              <a:t>Infra-matériel</a:t>
            </a:r>
            <a:endParaRPr lang="fr-FR" sz="1400" dirty="0">
              <a:solidFill>
                <a:schemeClr val="tx1"/>
              </a:solidFill>
            </a:endParaRPr>
          </a:p>
        </p:txBody>
      </p:sp>
      <p:sp>
        <p:nvSpPr>
          <p:cNvPr id="46" name="Nuage 45"/>
          <p:cNvSpPr/>
          <p:nvPr/>
        </p:nvSpPr>
        <p:spPr>
          <a:xfrm>
            <a:off x="4694610" y="4124068"/>
            <a:ext cx="1331937" cy="681804"/>
          </a:xfrm>
          <a:prstGeom prst="cloud">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Horaires</a:t>
            </a:r>
          </a:p>
          <a:p>
            <a:pPr algn="ctr"/>
            <a:r>
              <a:rPr lang="fr-FR" sz="1400" dirty="0" smtClean="0">
                <a:solidFill>
                  <a:schemeClr val="tx1"/>
                </a:solidFill>
              </a:rPr>
              <a:t>sillons</a:t>
            </a:r>
            <a:endParaRPr lang="fr-FR" sz="1400" dirty="0">
              <a:solidFill>
                <a:schemeClr val="tx1"/>
              </a:solidFill>
            </a:endParaRPr>
          </a:p>
        </p:txBody>
      </p:sp>
      <p:sp>
        <p:nvSpPr>
          <p:cNvPr id="47" name="Nuage 46"/>
          <p:cNvSpPr/>
          <p:nvPr/>
        </p:nvSpPr>
        <p:spPr>
          <a:xfrm>
            <a:off x="3203848" y="3911884"/>
            <a:ext cx="1709748" cy="893988"/>
          </a:xfrm>
          <a:prstGeom prst="cloud">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Signalisation</a:t>
            </a:r>
          </a:p>
          <a:p>
            <a:pPr algn="ctr"/>
            <a:r>
              <a:rPr lang="fr-FR" sz="1400" dirty="0" smtClean="0">
                <a:solidFill>
                  <a:schemeClr val="tx1"/>
                </a:solidFill>
              </a:rPr>
              <a:t>Contrôle-commande</a:t>
            </a:r>
            <a:endParaRPr lang="fr-FR" sz="1400" dirty="0">
              <a:solidFill>
                <a:schemeClr val="tx1"/>
              </a:solidFill>
            </a:endParaRPr>
          </a:p>
        </p:txBody>
      </p:sp>
      <p:sp>
        <p:nvSpPr>
          <p:cNvPr id="48" name="Nuage 47"/>
          <p:cNvSpPr/>
          <p:nvPr/>
        </p:nvSpPr>
        <p:spPr>
          <a:xfrm>
            <a:off x="1763688" y="4622607"/>
            <a:ext cx="2143334" cy="696750"/>
          </a:xfrm>
          <a:prstGeom prst="cloud">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Interopérabilité</a:t>
            </a:r>
            <a:endParaRPr lang="fr-FR" sz="1400" dirty="0">
              <a:solidFill>
                <a:schemeClr val="tx1"/>
              </a:solidFill>
            </a:endParaRPr>
          </a:p>
        </p:txBody>
      </p:sp>
      <p:sp>
        <p:nvSpPr>
          <p:cNvPr id="49" name="Nuage 48"/>
          <p:cNvSpPr/>
          <p:nvPr/>
        </p:nvSpPr>
        <p:spPr>
          <a:xfrm>
            <a:off x="1619672" y="3744726"/>
            <a:ext cx="1709748" cy="893988"/>
          </a:xfrm>
          <a:prstGeom prst="cloud">
            <a:avLst/>
          </a:prstGeom>
          <a:solidFill>
            <a:schemeClr val="accent3">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Capacité</a:t>
            </a:r>
          </a:p>
          <a:p>
            <a:pPr algn="ctr"/>
            <a:r>
              <a:rPr lang="fr-FR" sz="1400" dirty="0" smtClean="0">
                <a:solidFill>
                  <a:schemeClr val="tx1"/>
                </a:solidFill>
              </a:rPr>
              <a:t>Exploitation</a:t>
            </a:r>
            <a:endParaRPr lang="fr-FR" sz="1400" dirty="0">
              <a:solidFill>
                <a:schemeClr val="tx1"/>
              </a:solidFill>
            </a:endParaRPr>
          </a:p>
        </p:txBody>
      </p:sp>
      <p:sp>
        <p:nvSpPr>
          <p:cNvPr id="50" name="Nuage 49"/>
          <p:cNvSpPr/>
          <p:nvPr/>
        </p:nvSpPr>
        <p:spPr>
          <a:xfrm>
            <a:off x="1237702" y="2671937"/>
            <a:ext cx="1521326" cy="662188"/>
          </a:xfrm>
          <a:prstGeom prst="cloud">
            <a:avLst/>
          </a:prstGeom>
          <a:solidFill>
            <a:srgbClr val="FFE7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Energie</a:t>
            </a:r>
            <a:endParaRPr lang="fr-FR" sz="1400" dirty="0">
              <a:solidFill>
                <a:schemeClr val="tx1"/>
              </a:solidFill>
            </a:endParaRPr>
          </a:p>
        </p:txBody>
      </p:sp>
      <p:sp>
        <p:nvSpPr>
          <p:cNvPr id="51" name="Nuage 50"/>
          <p:cNvSpPr/>
          <p:nvPr/>
        </p:nvSpPr>
        <p:spPr>
          <a:xfrm>
            <a:off x="611560" y="3208185"/>
            <a:ext cx="2773611" cy="579561"/>
          </a:xfrm>
          <a:prstGeom prst="cloud">
            <a:avLst/>
          </a:prstGeom>
          <a:solidFill>
            <a:srgbClr val="FFE7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Télécommunications</a:t>
            </a:r>
            <a:endParaRPr lang="fr-FR" sz="1400" dirty="0">
              <a:solidFill>
                <a:schemeClr val="tx1"/>
              </a:solidFill>
            </a:endParaRPr>
          </a:p>
        </p:txBody>
      </p:sp>
      <p:sp>
        <p:nvSpPr>
          <p:cNvPr id="52" name="Nuage 51"/>
          <p:cNvSpPr/>
          <p:nvPr/>
        </p:nvSpPr>
        <p:spPr>
          <a:xfrm>
            <a:off x="2047299" y="1576685"/>
            <a:ext cx="1751869" cy="576064"/>
          </a:xfrm>
          <a:prstGeom prst="cloud">
            <a:avLst/>
          </a:prstGeom>
          <a:solidFill>
            <a:srgbClr val="EFFFEF"/>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Maintenance</a:t>
            </a:r>
            <a:endParaRPr lang="fr-FR" sz="1400" dirty="0">
              <a:solidFill>
                <a:schemeClr val="tx1"/>
              </a:solidFill>
            </a:endParaRPr>
          </a:p>
        </p:txBody>
      </p:sp>
      <p:sp>
        <p:nvSpPr>
          <p:cNvPr id="55" name="Nuage 54"/>
          <p:cNvSpPr/>
          <p:nvPr/>
        </p:nvSpPr>
        <p:spPr>
          <a:xfrm>
            <a:off x="3517363" y="4805872"/>
            <a:ext cx="1938935" cy="638282"/>
          </a:xfrm>
          <a:prstGeom prst="cloud">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Intelligence Artificielle</a:t>
            </a:r>
            <a:endParaRPr lang="fr-FR" sz="1400" dirty="0">
              <a:solidFill>
                <a:schemeClr val="tx1"/>
              </a:solidFill>
            </a:endParaRPr>
          </a:p>
        </p:txBody>
      </p:sp>
      <p:sp>
        <p:nvSpPr>
          <p:cNvPr id="56" name="Nuage 55"/>
          <p:cNvSpPr/>
          <p:nvPr/>
        </p:nvSpPr>
        <p:spPr>
          <a:xfrm>
            <a:off x="6117043" y="3528628"/>
            <a:ext cx="1296144" cy="936104"/>
          </a:xfrm>
          <a:prstGeom prst="cloud">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G</a:t>
            </a:r>
            <a:r>
              <a:rPr lang="fr-FR" sz="1400" dirty="0" smtClean="0">
                <a:solidFill>
                  <a:schemeClr val="tx1"/>
                </a:solidFill>
              </a:rPr>
              <a:t>ares</a:t>
            </a:r>
            <a:endParaRPr lang="fr-FR" sz="1400" dirty="0">
              <a:solidFill>
                <a:schemeClr val="tx1"/>
              </a:solidFill>
            </a:endParaRPr>
          </a:p>
        </p:txBody>
      </p:sp>
      <p:sp>
        <p:nvSpPr>
          <p:cNvPr id="58" name="Nuage 57"/>
          <p:cNvSpPr/>
          <p:nvPr/>
        </p:nvSpPr>
        <p:spPr>
          <a:xfrm>
            <a:off x="7022008" y="3319694"/>
            <a:ext cx="1555253" cy="936104"/>
          </a:xfrm>
          <a:prstGeom prst="cloud">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Nouvelles mobilités</a:t>
            </a:r>
            <a:endParaRPr lang="fr-FR" sz="1400" dirty="0">
              <a:solidFill>
                <a:schemeClr val="tx1"/>
              </a:solidFill>
            </a:endParaRPr>
          </a:p>
        </p:txBody>
      </p:sp>
      <p:sp>
        <p:nvSpPr>
          <p:cNvPr id="59" name="Nuage 58"/>
          <p:cNvSpPr/>
          <p:nvPr/>
        </p:nvSpPr>
        <p:spPr>
          <a:xfrm>
            <a:off x="5768436" y="4304958"/>
            <a:ext cx="1572746" cy="820055"/>
          </a:xfrm>
          <a:prstGeom prst="cloud">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Pôles d’échanges</a:t>
            </a:r>
            <a:endParaRPr lang="fr-FR" sz="1400" dirty="0">
              <a:solidFill>
                <a:schemeClr val="tx1"/>
              </a:solidFill>
            </a:endParaRPr>
          </a:p>
        </p:txBody>
      </p:sp>
      <p:sp>
        <p:nvSpPr>
          <p:cNvPr id="57" name="Nuage 56"/>
          <p:cNvSpPr/>
          <p:nvPr/>
        </p:nvSpPr>
        <p:spPr>
          <a:xfrm>
            <a:off x="6948264" y="4178005"/>
            <a:ext cx="2016224" cy="1073960"/>
          </a:xfrm>
          <a:prstGeom prst="cloud">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smtClean="0">
              <a:solidFill>
                <a:schemeClr val="tx1"/>
              </a:solidFill>
            </a:endParaRPr>
          </a:p>
          <a:p>
            <a:pPr algn="ctr"/>
            <a:r>
              <a:rPr lang="fr-FR" sz="1400" dirty="0" smtClean="0">
                <a:solidFill>
                  <a:schemeClr val="tx1"/>
                </a:solidFill>
              </a:rPr>
              <a:t>Urbanisme</a:t>
            </a:r>
          </a:p>
          <a:p>
            <a:pPr algn="ctr"/>
            <a:r>
              <a:rPr lang="fr-FR" sz="1400" dirty="0" smtClean="0">
                <a:solidFill>
                  <a:schemeClr val="tx1"/>
                </a:solidFill>
              </a:rPr>
              <a:t>Aménagement </a:t>
            </a:r>
          </a:p>
          <a:p>
            <a:pPr algn="ctr"/>
            <a:r>
              <a:rPr lang="fr-FR" sz="1400" dirty="0" smtClean="0">
                <a:solidFill>
                  <a:schemeClr val="tx1"/>
                </a:solidFill>
              </a:rPr>
              <a:t>Multimodalité</a:t>
            </a:r>
          </a:p>
          <a:p>
            <a:pPr algn="ctr"/>
            <a:endParaRPr lang="fr-FR" sz="1400" dirty="0">
              <a:solidFill>
                <a:schemeClr val="tx1"/>
              </a:solidFill>
            </a:endParaRPr>
          </a:p>
        </p:txBody>
      </p:sp>
      <p:sp>
        <p:nvSpPr>
          <p:cNvPr id="60" name="Nuage 59"/>
          <p:cNvSpPr/>
          <p:nvPr/>
        </p:nvSpPr>
        <p:spPr>
          <a:xfrm>
            <a:off x="6542791" y="2210574"/>
            <a:ext cx="1596782" cy="1109120"/>
          </a:xfrm>
          <a:prstGeom prst="cloud">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Emissions polluantes, bruits...</a:t>
            </a:r>
            <a:endParaRPr lang="fr-FR" sz="1400" dirty="0">
              <a:solidFill>
                <a:schemeClr val="tx1"/>
              </a:solidFill>
            </a:endParaRPr>
          </a:p>
        </p:txBody>
      </p:sp>
      <p:sp>
        <p:nvSpPr>
          <p:cNvPr id="61" name="Nuage 60"/>
          <p:cNvSpPr/>
          <p:nvPr/>
        </p:nvSpPr>
        <p:spPr>
          <a:xfrm>
            <a:off x="323528" y="692696"/>
            <a:ext cx="648072" cy="5472608"/>
          </a:xfrm>
          <a:prstGeom prst="cloud">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b="1" dirty="0" smtClean="0">
                <a:solidFill>
                  <a:schemeClr val="tx1"/>
                </a:solidFill>
              </a:rPr>
              <a:t>Sécurité</a:t>
            </a:r>
          </a:p>
        </p:txBody>
      </p:sp>
      <p:sp>
        <p:nvSpPr>
          <p:cNvPr id="62" name="Nuage 61"/>
          <p:cNvSpPr/>
          <p:nvPr/>
        </p:nvSpPr>
        <p:spPr>
          <a:xfrm>
            <a:off x="1409501" y="6165304"/>
            <a:ext cx="6045998" cy="482157"/>
          </a:xfrm>
          <a:prstGeom prst="cloud">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Certification, Homologation</a:t>
            </a:r>
          </a:p>
        </p:txBody>
      </p:sp>
      <p:sp>
        <p:nvSpPr>
          <p:cNvPr id="63" name="Nuage 62"/>
          <p:cNvSpPr/>
          <p:nvPr/>
        </p:nvSpPr>
        <p:spPr>
          <a:xfrm>
            <a:off x="1326217" y="5319357"/>
            <a:ext cx="1837919" cy="579814"/>
          </a:xfrm>
          <a:prstGeom prst="cloud">
            <a:avLst/>
          </a:prstGeom>
          <a:solidFill>
            <a:srgbClr val="CFE2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Cybersécurité</a:t>
            </a:r>
            <a:endParaRPr lang="fr-FR" sz="1400" dirty="0">
              <a:solidFill>
                <a:schemeClr val="tx1"/>
              </a:solidFill>
            </a:endParaRPr>
          </a:p>
        </p:txBody>
      </p:sp>
      <p:sp>
        <p:nvSpPr>
          <p:cNvPr id="64" name="Nuage 63"/>
          <p:cNvSpPr/>
          <p:nvPr/>
        </p:nvSpPr>
        <p:spPr>
          <a:xfrm>
            <a:off x="925384" y="4299772"/>
            <a:ext cx="1388576" cy="790862"/>
          </a:xfrm>
          <a:prstGeom prst="cloud">
            <a:avLst/>
          </a:prstGeom>
          <a:solidFill>
            <a:srgbClr val="CFE2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Sûreté</a:t>
            </a:r>
          </a:p>
        </p:txBody>
      </p:sp>
      <p:sp>
        <p:nvSpPr>
          <p:cNvPr id="65" name="Nuage 64"/>
          <p:cNvSpPr/>
          <p:nvPr/>
        </p:nvSpPr>
        <p:spPr>
          <a:xfrm>
            <a:off x="6038786" y="1408853"/>
            <a:ext cx="1966443" cy="691019"/>
          </a:xfrm>
          <a:prstGeom prst="cloud">
            <a:avLst/>
          </a:prstGeom>
          <a:solidFill>
            <a:srgbClr val="CFE2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Résilience</a:t>
            </a:r>
            <a:endParaRPr lang="fr-FR" sz="1400" dirty="0">
              <a:solidFill>
                <a:schemeClr val="tx1"/>
              </a:solidFill>
            </a:endParaRPr>
          </a:p>
        </p:txBody>
      </p:sp>
      <p:sp>
        <p:nvSpPr>
          <p:cNvPr id="66" name="Nuage 65"/>
          <p:cNvSpPr/>
          <p:nvPr/>
        </p:nvSpPr>
        <p:spPr>
          <a:xfrm>
            <a:off x="2987755" y="1421159"/>
            <a:ext cx="1873650" cy="527005"/>
          </a:xfrm>
          <a:prstGeom prst="cloud">
            <a:avLst/>
          </a:prstGeom>
          <a:solidFill>
            <a:srgbClr val="EFFFEF"/>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Surveillance</a:t>
            </a:r>
            <a:endParaRPr lang="fr-FR" sz="1400" dirty="0">
              <a:solidFill>
                <a:schemeClr val="tx1"/>
              </a:solidFill>
            </a:endParaRPr>
          </a:p>
        </p:txBody>
      </p:sp>
      <p:sp>
        <p:nvSpPr>
          <p:cNvPr id="53" name="Nuage 52"/>
          <p:cNvSpPr/>
          <p:nvPr/>
        </p:nvSpPr>
        <p:spPr>
          <a:xfrm>
            <a:off x="4284397" y="1220775"/>
            <a:ext cx="1591165" cy="527005"/>
          </a:xfrm>
          <a:prstGeom prst="cloud">
            <a:avLst/>
          </a:prstGeom>
          <a:solidFill>
            <a:srgbClr val="EFFFEF"/>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Big Data</a:t>
            </a:r>
            <a:endParaRPr lang="fr-FR" sz="1400" dirty="0">
              <a:solidFill>
                <a:schemeClr val="tx1"/>
              </a:solidFill>
            </a:endParaRPr>
          </a:p>
        </p:txBody>
      </p:sp>
      <p:sp>
        <p:nvSpPr>
          <p:cNvPr id="67" name="Nuage 66"/>
          <p:cNvSpPr/>
          <p:nvPr/>
        </p:nvSpPr>
        <p:spPr>
          <a:xfrm>
            <a:off x="4493465" y="5444154"/>
            <a:ext cx="4262002" cy="624274"/>
          </a:xfrm>
          <a:prstGeom prst="cloud">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Moyens d’essais, Certification virtuelle</a:t>
            </a:r>
            <a:endParaRPr lang="fr-FR" sz="1400" dirty="0">
              <a:solidFill>
                <a:schemeClr val="tx1"/>
              </a:solidFill>
            </a:endParaRPr>
          </a:p>
        </p:txBody>
      </p:sp>
      <p:sp>
        <p:nvSpPr>
          <p:cNvPr id="39" name="Nuage 38"/>
          <p:cNvSpPr/>
          <p:nvPr/>
        </p:nvSpPr>
        <p:spPr>
          <a:xfrm>
            <a:off x="2555776" y="1220775"/>
            <a:ext cx="961587" cy="451580"/>
          </a:xfrm>
          <a:prstGeom prst="cloud">
            <a:avLst/>
          </a:prstGeom>
          <a:solidFill>
            <a:srgbClr val="EFFFEF"/>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smtClean="0">
                <a:solidFill>
                  <a:schemeClr val="tx1"/>
                </a:solidFill>
              </a:rPr>
              <a:t>IoT</a:t>
            </a:r>
            <a:endParaRPr lang="fr-FR" sz="1400" dirty="0">
              <a:solidFill>
                <a:schemeClr val="tx1"/>
              </a:solidFill>
            </a:endParaRPr>
          </a:p>
        </p:txBody>
      </p:sp>
    </p:spTree>
    <p:extLst>
      <p:ext uri="{BB962C8B-B14F-4D97-AF65-F5344CB8AC3E}">
        <p14:creationId xmlns:p14="http://schemas.microsoft.com/office/powerpoint/2010/main" xmlns="" val="91931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48" grpId="0" animBg="1"/>
      <p:bldP spid="49" grpId="0" animBg="1"/>
      <p:bldP spid="50" grpId="0" animBg="1"/>
      <p:bldP spid="51" grpId="0" animBg="1"/>
      <p:bldP spid="52" grpId="0" animBg="1"/>
      <p:bldP spid="55" grpId="0" animBg="1"/>
      <p:bldP spid="56" grpId="0" animBg="1"/>
      <p:bldP spid="58" grpId="0" animBg="1"/>
      <p:bldP spid="59" grpId="0" animBg="1"/>
      <p:bldP spid="57" grpId="0" animBg="1"/>
      <p:bldP spid="60" grpId="0" animBg="1"/>
      <p:bldP spid="61" grpId="0" animBg="1"/>
      <p:bldP spid="62" grpId="0" animBg="1"/>
      <p:bldP spid="63" grpId="0" animBg="1"/>
      <p:bldP spid="64" grpId="0" animBg="1"/>
      <p:bldP spid="65" grpId="0" animBg="1"/>
      <p:bldP spid="66" grpId="0" animBg="1"/>
      <p:bldP spid="53" grpId="0" animBg="1"/>
      <p:bldP spid="67"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grands enjeux du ferroviaire</a:t>
            </a:r>
            <a:endParaRPr lang="fr-FR" dirty="0"/>
          </a:p>
        </p:txBody>
      </p:sp>
      <p:sp>
        <p:nvSpPr>
          <p:cNvPr id="3" name="Espace réservé du contenu 2"/>
          <p:cNvSpPr>
            <a:spLocks noGrp="1"/>
          </p:cNvSpPr>
          <p:nvPr>
            <p:ph idx="1"/>
          </p:nvPr>
        </p:nvSpPr>
        <p:spPr>
          <a:xfrm>
            <a:off x="539552" y="2060848"/>
            <a:ext cx="8280920" cy="3888432"/>
          </a:xfrm>
        </p:spPr>
        <p:txBody>
          <a:bodyPr>
            <a:normAutofit fontScale="92500" lnSpcReduction="20000"/>
          </a:bodyPr>
          <a:lstStyle/>
          <a:p>
            <a:r>
              <a:rPr lang="fr-FR" dirty="0" smtClean="0"/>
              <a:t>Réduction de </a:t>
            </a:r>
            <a:r>
              <a:rPr lang="fr-FR" b="1" dirty="0" smtClean="0"/>
              <a:t>50%</a:t>
            </a:r>
            <a:r>
              <a:rPr lang="fr-FR" dirty="0" smtClean="0"/>
              <a:t> des coûts du cycle de vie</a:t>
            </a:r>
          </a:p>
          <a:p>
            <a:r>
              <a:rPr lang="fr-FR" dirty="0" smtClean="0"/>
              <a:t>Accroissement de </a:t>
            </a:r>
            <a:r>
              <a:rPr lang="fr-FR" b="1" dirty="0" smtClean="0"/>
              <a:t>100%</a:t>
            </a:r>
            <a:r>
              <a:rPr lang="fr-FR" dirty="0" smtClean="0"/>
              <a:t> de la capacité</a:t>
            </a:r>
          </a:p>
          <a:p>
            <a:r>
              <a:rPr lang="fr-FR" dirty="0" smtClean="0"/>
              <a:t>Accroissement de </a:t>
            </a:r>
            <a:r>
              <a:rPr lang="fr-FR" b="1" dirty="0" smtClean="0"/>
              <a:t>50%</a:t>
            </a:r>
            <a:r>
              <a:rPr lang="fr-FR" dirty="0" smtClean="0"/>
              <a:t> de la fiabilité et de la ponctualité</a:t>
            </a:r>
          </a:p>
          <a:p>
            <a:endParaRPr lang="fr-FR" dirty="0" smtClean="0"/>
          </a:p>
          <a:p>
            <a:pPr marL="625475" indent="-625475">
              <a:buFont typeface="Wingdings"/>
              <a:buChar char="è"/>
            </a:pPr>
            <a:r>
              <a:rPr lang="fr-FR" dirty="0" smtClean="0">
                <a:sym typeface="Wingdings" panose="05000000000000000000" pitchFamily="2" charset="2"/>
              </a:rPr>
              <a:t>Tout en maintenant le même niveau de sécurité</a:t>
            </a:r>
          </a:p>
          <a:p>
            <a:pPr marL="715963" indent="-715963">
              <a:buFont typeface="Wingdings"/>
              <a:buChar char="è"/>
            </a:pPr>
            <a:r>
              <a:rPr lang="fr-FR" dirty="0" smtClean="0">
                <a:sym typeface="Wingdings" panose="05000000000000000000" pitchFamily="2" charset="2"/>
              </a:rPr>
              <a:t>En réduisant les temps de mise sur le   marché</a:t>
            </a:r>
            <a:endParaRPr lang="fr-FR" dirty="0"/>
          </a:p>
        </p:txBody>
      </p:sp>
      <p:sp>
        <p:nvSpPr>
          <p:cNvPr id="4" name="Espace réservé du numéro de diapositive 3"/>
          <p:cNvSpPr>
            <a:spLocks noGrp="1"/>
          </p:cNvSpPr>
          <p:nvPr>
            <p:ph type="sldNum" sz="quarter" idx="12"/>
          </p:nvPr>
        </p:nvSpPr>
        <p:spPr/>
        <p:txBody>
          <a:bodyPr/>
          <a:lstStyle/>
          <a:p>
            <a:fld id="{FEDAF4A0-3EA4-4347-BC60-8C1EC8A14E6B}" type="slidenum">
              <a:rPr lang="fr-FR" smtClean="0"/>
              <a:pPr/>
              <a:t>3</a:t>
            </a:fld>
            <a:endParaRPr lang="fr-FR"/>
          </a:p>
        </p:txBody>
      </p:sp>
    </p:spTree>
    <p:extLst>
      <p:ext uri="{BB962C8B-B14F-4D97-AF65-F5344CB8AC3E}">
        <p14:creationId xmlns:p14="http://schemas.microsoft.com/office/powerpoint/2010/main" xmlns="" val="257076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EDAF4A0-3EA4-4347-BC60-8C1EC8A14E6B}" type="slidenum">
              <a:rPr lang="fr-FR" smtClean="0"/>
              <a:pPr/>
              <a:t>4</a:t>
            </a:fld>
            <a:endParaRPr lang="fr-F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988" y="476672"/>
            <a:ext cx="9010516" cy="50675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ZoneTexte 2"/>
          <p:cNvSpPr txBox="1"/>
          <p:nvPr/>
        </p:nvSpPr>
        <p:spPr>
          <a:xfrm>
            <a:off x="1043608" y="5446500"/>
            <a:ext cx="1465466" cy="230832"/>
          </a:xfrm>
          <a:prstGeom prst="rect">
            <a:avLst/>
          </a:prstGeom>
          <a:noFill/>
        </p:spPr>
        <p:txBody>
          <a:bodyPr wrap="none" rtlCol="0">
            <a:spAutoFit/>
          </a:bodyPr>
          <a:lstStyle/>
          <a:p>
            <a:r>
              <a:rPr lang="fr-FR" sz="900" b="1" dirty="0"/>
              <a:t>Cécile DELAPORTE </a:t>
            </a:r>
            <a:r>
              <a:rPr lang="fr-FR" sz="900" b="1" dirty="0" smtClean="0"/>
              <a:t>LAZARD</a:t>
            </a:r>
            <a:endParaRPr lang="fr-FR" sz="900" dirty="0"/>
          </a:p>
        </p:txBody>
      </p:sp>
      <p:sp>
        <p:nvSpPr>
          <p:cNvPr id="7" name="Ellipse 6"/>
          <p:cNvSpPr/>
          <p:nvPr/>
        </p:nvSpPr>
        <p:spPr>
          <a:xfrm>
            <a:off x="2771800" y="1484784"/>
            <a:ext cx="2016224"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894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EDAF4A0-3EA4-4347-BC60-8C1EC8A14E6B}" type="slidenum">
              <a:rPr lang="fr-FR" smtClean="0"/>
              <a:pPr/>
              <a:t>5</a:t>
            </a:fld>
            <a:endParaRPr lang="fr-F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54964"/>
            <a:ext cx="9108504" cy="5072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1043608" y="5612284"/>
            <a:ext cx="1465466" cy="230832"/>
          </a:xfrm>
          <a:prstGeom prst="rect">
            <a:avLst/>
          </a:prstGeom>
          <a:noFill/>
        </p:spPr>
        <p:txBody>
          <a:bodyPr wrap="none" rtlCol="0">
            <a:spAutoFit/>
          </a:bodyPr>
          <a:lstStyle/>
          <a:p>
            <a:r>
              <a:rPr lang="fr-FR" sz="900" b="1" dirty="0"/>
              <a:t>Cécile DELAPORTE </a:t>
            </a:r>
            <a:r>
              <a:rPr lang="fr-FR" sz="900" b="1" dirty="0" smtClean="0"/>
              <a:t>LAZARD</a:t>
            </a:r>
            <a:endParaRPr lang="fr-FR" sz="900" dirty="0"/>
          </a:p>
        </p:txBody>
      </p:sp>
      <p:sp>
        <p:nvSpPr>
          <p:cNvPr id="4" name="Ellipse 3"/>
          <p:cNvSpPr/>
          <p:nvPr/>
        </p:nvSpPr>
        <p:spPr>
          <a:xfrm>
            <a:off x="7668344" y="2636912"/>
            <a:ext cx="1475656" cy="2664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4543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FEDAF4A0-3EA4-4347-BC60-8C1EC8A14E6B}" type="slidenum">
              <a:rPr lang="fr-FR" smtClean="0"/>
              <a:pPr/>
              <a:t>6</a:t>
            </a:fld>
            <a:endParaRPr lang="fr-F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692696"/>
            <a:ext cx="9001000" cy="50174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ZoneTexte 4"/>
          <p:cNvSpPr txBox="1"/>
          <p:nvPr/>
        </p:nvSpPr>
        <p:spPr>
          <a:xfrm>
            <a:off x="1043608" y="5612284"/>
            <a:ext cx="1465466" cy="230832"/>
          </a:xfrm>
          <a:prstGeom prst="rect">
            <a:avLst/>
          </a:prstGeom>
          <a:noFill/>
        </p:spPr>
        <p:txBody>
          <a:bodyPr wrap="none" rtlCol="0">
            <a:spAutoFit/>
          </a:bodyPr>
          <a:lstStyle/>
          <a:p>
            <a:r>
              <a:rPr lang="fr-FR" sz="900" b="1" dirty="0"/>
              <a:t>Cécile DELAPORTE </a:t>
            </a:r>
            <a:r>
              <a:rPr lang="fr-FR" sz="900" b="1" dirty="0" smtClean="0"/>
              <a:t>LAZARD</a:t>
            </a:r>
            <a:endParaRPr lang="fr-FR" sz="900" dirty="0"/>
          </a:p>
        </p:txBody>
      </p:sp>
    </p:spTree>
    <p:extLst>
      <p:ext uri="{BB962C8B-B14F-4D97-AF65-F5344CB8AC3E}">
        <p14:creationId xmlns:p14="http://schemas.microsoft.com/office/powerpoint/2010/main" xmlns="" val="49374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3" name="Espace réservé du contenu 2"/>
          <p:cNvSpPr>
            <a:spLocks noGrp="1"/>
          </p:cNvSpPr>
          <p:nvPr>
            <p:ph idx="1"/>
          </p:nvPr>
        </p:nvSpPr>
        <p:spPr>
          <a:xfrm>
            <a:off x="467544" y="1484784"/>
            <a:ext cx="8424936" cy="4176464"/>
          </a:xfrm>
        </p:spPr>
        <p:txBody>
          <a:bodyPr>
            <a:normAutofit fontScale="85000" lnSpcReduction="10000"/>
          </a:bodyPr>
          <a:lstStyle/>
          <a:p>
            <a:pPr marL="0" indent="0">
              <a:spcAft>
                <a:spcPts val="1200"/>
              </a:spcAft>
              <a:buNone/>
            </a:pPr>
            <a:r>
              <a:rPr lang="fr-FR" dirty="0" smtClean="0"/>
              <a:t>La complexité des systèmes demandent de satisfaire 3 fonctions vitales pour le train autonome et connecté:</a:t>
            </a:r>
          </a:p>
          <a:p>
            <a:pPr marL="1481138" indent="-263525">
              <a:buClr>
                <a:srgbClr val="00A6A4"/>
              </a:buClr>
              <a:buFont typeface="Wingdings" panose="05000000000000000000" pitchFamily="2" charset="2"/>
              <a:buChar char="§"/>
            </a:pPr>
            <a:r>
              <a:rPr lang="fr-FR" b="1" dirty="0" smtClean="0"/>
              <a:t>Communiquer,</a:t>
            </a:r>
          </a:p>
          <a:p>
            <a:pPr marL="1481138" indent="-263525">
              <a:buClr>
                <a:srgbClr val="00A6A4"/>
              </a:buClr>
              <a:buFont typeface="Wingdings" panose="05000000000000000000" pitchFamily="2" charset="2"/>
              <a:buChar char="§"/>
            </a:pPr>
            <a:r>
              <a:rPr lang="fr-FR" b="1" dirty="0" smtClean="0"/>
              <a:t>Localiser/ Naviguer</a:t>
            </a:r>
          </a:p>
          <a:p>
            <a:pPr marL="1481138" indent="-263525">
              <a:buClr>
                <a:srgbClr val="00A6A4"/>
              </a:buClr>
              <a:buFont typeface="Wingdings" panose="05000000000000000000" pitchFamily="2" charset="2"/>
              <a:buChar char="§"/>
            </a:pPr>
            <a:r>
              <a:rPr lang="fr-FR" b="1" dirty="0" smtClean="0"/>
              <a:t>Surveiller</a:t>
            </a:r>
          </a:p>
          <a:p>
            <a:pPr marL="0" indent="0">
              <a:spcBef>
                <a:spcPts val="1800"/>
              </a:spcBef>
              <a:buNone/>
            </a:pPr>
            <a:r>
              <a:rPr lang="fr-FR" dirty="0" smtClean="0"/>
              <a:t>Les informations doivent être partagées entre les différents acteurs du système: gestionnaire d’infrastructure, gestionnaire des trains, gestionnaire de la maintenance, des horaires, des clients…</a:t>
            </a:r>
          </a:p>
          <a:p>
            <a:pPr marL="0" indent="0">
              <a:buNone/>
            </a:pPr>
            <a:endParaRPr lang="fr-FR" dirty="0"/>
          </a:p>
        </p:txBody>
      </p:sp>
      <p:sp>
        <p:nvSpPr>
          <p:cNvPr id="4" name="Espace réservé du numéro de diapositive 3"/>
          <p:cNvSpPr>
            <a:spLocks noGrp="1"/>
          </p:cNvSpPr>
          <p:nvPr>
            <p:ph type="sldNum" sz="quarter" idx="4294967295"/>
          </p:nvPr>
        </p:nvSpPr>
        <p:spPr>
          <a:xfrm>
            <a:off x="6553200" y="6356351"/>
            <a:ext cx="2133600" cy="365125"/>
          </a:xfrm>
        </p:spPr>
        <p:txBody>
          <a:bodyPr/>
          <a:lstStyle/>
          <a:p>
            <a:fld id="{FEDAF4A0-3EA4-4347-BC60-8C1EC8A14E6B}" type="slidenum">
              <a:rPr lang="fr-FR" smtClean="0"/>
              <a:pPr/>
              <a:t>7</a:t>
            </a:fld>
            <a:endParaRPr lang="fr-FR"/>
          </a:p>
        </p:txBody>
      </p:sp>
    </p:spTree>
    <p:extLst>
      <p:ext uri="{BB962C8B-B14F-4D97-AF65-F5344CB8AC3E}">
        <p14:creationId xmlns:p14="http://schemas.microsoft.com/office/powerpoint/2010/main" xmlns="" val="2414766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é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692" y="3377492"/>
            <a:ext cx="1292523" cy="442645"/>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Ellipse 112"/>
          <p:cNvSpPr>
            <a:spLocks noChangeArrowheads="1"/>
          </p:cNvSpPr>
          <p:nvPr/>
        </p:nvSpPr>
        <p:spPr bwMode="auto">
          <a:xfrm>
            <a:off x="827088" y="1557339"/>
            <a:ext cx="1800225" cy="431800"/>
          </a:xfrm>
          <a:prstGeom prst="ellipse">
            <a:avLst/>
          </a:prstGeom>
          <a:solidFill>
            <a:srgbClr val="00B8FF"/>
          </a:solidFill>
          <a:ln w="9525" algn="ctr">
            <a:solidFill>
              <a:schemeClr val="tx1"/>
            </a:solidFill>
            <a:round/>
            <a:headEnd/>
            <a:tailEnd/>
          </a:ln>
        </p:spPr>
        <p:txBody>
          <a:bodyPr/>
          <a:lstStyle/>
          <a:p>
            <a:endParaRPr lang="en-US"/>
          </a:p>
        </p:txBody>
      </p:sp>
      <p:sp>
        <p:nvSpPr>
          <p:cNvPr id="2111" name="Oval 3"/>
          <p:cNvSpPr>
            <a:spLocks noChangeArrowheads="1"/>
          </p:cNvSpPr>
          <p:nvPr/>
        </p:nvSpPr>
        <p:spPr bwMode="auto">
          <a:xfrm>
            <a:off x="107952" y="1557339"/>
            <a:ext cx="3744913" cy="2808287"/>
          </a:xfrm>
          <a:prstGeom prst="ellipse">
            <a:avLst/>
          </a:prstGeom>
          <a:solidFill>
            <a:srgbClr val="99CCFF">
              <a:alpha val="45882"/>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FR"/>
          </a:p>
        </p:txBody>
      </p:sp>
      <p:sp>
        <p:nvSpPr>
          <p:cNvPr id="2112" name="Rectangle 8"/>
          <p:cNvSpPr>
            <a:spLocks noChangeArrowheads="1"/>
          </p:cNvSpPr>
          <p:nvPr/>
        </p:nvSpPr>
        <p:spPr bwMode="auto">
          <a:xfrm>
            <a:off x="395290" y="2060408"/>
            <a:ext cx="3463925" cy="64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b="1" dirty="0" smtClean="0">
                <a:solidFill>
                  <a:srgbClr val="000000"/>
                </a:solidFill>
                <a:latin typeface="Arial" charset="0"/>
              </a:rPr>
              <a:t>Besoin de disponibilité, continuité de </a:t>
            </a:r>
            <a:r>
              <a:rPr lang="fr-FR" sz="1200" b="1" dirty="0">
                <a:solidFill>
                  <a:srgbClr val="000000"/>
                </a:solidFill>
                <a:latin typeface="Arial" charset="0"/>
              </a:rPr>
              <a:t>service, </a:t>
            </a:r>
            <a:r>
              <a:rPr lang="fr-FR" sz="1200" b="1" dirty="0" smtClean="0">
                <a:solidFill>
                  <a:srgbClr val="000000"/>
                </a:solidFill>
                <a:latin typeface="Arial" charset="0"/>
              </a:rPr>
              <a:t>débit, robustesse, mobilité, </a:t>
            </a:r>
            <a:r>
              <a:rPr lang="fr-FR" sz="1200" b="1" dirty="0" err="1" smtClean="0">
                <a:solidFill>
                  <a:srgbClr val="000000"/>
                </a:solidFill>
                <a:latin typeface="Arial" charset="0"/>
              </a:rPr>
              <a:t>interoperabilité</a:t>
            </a:r>
            <a:endParaRPr lang="fr-FR" sz="1200" b="1" dirty="0">
              <a:solidFill>
                <a:srgbClr val="000000"/>
              </a:solidFill>
              <a:latin typeface="Arial" charset="0"/>
            </a:endParaRPr>
          </a:p>
        </p:txBody>
      </p:sp>
      <p:sp>
        <p:nvSpPr>
          <p:cNvPr id="2113" name="Text Box 6"/>
          <p:cNvSpPr txBox="1">
            <a:spLocks noChangeArrowheads="1"/>
          </p:cNvSpPr>
          <p:nvPr/>
        </p:nvSpPr>
        <p:spPr bwMode="auto">
          <a:xfrm>
            <a:off x="915990" y="1578318"/>
            <a:ext cx="1630872" cy="449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9pPr>
          </a:lstStyle>
          <a:p>
            <a:pPr eaLnBrk="1" hangingPunct="1">
              <a:buClrTx/>
              <a:buFontTx/>
              <a:buNone/>
            </a:pPr>
            <a:r>
              <a:rPr lang="fr-FR" dirty="0" smtClean="0">
                <a:solidFill>
                  <a:srgbClr val="FF0000"/>
                </a:solidFill>
                <a:latin typeface="Arial" charset="0"/>
              </a:rPr>
              <a:t>Communiquer</a:t>
            </a:r>
            <a:endParaRPr lang="fr-FR" dirty="0">
              <a:solidFill>
                <a:srgbClr val="FF0000"/>
              </a:solidFill>
              <a:latin typeface="Arial" charset="0"/>
            </a:endParaRPr>
          </a:p>
        </p:txBody>
      </p:sp>
      <p:sp>
        <p:nvSpPr>
          <p:cNvPr id="2052" name="Rectangle 9"/>
          <p:cNvSpPr>
            <a:spLocks noChangeArrowheads="1"/>
          </p:cNvSpPr>
          <p:nvPr/>
        </p:nvSpPr>
        <p:spPr bwMode="auto">
          <a:xfrm>
            <a:off x="467544" y="2708920"/>
            <a:ext cx="2808312" cy="1124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p>
            <a:pPr marL="92075" indent="-92075">
              <a:lnSpc>
                <a:spcPct val="90000"/>
              </a:lnSpc>
              <a:spcBef>
                <a:spcPts val="250"/>
              </a:spcBef>
              <a:buClr>
                <a:srgbClr val="1F497D"/>
              </a:buClr>
              <a:buFont typeface="Wingdings" pitchFamily="2" charset="2"/>
              <a:buChar char=""/>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100" dirty="0" smtClean="0">
                <a:solidFill>
                  <a:schemeClr val="tx1"/>
                </a:solidFill>
                <a:latin typeface="Arial" charset="0"/>
              </a:rPr>
              <a:t>Radio Intelligente</a:t>
            </a:r>
          </a:p>
          <a:p>
            <a:pPr marL="92075" indent="-92075">
              <a:lnSpc>
                <a:spcPct val="90000"/>
              </a:lnSpc>
              <a:spcBef>
                <a:spcPts val="250"/>
              </a:spcBef>
              <a:buClr>
                <a:srgbClr val="1F497D"/>
              </a:buClr>
              <a:buFont typeface="Wingdings" pitchFamily="2" charset="2"/>
              <a:buChar char=""/>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100" dirty="0" smtClean="0">
                <a:solidFill>
                  <a:schemeClr val="tx1"/>
                </a:solidFill>
                <a:latin typeface="Arial" charset="0"/>
              </a:rPr>
              <a:t>Intégration d’antennes, blindage, </a:t>
            </a:r>
            <a:r>
              <a:rPr lang="fr-FR" sz="1100" dirty="0" smtClean="0">
                <a:latin typeface="Arial" charset="0"/>
              </a:rPr>
              <a:t>gestion des interférences</a:t>
            </a:r>
            <a:endParaRPr lang="fr-FR" sz="1100" dirty="0" smtClean="0">
              <a:solidFill>
                <a:schemeClr val="tx1"/>
              </a:solidFill>
              <a:latin typeface="Arial" charset="0"/>
            </a:endParaRPr>
          </a:p>
          <a:p>
            <a:pPr marL="92075" indent="-92075">
              <a:lnSpc>
                <a:spcPct val="90000"/>
              </a:lnSpc>
              <a:spcBef>
                <a:spcPts val="250"/>
              </a:spcBef>
              <a:buClr>
                <a:srgbClr val="1F497D"/>
              </a:buClr>
              <a:buFont typeface="Wingdings" pitchFamily="2" charset="2"/>
              <a:buChar char=""/>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100" dirty="0" smtClean="0">
                <a:solidFill>
                  <a:schemeClr val="tx1"/>
                </a:solidFill>
                <a:latin typeface="Arial" charset="0"/>
              </a:rPr>
              <a:t>Sécurité-sûreté</a:t>
            </a:r>
            <a:r>
              <a:rPr lang="fr-FR" sz="1100" dirty="0" smtClean="0">
                <a:latin typeface="Arial" charset="0"/>
              </a:rPr>
              <a:t> (intégrité, confidentialité, sûreté de fonctionnement)</a:t>
            </a:r>
          </a:p>
          <a:p>
            <a:pPr marL="92075" indent="-92075">
              <a:lnSpc>
                <a:spcPct val="90000"/>
              </a:lnSpc>
              <a:spcBef>
                <a:spcPts val="250"/>
              </a:spcBef>
              <a:buClr>
                <a:srgbClr val="1F497D"/>
              </a:buClr>
              <a:buFont typeface="Wingdings" pitchFamily="2" charset="2"/>
              <a:buChar char=""/>
              <a:tabLst>
                <a:tab pos="182563"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100" dirty="0" smtClean="0">
                <a:solidFill>
                  <a:schemeClr val="tx1"/>
                </a:solidFill>
                <a:latin typeface="Arial" charset="0"/>
              </a:rPr>
              <a:t>Résilience, </a:t>
            </a:r>
            <a:r>
              <a:rPr lang="fr-FR" sz="1100" dirty="0" err="1" smtClean="0">
                <a:solidFill>
                  <a:schemeClr val="tx1"/>
                </a:solidFill>
                <a:latin typeface="Arial" charset="0"/>
              </a:rPr>
              <a:t>cybersécurité</a:t>
            </a:r>
            <a:r>
              <a:rPr lang="fr-FR" sz="1100" dirty="0" smtClean="0">
                <a:solidFill>
                  <a:schemeClr val="tx1"/>
                </a:solidFill>
                <a:latin typeface="Arial" charset="0"/>
              </a:rPr>
              <a:t> du système</a:t>
            </a:r>
          </a:p>
        </p:txBody>
      </p:sp>
      <p:pic>
        <p:nvPicPr>
          <p:cNvPr id="2090" name="Image 4" descr="train03.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692" y="2975905"/>
            <a:ext cx="2280513" cy="1549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1" name="Image 86" descr="sat.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82094" y="2729643"/>
            <a:ext cx="244011" cy="234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92" name="Groupe 9"/>
          <p:cNvGrpSpPr>
            <a:grpSpLocks/>
          </p:cNvGrpSpPr>
          <p:nvPr/>
        </p:nvGrpSpPr>
        <p:grpSpPr bwMode="auto">
          <a:xfrm>
            <a:off x="3616678" y="2911753"/>
            <a:ext cx="196016" cy="130690"/>
            <a:chOff x="3083266" y="702803"/>
            <a:chExt cx="515137" cy="379113"/>
          </a:xfrm>
        </p:grpSpPr>
        <p:sp>
          <p:nvSpPr>
            <p:cNvPr id="107" name="Arc 6"/>
            <p:cNvSpPr/>
            <p:nvPr/>
          </p:nvSpPr>
          <p:spPr>
            <a:xfrm>
              <a:off x="3082338" y="701997"/>
              <a:ext cx="333761"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8" name="Arc 7"/>
            <p:cNvSpPr/>
            <p:nvPr/>
          </p:nvSpPr>
          <p:spPr>
            <a:xfrm>
              <a:off x="3153264" y="780285"/>
              <a:ext cx="333761" cy="207229"/>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 name="Arc 8"/>
            <p:cNvSpPr/>
            <p:nvPr/>
          </p:nvSpPr>
          <p:spPr>
            <a:xfrm>
              <a:off x="3265907" y="867781"/>
              <a:ext cx="333761"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093" name="Groupe 10"/>
          <p:cNvGrpSpPr>
            <a:grpSpLocks/>
          </p:cNvGrpSpPr>
          <p:nvPr/>
        </p:nvGrpSpPr>
        <p:grpSpPr bwMode="auto">
          <a:xfrm rot="20041250">
            <a:off x="3439096" y="3099353"/>
            <a:ext cx="196016" cy="130690"/>
            <a:chOff x="3083266" y="702803"/>
            <a:chExt cx="515137" cy="379113"/>
          </a:xfrm>
        </p:grpSpPr>
        <p:sp>
          <p:nvSpPr>
            <p:cNvPr id="104" name="Arc 11"/>
            <p:cNvSpPr/>
            <p:nvPr/>
          </p:nvSpPr>
          <p:spPr>
            <a:xfrm>
              <a:off x="3078247" y="687368"/>
              <a:ext cx="337934"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5" name="Arc 12"/>
            <p:cNvSpPr/>
            <p:nvPr/>
          </p:nvSpPr>
          <p:spPr>
            <a:xfrm>
              <a:off x="3152419" y="763983"/>
              <a:ext cx="342105" cy="207231"/>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6" name="Arc 105"/>
            <p:cNvSpPr/>
            <p:nvPr/>
          </p:nvSpPr>
          <p:spPr>
            <a:xfrm>
              <a:off x="3264725" y="853140"/>
              <a:ext cx="333761"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094" name="Groupe 14"/>
          <p:cNvGrpSpPr>
            <a:grpSpLocks/>
          </p:cNvGrpSpPr>
          <p:nvPr/>
        </p:nvGrpSpPr>
        <p:grpSpPr bwMode="auto">
          <a:xfrm rot="3279388" flipH="1">
            <a:off x="4420725" y="3340488"/>
            <a:ext cx="177581" cy="144257"/>
            <a:chOff x="3083266" y="702803"/>
            <a:chExt cx="515137" cy="379113"/>
          </a:xfrm>
        </p:grpSpPr>
        <p:sp>
          <p:nvSpPr>
            <p:cNvPr id="101" name="Arc 100"/>
            <p:cNvSpPr/>
            <p:nvPr/>
          </p:nvSpPr>
          <p:spPr>
            <a:xfrm>
              <a:off x="3100290" y="698575"/>
              <a:ext cx="326964" cy="21694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2" name="Arc 101"/>
            <p:cNvSpPr/>
            <p:nvPr/>
          </p:nvSpPr>
          <p:spPr>
            <a:xfrm>
              <a:off x="3171980" y="785023"/>
              <a:ext cx="326961" cy="212774"/>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3" name="Arc 102"/>
            <p:cNvSpPr/>
            <p:nvPr/>
          </p:nvSpPr>
          <p:spPr>
            <a:xfrm>
              <a:off x="3278616" y="871431"/>
              <a:ext cx="322358" cy="212774"/>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 name="Groupe 19"/>
          <p:cNvGrpSpPr/>
          <p:nvPr/>
        </p:nvGrpSpPr>
        <p:grpSpPr bwMode="auto">
          <a:xfrm rot="6392992">
            <a:off x="4245817" y="3616651"/>
            <a:ext cx="239121" cy="200174"/>
            <a:chOff x="3083266" y="702803"/>
            <a:chExt cx="515137" cy="379113"/>
          </a:xfrm>
          <a:effectLst>
            <a:outerShdw blurRad="50800" dist="38100" dir="5400000" algn="t" rotWithShape="0">
              <a:prstClr val="black">
                <a:alpha val="40000"/>
              </a:prstClr>
            </a:outerShdw>
          </a:effectLst>
        </p:grpSpPr>
        <p:sp>
          <p:nvSpPr>
            <p:cNvPr id="98" name="Arc 97"/>
            <p:cNvSpPr/>
            <p:nvPr/>
          </p:nvSpPr>
          <p:spPr>
            <a:xfrm>
              <a:off x="3083266" y="702803"/>
              <a:ext cx="332509" cy="211597"/>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9" name="Arc 98"/>
            <p:cNvSpPr/>
            <p:nvPr/>
          </p:nvSpPr>
          <p:spPr>
            <a:xfrm>
              <a:off x="3152539" y="779633"/>
              <a:ext cx="332509" cy="211597"/>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0" name="Arc 99"/>
            <p:cNvSpPr/>
            <p:nvPr/>
          </p:nvSpPr>
          <p:spPr>
            <a:xfrm>
              <a:off x="3265894" y="870319"/>
              <a:ext cx="332509" cy="211597"/>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096" name="Groupe 23"/>
          <p:cNvGrpSpPr>
            <a:grpSpLocks/>
          </p:cNvGrpSpPr>
          <p:nvPr/>
        </p:nvGrpSpPr>
        <p:grpSpPr bwMode="auto">
          <a:xfrm rot="10176949" flipH="1">
            <a:off x="3779367" y="3904488"/>
            <a:ext cx="196016" cy="130690"/>
            <a:chOff x="3083266" y="702803"/>
            <a:chExt cx="515137" cy="379113"/>
          </a:xfrm>
        </p:grpSpPr>
        <p:sp>
          <p:nvSpPr>
            <p:cNvPr id="95" name="Arc 94"/>
            <p:cNvSpPr/>
            <p:nvPr/>
          </p:nvSpPr>
          <p:spPr>
            <a:xfrm>
              <a:off x="3092403" y="717983"/>
              <a:ext cx="325416" cy="207229"/>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6" name="Arc 95"/>
            <p:cNvSpPr/>
            <p:nvPr/>
          </p:nvSpPr>
          <p:spPr>
            <a:xfrm>
              <a:off x="3152551" y="803634"/>
              <a:ext cx="329587" cy="198021"/>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7" name="Arc 96"/>
            <p:cNvSpPr/>
            <p:nvPr/>
          </p:nvSpPr>
          <p:spPr>
            <a:xfrm>
              <a:off x="3270626" y="869665"/>
              <a:ext cx="321246"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93" name="Forme libre 92"/>
          <p:cNvSpPr/>
          <p:nvPr/>
        </p:nvSpPr>
        <p:spPr bwMode="auto">
          <a:xfrm>
            <a:off x="4929188" y="2911475"/>
            <a:ext cx="360362" cy="544513"/>
          </a:xfrm>
          <a:custGeom>
            <a:avLst/>
            <a:gdLst>
              <a:gd name="connsiteX0" fmla="*/ 0 w 847646"/>
              <a:gd name="connsiteY0" fmla="*/ 0 h 1647431"/>
              <a:gd name="connsiteX1" fmla="*/ 740588 w 847646"/>
              <a:gd name="connsiteY1" fmla="*/ 1178896 h 1647431"/>
              <a:gd name="connsiteX2" fmla="*/ 642347 w 847646"/>
              <a:gd name="connsiteY2" fmla="*/ 1647431 h 1647431"/>
              <a:gd name="connsiteX0" fmla="*/ 0 w 865279"/>
              <a:gd name="connsiteY0" fmla="*/ 0 h 1322479"/>
              <a:gd name="connsiteX1" fmla="*/ 755702 w 865279"/>
              <a:gd name="connsiteY1" fmla="*/ 853944 h 1322479"/>
              <a:gd name="connsiteX2" fmla="*/ 657461 w 865279"/>
              <a:gd name="connsiteY2" fmla="*/ 1322479 h 1322479"/>
              <a:gd name="connsiteX0" fmla="*/ 0 w 865279"/>
              <a:gd name="connsiteY0" fmla="*/ 0 h 1322479"/>
              <a:gd name="connsiteX1" fmla="*/ 755702 w 865279"/>
              <a:gd name="connsiteY1" fmla="*/ 853944 h 1322479"/>
              <a:gd name="connsiteX2" fmla="*/ 657461 w 865279"/>
              <a:gd name="connsiteY2" fmla="*/ 1322479 h 1322479"/>
              <a:gd name="connsiteX0" fmla="*/ 0 w 895507"/>
              <a:gd name="connsiteY0" fmla="*/ 0 h 1322479"/>
              <a:gd name="connsiteX1" fmla="*/ 785930 w 895507"/>
              <a:gd name="connsiteY1" fmla="*/ 597005 h 1322479"/>
              <a:gd name="connsiteX2" fmla="*/ 657461 w 895507"/>
              <a:gd name="connsiteY2" fmla="*/ 1322479 h 1322479"/>
              <a:gd name="connsiteX0" fmla="*/ 0 w 657461"/>
              <a:gd name="connsiteY0" fmla="*/ 0 h 1322479"/>
              <a:gd name="connsiteX1" fmla="*/ 657461 w 657461"/>
              <a:gd name="connsiteY1" fmla="*/ 1322479 h 1322479"/>
              <a:gd name="connsiteX0" fmla="*/ 0 w 733032"/>
              <a:gd name="connsiteY0" fmla="*/ 0 h 1322479"/>
              <a:gd name="connsiteX1" fmla="*/ 657461 w 733032"/>
              <a:gd name="connsiteY1" fmla="*/ 1322479 h 1322479"/>
              <a:gd name="connsiteX0" fmla="*/ 0 w 733032"/>
              <a:gd name="connsiteY0" fmla="*/ 0 h 1284694"/>
              <a:gd name="connsiteX1" fmla="*/ 574334 w 733032"/>
              <a:gd name="connsiteY1" fmla="*/ 1284694 h 1284694"/>
              <a:gd name="connsiteX0" fmla="*/ 0 w 921957"/>
              <a:gd name="connsiteY0" fmla="*/ 0 h 1284694"/>
              <a:gd name="connsiteX1" fmla="*/ 574334 w 921957"/>
              <a:gd name="connsiteY1" fmla="*/ 1284694 h 1284694"/>
              <a:gd name="connsiteX0" fmla="*/ 0 w 952185"/>
              <a:gd name="connsiteY0" fmla="*/ 0 h 1602089"/>
              <a:gd name="connsiteX1" fmla="*/ 604562 w 952185"/>
              <a:gd name="connsiteY1" fmla="*/ 1602089 h 1602089"/>
              <a:gd name="connsiteX0" fmla="*/ 0 w 952185"/>
              <a:gd name="connsiteY0" fmla="*/ 0 h 1602089"/>
              <a:gd name="connsiteX1" fmla="*/ 604562 w 952185"/>
              <a:gd name="connsiteY1" fmla="*/ 1602089 h 1602089"/>
              <a:gd name="connsiteX0" fmla="*/ 0 w 1073097"/>
              <a:gd name="connsiteY0" fmla="*/ 0 h 1579418"/>
              <a:gd name="connsiteX1" fmla="*/ 725474 w 1073097"/>
              <a:gd name="connsiteY1" fmla="*/ 1579418 h 1579418"/>
              <a:gd name="connsiteX0" fmla="*/ 0 w 944629"/>
              <a:gd name="connsiteY0" fmla="*/ 0 h 1579418"/>
              <a:gd name="connsiteX1" fmla="*/ 725474 w 944629"/>
              <a:gd name="connsiteY1" fmla="*/ 1579418 h 1579418"/>
            </a:gdLst>
            <a:ahLst/>
            <a:cxnLst>
              <a:cxn ang="0">
                <a:pos x="connsiteX0" y="connsiteY0"/>
              </a:cxn>
              <a:cxn ang="0">
                <a:pos x="connsiteX1" y="connsiteY1"/>
              </a:cxn>
            </a:cxnLst>
            <a:rect l="l" t="t" r="r" b="b"/>
            <a:pathLst>
              <a:path w="944629" h="1579418">
                <a:moveTo>
                  <a:pt x="0" y="0"/>
                </a:moveTo>
                <a:cubicBezTo>
                  <a:pt x="944629" y="251900"/>
                  <a:pt x="876615" y="972337"/>
                  <a:pt x="725474" y="1579418"/>
                </a:cubicBezTo>
              </a:path>
            </a:pathLst>
          </a:custGeom>
          <a:ln w="12700">
            <a:solidFill>
              <a:schemeClr val="accent6">
                <a:lumMod val="75000"/>
              </a:schemeClr>
            </a:solidFill>
            <a:headEnd type="oval" w="med" len="med"/>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098" name="Agression_MDC_Rayleigh_SNR9dB_SVD(4Tx,4Rx)_Iter30.avi">
            <a:hlinkClick r:id="" action="ppaction://media"/>
          </p:cNvPr>
          <p:cNvPicPr>
            <a:picLocks noRot="1" noChangeAspect="1" noChangeArrowheads="1"/>
          </p:cNvPicPr>
          <p:nvPr>
            <a:videoFile r:link="rId1"/>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59806" y="2830727"/>
            <a:ext cx="552978" cy="409542"/>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85" name="Rectangle 84"/>
          <p:cNvSpPr/>
          <p:nvPr/>
        </p:nvSpPr>
        <p:spPr bwMode="auto">
          <a:xfrm>
            <a:off x="3203575" y="2708275"/>
            <a:ext cx="2344738" cy="180975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Triangle isocèle 82"/>
          <p:cNvSpPr/>
          <p:nvPr/>
        </p:nvSpPr>
        <p:spPr bwMode="auto">
          <a:xfrm rot="19883975" flipV="1">
            <a:off x="3402013" y="3917950"/>
            <a:ext cx="2538412" cy="950913"/>
          </a:xfrm>
          <a:prstGeom prst="triangle">
            <a:avLst>
              <a:gd name="adj" fmla="val 77919"/>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 name="Rectangle 4"/>
          <p:cNvSpPr>
            <a:spLocks noGrp="1" noChangeArrowheads="1"/>
          </p:cNvSpPr>
          <p:nvPr>
            <p:ph type="title"/>
          </p:nvPr>
        </p:nvSpPr>
        <p:spPr>
          <a:xfrm>
            <a:off x="0" y="116633"/>
            <a:ext cx="9144000" cy="1206500"/>
          </a:xfrm>
        </p:spPr>
        <p:txBody>
          <a:bodyPr/>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2800" dirty="0" smtClean="0"/>
              <a:t>CNS pour le train autonome et connecté</a:t>
            </a:r>
          </a:p>
        </p:txBody>
      </p:sp>
      <p:sp>
        <p:nvSpPr>
          <p:cNvPr id="2056" name="Oval 1"/>
          <p:cNvSpPr>
            <a:spLocks noChangeArrowheads="1"/>
          </p:cNvSpPr>
          <p:nvPr/>
        </p:nvSpPr>
        <p:spPr bwMode="auto">
          <a:xfrm>
            <a:off x="539752" y="4197086"/>
            <a:ext cx="4537075" cy="2662239"/>
          </a:xfrm>
          <a:prstGeom prst="ellipse">
            <a:avLst/>
          </a:prstGeom>
          <a:solidFill>
            <a:srgbClr val="A0DF9D">
              <a:alpha val="45882"/>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57" name="Rectangle 11"/>
          <p:cNvSpPr>
            <a:spLocks noChangeArrowheads="1"/>
          </p:cNvSpPr>
          <p:nvPr/>
        </p:nvSpPr>
        <p:spPr bwMode="auto">
          <a:xfrm>
            <a:off x="971552" y="5049836"/>
            <a:ext cx="3529013" cy="1619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solidFill>
                  <a:schemeClr val="tx1"/>
                </a:solidFill>
                <a:latin typeface="Arial" charset="0"/>
              </a:rPr>
              <a:t>Détection </a:t>
            </a:r>
            <a:r>
              <a:rPr lang="fr-FR" sz="1100" dirty="0" smtClean="0">
                <a:latin typeface="Arial" charset="0"/>
              </a:rPr>
              <a:t>des situations</a:t>
            </a:r>
            <a:r>
              <a:rPr lang="fr-FR" sz="1100" dirty="0" smtClean="0">
                <a:solidFill>
                  <a:schemeClr val="tx1"/>
                </a:solidFill>
                <a:latin typeface="Arial" charset="0"/>
              </a:rPr>
              <a:t> potentiellement dangereuses le long des voies, intersections, passages à niveau, intérieur des véhicules</a:t>
            </a:r>
          </a:p>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latin typeface="Arial" charset="0"/>
              </a:rPr>
              <a:t>Détection de la signalisation latérale</a:t>
            </a:r>
          </a:p>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latin typeface="Arial" charset="0"/>
              </a:rPr>
              <a:t>Détection des attaques (</a:t>
            </a:r>
            <a:r>
              <a:rPr lang="fr-FR" sz="1100" dirty="0" err="1" smtClean="0">
                <a:latin typeface="Arial" charset="0"/>
              </a:rPr>
              <a:t>cybersécurité</a:t>
            </a:r>
            <a:r>
              <a:rPr lang="fr-FR" sz="1100" dirty="0" smtClean="0">
                <a:latin typeface="Arial" charset="0"/>
              </a:rPr>
              <a:t>)</a:t>
            </a:r>
            <a:endParaRPr lang="fr-FR" sz="1100" dirty="0" smtClean="0">
              <a:solidFill>
                <a:schemeClr val="tx1"/>
              </a:solidFill>
              <a:latin typeface="Arial" charset="0"/>
            </a:endParaRPr>
          </a:p>
          <a:p>
            <a:pPr marL="342900" indent="-341313">
              <a:lnSpc>
                <a:spcPct val="90000"/>
              </a:lnSpc>
              <a:spcBef>
                <a:spcPts val="250"/>
              </a:spcBef>
              <a:buClr>
                <a:srgbClr val="1F497D"/>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solidFill>
                  <a:schemeClr val="tx1"/>
                </a:solidFill>
                <a:latin typeface="Arial" charset="0"/>
              </a:rPr>
              <a:t>Diagnostic </a:t>
            </a:r>
            <a:r>
              <a:rPr lang="fr-FR" sz="1100" dirty="0" smtClean="0">
                <a:latin typeface="Arial" charset="0"/>
              </a:rPr>
              <a:t>et </a:t>
            </a:r>
            <a:r>
              <a:rPr lang="fr-FR" sz="1100" dirty="0" smtClean="0">
                <a:solidFill>
                  <a:schemeClr val="tx1"/>
                </a:solidFill>
                <a:latin typeface="Arial" charset="0"/>
              </a:rPr>
              <a:t>maintenance, prévention</a:t>
            </a:r>
          </a:p>
          <a:p>
            <a:pPr marL="342900" indent="-341313">
              <a:lnSpc>
                <a:spcPct val="90000"/>
              </a:lnSpc>
              <a:spcBef>
                <a:spcPts val="250"/>
              </a:spcBef>
              <a:buClr>
                <a:srgbClr val="1F497D"/>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latin typeface="Arial" charset="0"/>
              </a:rPr>
              <a:t>Alerte</a:t>
            </a:r>
          </a:p>
          <a:p>
            <a:pPr marL="342900" indent="-341313">
              <a:lnSpc>
                <a:spcPct val="90000"/>
              </a:lnSpc>
              <a:spcBef>
                <a:spcPts val="250"/>
              </a:spcBef>
              <a:buClr>
                <a:srgbClr val="1F497D"/>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solidFill>
                  <a:schemeClr val="tx1"/>
                </a:solidFill>
                <a:latin typeface="Arial" charset="0"/>
              </a:rPr>
              <a:t>Facteurs humains</a:t>
            </a:r>
          </a:p>
          <a:p>
            <a:pPr marL="342900" indent="-341313">
              <a:lnSpc>
                <a:spcPct val="90000"/>
              </a:lnSpc>
              <a:spcBef>
                <a:spcPts val="250"/>
              </a:spcBef>
              <a:buClr>
                <a:srgbClr val="1F497D"/>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000" dirty="0">
              <a:solidFill>
                <a:schemeClr val="tx1"/>
              </a:solidFill>
              <a:latin typeface="Arial" charset="0"/>
            </a:endParaRPr>
          </a:p>
        </p:txBody>
      </p:sp>
      <p:sp>
        <p:nvSpPr>
          <p:cNvPr id="2058" name="Rectangle 17"/>
          <p:cNvSpPr>
            <a:spLocks noChangeArrowheads="1"/>
          </p:cNvSpPr>
          <p:nvPr/>
        </p:nvSpPr>
        <p:spPr bwMode="auto">
          <a:xfrm>
            <a:off x="1943620" y="4733996"/>
            <a:ext cx="1692276" cy="279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b="1" dirty="0" smtClean="0">
                <a:solidFill>
                  <a:srgbClr val="000000"/>
                </a:solidFill>
                <a:latin typeface="Arial" charset="0"/>
              </a:rPr>
              <a:t>Détecter, alerter</a:t>
            </a:r>
            <a:endParaRPr lang="fr-FR" sz="1200" dirty="0">
              <a:solidFill>
                <a:srgbClr val="000000"/>
              </a:solidFill>
              <a:latin typeface="Arial" charset="0"/>
            </a:endParaRPr>
          </a:p>
        </p:txBody>
      </p:sp>
      <p:sp>
        <p:nvSpPr>
          <p:cNvPr id="2084" name="Ellipse 110"/>
          <p:cNvSpPr>
            <a:spLocks noChangeArrowheads="1"/>
          </p:cNvSpPr>
          <p:nvPr/>
        </p:nvSpPr>
        <p:spPr bwMode="auto">
          <a:xfrm>
            <a:off x="1727203" y="4376311"/>
            <a:ext cx="1861757" cy="348095"/>
          </a:xfrm>
          <a:prstGeom prst="ellipse">
            <a:avLst/>
          </a:prstGeom>
          <a:solidFill>
            <a:srgbClr val="00EEB0"/>
          </a:solidFill>
          <a:ln w="9525" algn="ctr">
            <a:solidFill>
              <a:schemeClr val="tx1"/>
            </a:solidFill>
            <a:round/>
            <a:headEnd/>
            <a:tailEnd/>
          </a:ln>
        </p:spPr>
        <p:txBody>
          <a:bodyPr/>
          <a:lstStyle/>
          <a:p>
            <a:endParaRPr lang="en-US"/>
          </a:p>
        </p:txBody>
      </p:sp>
      <p:sp>
        <p:nvSpPr>
          <p:cNvPr id="2085" name="Text Box 7"/>
          <p:cNvSpPr txBox="1">
            <a:spLocks noChangeArrowheads="1"/>
          </p:cNvSpPr>
          <p:nvPr/>
        </p:nvSpPr>
        <p:spPr bwMode="auto">
          <a:xfrm>
            <a:off x="2060288" y="4353631"/>
            <a:ext cx="1143560" cy="3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9pPr>
          </a:lstStyle>
          <a:p>
            <a:pPr eaLnBrk="1" hangingPunct="1">
              <a:buClrTx/>
              <a:buFontTx/>
              <a:buNone/>
            </a:pPr>
            <a:r>
              <a:rPr lang="fr-FR" dirty="0" smtClean="0">
                <a:solidFill>
                  <a:srgbClr val="FF0000"/>
                </a:solidFill>
                <a:latin typeface="Arial" charset="0"/>
              </a:rPr>
              <a:t>Surveiller</a:t>
            </a:r>
            <a:endParaRPr lang="fr-FR" dirty="0">
              <a:solidFill>
                <a:srgbClr val="FF0000"/>
              </a:solidFill>
              <a:latin typeface="Arial" charset="0"/>
            </a:endParaRPr>
          </a:p>
        </p:txBody>
      </p:sp>
      <p:sp>
        <p:nvSpPr>
          <p:cNvPr id="2060" name="Oval 2"/>
          <p:cNvSpPr>
            <a:spLocks noChangeArrowheads="1"/>
          </p:cNvSpPr>
          <p:nvPr/>
        </p:nvSpPr>
        <p:spPr bwMode="auto">
          <a:xfrm>
            <a:off x="4932363" y="1412875"/>
            <a:ext cx="3960812" cy="2520951"/>
          </a:xfrm>
          <a:prstGeom prst="ellipse">
            <a:avLst/>
          </a:prstGeom>
          <a:solidFill>
            <a:srgbClr val="FF99FF">
              <a:alpha val="45882"/>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FR"/>
          </a:p>
        </p:txBody>
      </p:sp>
      <p:sp>
        <p:nvSpPr>
          <p:cNvPr id="2061" name="Rectangle 10"/>
          <p:cNvSpPr>
            <a:spLocks noChangeArrowheads="1"/>
          </p:cNvSpPr>
          <p:nvPr/>
        </p:nvSpPr>
        <p:spPr bwMode="auto">
          <a:xfrm>
            <a:off x="5184777" y="2132014"/>
            <a:ext cx="3813765" cy="2062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342900" indent="-341313">
              <a:lnSpc>
                <a:spcPct val="9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200" dirty="0" smtClean="0">
                <a:latin typeface="Arial" charset="0"/>
              </a:rPr>
              <a:t>améliorer et</a:t>
            </a:r>
            <a:r>
              <a:rPr lang="fr-FR" sz="1200" dirty="0" smtClean="0">
                <a:solidFill>
                  <a:schemeClr val="tx1"/>
                </a:solidFill>
                <a:latin typeface="Arial" charset="0"/>
              </a:rPr>
              <a:t> </a:t>
            </a:r>
            <a:r>
              <a:rPr lang="fr-FR" sz="1200" dirty="0" smtClean="0">
                <a:latin typeface="Arial" charset="0"/>
              </a:rPr>
              <a:t>quantifier la q</a:t>
            </a:r>
            <a:r>
              <a:rPr lang="fr-FR" sz="1200" dirty="0" smtClean="0">
                <a:solidFill>
                  <a:schemeClr val="tx1"/>
                </a:solidFill>
                <a:latin typeface="Arial" charset="0"/>
              </a:rPr>
              <a:t>ualité de service en environnements contraints</a:t>
            </a:r>
          </a:p>
          <a:p>
            <a:pPr marL="741363" lvl="1" indent="-284163">
              <a:lnSpc>
                <a:spcPct val="90000"/>
              </a:lnSpc>
              <a:spcBef>
                <a:spcPts val="250"/>
              </a:spcBef>
              <a:buClr>
                <a:srgbClr val="FF0000"/>
              </a:buClr>
              <a:buFontTx/>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200" dirty="0" smtClean="0">
                <a:latin typeface="Arial" charset="0"/>
              </a:rPr>
              <a:t>Disponibilité, précision, intégrité</a:t>
            </a:r>
          </a:p>
          <a:p>
            <a:pPr marL="741363" lvl="1" indent="-284163">
              <a:lnSpc>
                <a:spcPct val="90000"/>
              </a:lnSpc>
              <a:spcBef>
                <a:spcPts val="250"/>
              </a:spcBef>
              <a:buClr>
                <a:srgbClr val="FF0000"/>
              </a:buClr>
              <a:buFontTx/>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200" dirty="0" smtClean="0">
                <a:solidFill>
                  <a:schemeClr val="tx1"/>
                </a:solidFill>
                <a:latin typeface="Arial" charset="0"/>
              </a:rPr>
              <a:t>Sûreté de fonctionnement</a:t>
            </a:r>
          </a:p>
          <a:p>
            <a:pPr marL="741363" lvl="1" indent="-284163">
              <a:lnSpc>
                <a:spcPct val="90000"/>
              </a:lnSpc>
              <a:spcBef>
                <a:spcPts val="250"/>
              </a:spcBef>
              <a:buClr>
                <a:srgbClr val="FF0000"/>
              </a:buClr>
              <a:buFontTx/>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200" dirty="0" smtClean="0">
                <a:solidFill>
                  <a:schemeClr val="tx1"/>
                </a:solidFill>
                <a:latin typeface="Arial" charset="0"/>
              </a:rPr>
              <a:t>Standardisation / Certification</a:t>
            </a:r>
          </a:p>
          <a:p>
            <a:pPr marL="741363" lvl="1" indent="-284163">
              <a:lnSpc>
                <a:spcPct val="90000"/>
              </a:lnSpc>
              <a:spcBef>
                <a:spcPts val="250"/>
              </a:spcBef>
              <a:buClr>
                <a:srgbClr val="FF0000"/>
              </a:buClr>
              <a:buFontTx/>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200" dirty="0" smtClean="0">
                <a:solidFill>
                  <a:schemeClr val="tx1"/>
                </a:solidFill>
                <a:latin typeface="Arial" charset="0"/>
              </a:rPr>
              <a:t>Couplage avec des cartes numériques</a:t>
            </a:r>
            <a:r>
              <a:rPr lang="fr-FR" sz="1200" dirty="0" smtClean="0">
                <a:latin typeface="Arial" charset="0"/>
              </a:rPr>
              <a:t>, d’autres systèmes</a:t>
            </a:r>
            <a:endParaRPr lang="fr-FR" sz="1200" dirty="0" smtClean="0">
              <a:solidFill>
                <a:schemeClr val="tx1"/>
              </a:solidFill>
              <a:latin typeface="Arial" charset="0"/>
            </a:endParaRPr>
          </a:p>
          <a:p>
            <a:pPr marL="741363" lvl="1" indent="-284163">
              <a:lnSpc>
                <a:spcPct val="90000"/>
              </a:lnSpc>
              <a:spcBef>
                <a:spcPts val="250"/>
              </a:spcBef>
              <a:buClr>
                <a:srgbClr val="004593"/>
              </a:buClr>
              <a:buFont typeface="Wingdings" pitchFamily="2" charset="2"/>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000" dirty="0">
              <a:solidFill>
                <a:schemeClr val="tx1"/>
              </a:solidFill>
              <a:latin typeface="Arial" charset="0"/>
            </a:endParaRPr>
          </a:p>
        </p:txBody>
      </p:sp>
      <p:sp>
        <p:nvSpPr>
          <p:cNvPr id="2082" name="Ellipse 120"/>
          <p:cNvSpPr>
            <a:spLocks noChangeArrowheads="1"/>
          </p:cNvSpPr>
          <p:nvPr/>
        </p:nvSpPr>
        <p:spPr bwMode="auto">
          <a:xfrm>
            <a:off x="7166500" y="1239839"/>
            <a:ext cx="1533154" cy="503237"/>
          </a:xfrm>
          <a:prstGeom prst="ellipse">
            <a:avLst/>
          </a:prstGeom>
          <a:solidFill>
            <a:srgbClr val="FF99FF"/>
          </a:solidFill>
          <a:ln w="9525" algn="ctr">
            <a:solidFill>
              <a:schemeClr val="tx1"/>
            </a:solidFill>
            <a:round/>
            <a:headEnd/>
            <a:tailEnd/>
          </a:ln>
        </p:spPr>
        <p:txBody>
          <a:bodyPr/>
          <a:lstStyle/>
          <a:p>
            <a:endParaRPr lang="fr-FR"/>
          </a:p>
        </p:txBody>
      </p:sp>
      <p:sp>
        <p:nvSpPr>
          <p:cNvPr id="2083" name="Text Box 12"/>
          <p:cNvSpPr txBox="1">
            <a:spLocks noChangeArrowheads="1"/>
          </p:cNvSpPr>
          <p:nvPr/>
        </p:nvSpPr>
        <p:spPr bwMode="auto">
          <a:xfrm>
            <a:off x="7380312" y="1268760"/>
            <a:ext cx="1105088" cy="3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9pPr>
          </a:lstStyle>
          <a:p>
            <a:pPr eaLnBrk="1" hangingPunct="1">
              <a:buClrTx/>
              <a:buFontTx/>
              <a:buNone/>
            </a:pPr>
            <a:r>
              <a:rPr lang="fr-FR" dirty="0" smtClean="0">
                <a:solidFill>
                  <a:srgbClr val="FF0000"/>
                </a:solidFill>
                <a:latin typeface="Arial" charset="0"/>
              </a:rPr>
              <a:t>Naviguer</a:t>
            </a:r>
            <a:endParaRPr lang="fr-FR" dirty="0">
              <a:solidFill>
                <a:srgbClr val="FF0000"/>
              </a:solidFill>
              <a:latin typeface="Arial" charset="0"/>
            </a:endParaRPr>
          </a:p>
        </p:txBody>
      </p:sp>
      <p:sp>
        <p:nvSpPr>
          <p:cNvPr id="2063" name="Rectangle 18"/>
          <p:cNvSpPr>
            <a:spLocks noChangeArrowheads="1"/>
          </p:cNvSpPr>
          <p:nvPr/>
        </p:nvSpPr>
        <p:spPr bwMode="auto">
          <a:xfrm>
            <a:off x="5472114" y="1700213"/>
            <a:ext cx="2772295" cy="463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b="1" dirty="0" err="1" smtClean="0">
                <a:solidFill>
                  <a:srgbClr val="000000"/>
                </a:solidFill>
                <a:latin typeface="Arial" charset="0"/>
              </a:rPr>
              <a:t>QoS</a:t>
            </a:r>
            <a:r>
              <a:rPr lang="fr-FR" sz="1200" b="1" dirty="0" smtClean="0">
                <a:solidFill>
                  <a:srgbClr val="000000"/>
                </a:solidFill>
                <a:latin typeface="Arial" charset="0"/>
              </a:rPr>
              <a:t> et applications satellitaires (GNSS)</a:t>
            </a:r>
            <a:endParaRPr lang="fr-FR" sz="1200" dirty="0">
              <a:solidFill>
                <a:srgbClr val="000000"/>
              </a:solidFill>
              <a:latin typeface="Arial" charset="0"/>
            </a:endParaRPr>
          </a:p>
        </p:txBody>
      </p:sp>
      <p:sp>
        <p:nvSpPr>
          <p:cNvPr id="2064" name="Oval 14"/>
          <p:cNvSpPr>
            <a:spLocks noChangeArrowheads="1"/>
          </p:cNvSpPr>
          <p:nvPr/>
        </p:nvSpPr>
        <p:spPr bwMode="auto">
          <a:xfrm>
            <a:off x="4427538" y="3789364"/>
            <a:ext cx="4406900" cy="2879725"/>
          </a:xfrm>
          <a:prstGeom prst="ellipse">
            <a:avLst/>
          </a:prstGeom>
          <a:solidFill>
            <a:srgbClr val="FFCCCC">
              <a:alpha val="45882"/>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65" name="Rectangle 16"/>
          <p:cNvSpPr>
            <a:spLocks noChangeArrowheads="1"/>
          </p:cNvSpPr>
          <p:nvPr/>
        </p:nvSpPr>
        <p:spPr bwMode="auto">
          <a:xfrm>
            <a:off x="5214439" y="5445224"/>
            <a:ext cx="3754438" cy="1579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latin typeface="Arial" charset="0"/>
              </a:rPr>
              <a:t>Modèles de Trafic, gestion du trafic</a:t>
            </a:r>
            <a:endParaRPr lang="fr-FR" sz="1100" dirty="0" smtClean="0">
              <a:solidFill>
                <a:schemeClr val="tx1"/>
              </a:solidFill>
              <a:latin typeface="Arial" charset="0"/>
            </a:endParaRPr>
          </a:p>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solidFill>
                  <a:schemeClr val="tx1"/>
                </a:solidFill>
                <a:latin typeface="Arial" charset="0"/>
              </a:rPr>
              <a:t>ERTMS-ETCS, CBTC pour les métro, tram, bus</a:t>
            </a:r>
          </a:p>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solidFill>
                  <a:schemeClr val="tx1"/>
                </a:solidFill>
                <a:latin typeface="Arial" charset="0"/>
              </a:rPr>
              <a:t>Interopérabilité, convergence ERTMS-CBTC</a:t>
            </a:r>
          </a:p>
          <a:p>
            <a:pPr marL="342900" indent="-341313">
              <a:lnSpc>
                <a:spcPct val="80000"/>
              </a:lnSpc>
              <a:spcBef>
                <a:spcPts val="300"/>
              </a:spcBef>
              <a:buClr>
                <a:srgbClr val="004593"/>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latin typeface="Arial" charset="0"/>
              </a:rPr>
              <a:t>Sécurité et sûreté, sûreté de fonctionnement</a:t>
            </a:r>
            <a:endParaRPr lang="fr-FR" sz="1100" dirty="0" smtClean="0">
              <a:solidFill>
                <a:schemeClr val="tx1"/>
              </a:solidFill>
              <a:latin typeface="Arial" charset="0"/>
            </a:endParaRPr>
          </a:p>
          <a:p>
            <a:pPr marL="342900" indent="-341313">
              <a:lnSpc>
                <a:spcPct val="90000"/>
              </a:lnSpc>
              <a:spcBef>
                <a:spcPts val="250"/>
              </a:spcBef>
              <a:buClr>
                <a:srgbClr val="1F497D"/>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fr-FR" sz="1100" dirty="0" smtClean="0">
                <a:latin typeface="Arial" charset="0"/>
              </a:rPr>
              <a:t>I</a:t>
            </a:r>
            <a:r>
              <a:rPr lang="fr-FR" sz="1100" dirty="0" smtClean="0">
                <a:solidFill>
                  <a:schemeClr val="tx1"/>
                </a:solidFill>
                <a:latin typeface="Arial" charset="0"/>
              </a:rPr>
              <a:t>nformation passagers, </a:t>
            </a:r>
            <a:r>
              <a:rPr lang="fr-FR" sz="1100" dirty="0" err="1" smtClean="0">
                <a:solidFill>
                  <a:schemeClr val="tx1"/>
                </a:solidFill>
                <a:latin typeface="Arial" charset="0"/>
              </a:rPr>
              <a:t>intermodalité</a:t>
            </a:r>
            <a:endParaRPr lang="fr-FR" sz="1100" dirty="0" smtClean="0">
              <a:solidFill>
                <a:schemeClr val="tx1"/>
              </a:solidFill>
              <a:latin typeface="Arial" charset="0"/>
            </a:endParaRPr>
          </a:p>
          <a:p>
            <a:pPr marL="342900" indent="-341313">
              <a:lnSpc>
                <a:spcPct val="90000"/>
              </a:lnSpc>
              <a:spcBef>
                <a:spcPts val="250"/>
              </a:spcBef>
              <a:buClr>
                <a:srgbClr val="1F497D"/>
              </a:buClr>
              <a:buFont typeface="Wingdings" pitchFamily="2" charset="2"/>
              <a:buChar cha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endParaRPr lang="en-US" sz="1000" dirty="0">
              <a:solidFill>
                <a:schemeClr val="tx1"/>
              </a:solidFill>
              <a:latin typeface="Arial" charset="0"/>
            </a:endParaRPr>
          </a:p>
        </p:txBody>
      </p:sp>
      <p:sp>
        <p:nvSpPr>
          <p:cNvPr id="2066" name="Rectangle 19"/>
          <p:cNvSpPr>
            <a:spLocks noChangeArrowheads="1"/>
          </p:cNvSpPr>
          <p:nvPr/>
        </p:nvSpPr>
        <p:spPr bwMode="auto">
          <a:xfrm>
            <a:off x="4730750" y="4652963"/>
            <a:ext cx="3811588" cy="8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FR" sz="1200" b="1" dirty="0" smtClean="0">
                <a:solidFill>
                  <a:srgbClr val="000000"/>
                </a:solidFill>
                <a:latin typeface="Arial" charset="0"/>
              </a:rPr>
              <a:t>Prédiction et connaissance temps réel du trafic pour optimiser les flux, réduire la consommation d’énergie, informer les clients, contrôle-commande</a:t>
            </a:r>
            <a:endParaRPr lang="fr-FR" sz="1200" dirty="0">
              <a:solidFill>
                <a:srgbClr val="000000"/>
              </a:solidFill>
              <a:latin typeface="Arial" charset="0"/>
            </a:endParaRPr>
          </a:p>
        </p:txBody>
      </p:sp>
      <p:sp>
        <p:nvSpPr>
          <p:cNvPr id="2075" name="Ellipse 113"/>
          <p:cNvSpPr>
            <a:spLocks noChangeArrowheads="1"/>
          </p:cNvSpPr>
          <p:nvPr/>
        </p:nvSpPr>
        <p:spPr bwMode="auto">
          <a:xfrm>
            <a:off x="5048971" y="4005065"/>
            <a:ext cx="3889375" cy="647700"/>
          </a:xfrm>
          <a:prstGeom prst="ellipse">
            <a:avLst/>
          </a:prstGeom>
          <a:solidFill>
            <a:srgbClr val="FFCCCC"/>
          </a:solidFill>
          <a:ln w="9525" algn="ctr">
            <a:solidFill>
              <a:schemeClr val="tx1"/>
            </a:solidFill>
            <a:round/>
            <a:headEnd/>
            <a:tailEnd/>
          </a:ln>
        </p:spPr>
        <p:txBody>
          <a:bodyPr/>
          <a:lstStyle/>
          <a:p>
            <a:endParaRPr lang="en-US"/>
          </a:p>
        </p:txBody>
      </p:sp>
      <p:sp>
        <p:nvSpPr>
          <p:cNvPr id="2076" name="Text Box 15"/>
          <p:cNvSpPr txBox="1">
            <a:spLocks noChangeArrowheads="1"/>
          </p:cNvSpPr>
          <p:nvPr/>
        </p:nvSpPr>
        <p:spPr bwMode="auto">
          <a:xfrm>
            <a:off x="5109167" y="4152996"/>
            <a:ext cx="3889375" cy="356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itchFamily="34" charset="0"/>
              </a:defRPr>
            </a:lvl9pPr>
          </a:lstStyle>
          <a:p>
            <a:pPr algn="ctr" eaLnBrk="1" hangingPunct="1">
              <a:buClrTx/>
              <a:buFontTx/>
              <a:buNone/>
            </a:pPr>
            <a:r>
              <a:rPr lang="fr-FR" sz="1700" dirty="0" smtClean="0">
                <a:solidFill>
                  <a:srgbClr val="FF0000"/>
                </a:solidFill>
                <a:latin typeface="Arial" charset="0"/>
              </a:rPr>
              <a:t>Gestion du trafic, contrôle-commande</a:t>
            </a:r>
            <a:endParaRPr lang="fr-FR" sz="1700" dirty="0">
              <a:solidFill>
                <a:srgbClr val="FF0000"/>
              </a:solidFill>
              <a:latin typeface="Arial" charset="0"/>
            </a:endParaRPr>
          </a:p>
        </p:txBody>
      </p:sp>
      <p:pic>
        <p:nvPicPr>
          <p:cNvPr id="2081" name="Image 67" descr="panneau_passage_a_niveau_automatique.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08402" y="4149726"/>
            <a:ext cx="333375" cy="401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1"/>
          <p:cNvSpPr>
            <a:spLocks noGrp="1"/>
          </p:cNvSpPr>
          <p:nvPr>
            <p:ph type="sldNum" sz="quarter" idx="4294967295"/>
          </p:nvPr>
        </p:nvSpPr>
        <p:spPr>
          <a:xfrm>
            <a:off x="6553200" y="6356351"/>
            <a:ext cx="2133600" cy="365125"/>
          </a:xfrm>
        </p:spPr>
        <p:txBody>
          <a:bodyPr/>
          <a:lstStyle/>
          <a:p>
            <a:fld id="{FEDAF4A0-3EA4-4347-BC60-8C1EC8A14E6B}" type="slidenum">
              <a:rPr lang="fr-FR" smtClean="0"/>
              <a:pPr/>
              <a:t>8</a:t>
            </a:fld>
            <a:endParaRPr lang="fr-FR" dirty="0"/>
          </a:p>
        </p:txBody>
      </p:sp>
      <p:grpSp>
        <p:nvGrpSpPr>
          <p:cNvPr id="55" name="Groupe 10"/>
          <p:cNvGrpSpPr>
            <a:grpSpLocks/>
          </p:cNvGrpSpPr>
          <p:nvPr/>
        </p:nvGrpSpPr>
        <p:grpSpPr bwMode="auto">
          <a:xfrm rot="20041250">
            <a:off x="3925215" y="3465329"/>
            <a:ext cx="196016" cy="130690"/>
            <a:chOff x="3083266" y="702803"/>
            <a:chExt cx="515137" cy="379113"/>
          </a:xfrm>
        </p:grpSpPr>
        <p:sp>
          <p:nvSpPr>
            <p:cNvPr id="56" name="Arc 11"/>
            <p:cNvSpPr/>
            <p:nvPr/>
          </p:nvSpPr>
          <p:spPr>
            <a:xfrm>
              <a:off x="3078247" y="687368"/>
              <a:ext cx="337934"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Arc 12"/>
            <p:cNvSpPr/>
            <p:nvPr/>
          </p:nvSpPr>
          <p:spPr>
            <a:xfrm>
              <a:off x="3152419" y="763983"/>
              <a:ext cx="342105" cy="207231"/>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Arc 57"/>
            <p:cNvSpPr/>
            <p:nvPr/>
          </p:nvSpPr>
          <p:spPr>
            <a:xfrm>
              <a:off x="3264725" y="853140"/>
              <a:ext cx="333761" cy="211835"/>
            </a:xfrm>
            <a:prstGeom prst="arc">
              <a:avLst>
                <a:gd name="adj1" fmla="val 21032261"/>
                <a:gd name="adj2" fmla="val 625924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extLst>
      <p:ext uri="{BB962C8B-B14F-4D97-AF65-F5344CB8AC3E}">
        <p14:creationId xmlns:p14="http://schemas.microsoft.com/office/powerpoint/2010/main" xmlns="" val="38554844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dirty="0" smtClean="0"/>
              <a:t>Les types de communications</a:t>
            </a:r>
            <a:endParaRPr lang="fr-FR" dirty="0"/>
          </a:p>
        </p:txBody>
      </p:sp>
      <p:sp>
        <p:nvSpPr>
          <p:cNvPr id="3" name="Espace réservé du numéro de diapositive 2"/>
          <p:cNvSpPr>
            <a:spLocks noGrp="1"/>
          </p:cNvSpPr>
          <p:nvPr>
            <p:ph type="sldNum" sz="quarter" idx="12"/>
          </p:nvPr>
        </p:nvSpPr>
        <p:spPr/>
        <p:txBody>
          <a:bodyPr/>
          <a:lstStyle/>
          <a:p>
            <a:fld id="{FEDAF4A0-3EA4-4347-BC60-8C1EC8A14E6B}" type="slidenum">
              <a:rPr lang="fr-FR" smtClean="0"/>
              <a:pPr/>
              <a:t>9</a:t>
            </a:fld>
            <a:endParaRPr lang="fr-FR"/>
          </a:p>
        </p:txBody>
      </p:sp>
      <p:grpSp>
        <p:nvGrpSpPr>
          <p:cNvPr id="18438" name="Groupe 18437"/>
          <p:cNvGrpSpPr/>
          <p:nvPr/>
        </p:nvGrpSpPr>
        <p:grpSpPr>
          <a:xfrm>
            <a:off x="191030" y="2924944"/>
            <a:ext cx="7117274" cy="1873037"/>
            <a:chOff x="899592" y="1785397"/>
            <a:chExt cx="7117274" cy="1873037"/>
          </a:xfrm>
        </p:grpSpPr>
        <p:grpSp>
          <p:nvGrpSpPr>
            <p:cNvPr id="5" name="Groupe 4"/>
            <p:cNvGrpSpPr>
              <a:grpSpLocks/>
            </p:cNvGrpSpPr>
            <p:nvPr/>
          </p:nvGrpSpPr>
          <p:grpSpPr bwMode="auto">
            <a:xfrm>
              <a:off x="899592" y="1785397"/>
              <a:ext cx="7117274" cy="1873037"/>
              <a:chOff x="0" y="0"/>
              <a:chExt cx="6984776" cy="936104"/>
            </a:xfrm>
          </p:grpSpPr>
          <p:pic>
            <p:nvPicPr>
              <p:cNvPr id="8" name="Picture 30" descr="LOCOMOTIVE DIESEL VOSSLOH EURO 4000 VFLI DE SUDEXPRESS"/>
              <p:cNvPicPr>
                <a:picLocks noChangeAspect="1" noChangeArrowheads="1"/>
              </p:cNvPicPr>
              <p:nvPr/>
            </p:nvPicPr>
            <p:blipFill>
              <a:blip r:embed="rId2" cstate="print"/>
              <a:srcRect/>
              <a:stretch>
                <a:fillRect/>
              </a:stretch>
            </p:blipFill>
            <p:spPr bwMode="auto">
              <a:xfrm>
                <a:off x="2376264" y="0"/>
                <a:ext cx="1176131" cy="936104"/>
              </a:xfrm>
              <a:prstGeom prst="rect">
                <a:avLst/>
              </a:prstGeom>
              <a:noFill/>
              <a:ln w="9525">
                <a:noFill/>
                <a:miter lim="800000"/>
                <a:headEnd/>
                <a:tailEnd/>
              </a:ln>
            </p:spPr>
          </p:pic>
          <p:grpSp>
            <p:nvGrpSpPr>
              <p:cNvPr id="9" name="Groupe 8"/>
              <p:cNvGrpSpPr>
                <a:grpSpLocks/>
              </p:cNvGrpSpPr>
              <p:nvPr/>
            </p:nvGrpSpPr>
            <p:grpSpPr bwMode="auto">
              <a:xfrm>
                <a:off x="0" y="360040"/>
                <a:ext cx="2384425" cy="228600"/>
                <a:chOff x="0" y="360040"/>
                <a:chExt cx="2384425" cy="228600"/>
              </a:xfrm>
            </p:grpSpPr>
            <p:pic>
              <p:nvPicPr>
                <p:cNvPr id="15" name="Picture 10"/>
                <p:cNvPicPr>
                  <a:picLocks noChangeAspect="1" noChangeArrowheads="1"/>
                </p:cNvPicPr>
                <p:nvPr/>
              </p:nvPicPr>
              <p:blipFill>
                <a:blip r:embed="rId3" cstate="print"/>
                <a:srcRect/>
                <a:stretch>
                  <a:fillRect/>
                </a:stretch>
              </p:blipFill>
              <p:spPr bwMode="auto">
                <a:xfrm>
                  <a:off x="1584325" y="360040"/>
                  <a:ext cx="800100" cy="228600"/>
                </a:xfrm>
                <a:prstGeom prst="rect">
                  <a:avLst/>
                </a:prstGeom>
                <a:noFill/>
                <a:ln w="9525">
                  <a:noFill/>
                  <a:miter lim="800000"/>
                  <a:headEnd/>
                  <a:tailEnd/>
                </a:ln>
              </p:spPr>
            </p:pic>
            <p:pic>
              <p:nvPicPr>
                <p:cNvPr id="16" name="Picture 12"/>
                <p:cNvPicPr>
                  <a:picLocks noChangeAspect="1" noChangeArrowheads="1"/>
                </p:cNvPicPr>
                <p:nvPr/>
              </p:nvPicPr>
              <p:blipFill>
                <a:blip r:embed="rId3" cstate="print"/>
                <a:srcRect/>
                <a:stretch>
                  <a:fillRect/>
                </a:stretch>
              </p:blipFill>
              <p:spPr bwMode="auto">
                <a:xfrm>
                  <a:off x="0" y="360040"/>
                  <a:ext cx="800100" cy="228600"/>
                </a:xfrm>
                <a:prstGeom prst="rect">
                  <a:avLst/>
                </a:prstGeom>
                <a:noFill/>
                <a:ln w="9525">
                  <a:noFill/>
                  <a:miter lim="800000"/>
                  <a:headEnd/>
                  <a:tailEnd/>
                </a:ln>
              </p:spPr>
            </p:pic>
            <p:pic>
              <p:nvPicPr>
                <p:cNvPr id="17" name="Picture 13"/>
                <p:cNvPicPr>
                  <a:picLocks noChangeAspect="1" noChangeArrowheads="1"/>
                </p:cNvPicPr>
                <p:nvPr/>
              </p:nvPicPr>
              <p:blipFill>
                <a:blip r:embed="rId3" cstate="print"/>
                <a:srcRect/>
                <a:stretch>
                  <a:fillRect/>
                </a:stretch>
              </p:blipFill>
              <p:spPr bwMode="auto">
                <a:xfrm>
                  <a:off x="784225" y="360040"/>
                  <a:ext cx="800100" cy="228600"/>
                </a:xfrm>
                <a:prstGeom prst="rect">
                  <a:avLst/>
                </a:prstGeom>
                <a:noFill/>
                <a:ln w="9525">
                  <a:noFill/>
                  <a:miter lim="800000"/>
                  <a:headEnd/>
                  <a:tailEnd/>
                </a:ln>
              </p:spPr>
            </p:pic>
          </p:grpSp>
          <p:grpSp>
            <p:nvGrpSpPr>
              <p:cNvPr id="10" name="Groupe 9"/>
              <p:cNvGrpSpPr>
                <a:grpSpLocks/>
              </p:cNvGrpSpPr>
              <p:nvPr/>
            </p:nvGrpSpPr>
            <p:grpSpPr bwMode="auto">
              <a:xfrm>
                <a:off x="3528392" y="360040"/>
                <a:ext cx="2384425" cy="228600"/>
                <a:chOff x="3528392" y="360040"/>
                <a:chExt cx="2384425" cy="228600"/>
              </a:xfrm>
            </p:grpSpPr>
            <p:pic>
              <p:nvPicPr>
                <p:cNvPr id="12" name="Picture 10"/>
                <p:cNvPicPr>
                  <a:picLocks noChangeAspect="1" noChangeArrowheads="1"/>
                </p:cNvPicPr>
                <p:nvPr/>
              </p:nvPicPr>
              <p:blipFill>
                <a:blip r:embed="rId3" cstate="print"/>
                <a:srcRect/>
                <a:stretch>
                  <a:fillRect/>
                </a:stretch>
              </p:blipFill>
              <p:spPr bwMode="auto">
                <a:xfrm>
                  <a:off x="5112717" y="360040"/>
                  <a:ext cx="800100" cy="228600"/>
                </a:xfrm>
                <a:prstGeom prst="rect">
                  <a:avLst/>
                </a:prstGeom>
                <a:noFill/>
                <a:ln w="9525">
                  <a:noFill/>
                  <a:miter lim="800000"/>
                  <a:headEnd/>
                  <a:tailEnd/>
                </a:ln>
              </p:spPr>
            </p:pic>
            <p:pic>
              <p:nvPicPr>
                <p:cNvPr id="13" name="Picture 12"/>
                <p:cNvPicPr>
                  <a:picLocks noChangeAspect="1" noChangeArrowheads="1"/>
                </p:cNvPicPr>
                <p:nvPr/>
              </p:nvPicPr>
              <p:blipFill>
                <a:blip r:embed="rId3" cstate="print"/>
                <a:srcRect/>
                <a:stretch>
                  <a:fillRect/>
                </a:stretch>
              </p:blipFill>
              <p:spPr bwMode="auto">
                <a:xfrm>
                  <a:off x="3528392" y="360040"/>
                  <a:ext cx="800100" cy="228600"/>
                </a:xfrm>
                <a:prstGeom prst="rect">
                  <a:avLst/>
                </a:prstGeom>
                <a:noFill/>
                <a:ln w="9525">
                  <a:noFill/>
                  <a:miter lim="800000"/>
                  <a:headEnd/>
                  <a:tailEnd/>
                </a:ln>
              </p:spPr>
            </p:pic>
            <p:pic>
              <p:nvPicPr>
                <p:cNvPr id="14" name="Picture 13"/>
                <p:cNvPicPr>
                  <a:picLocks noChangeAspect="1" noChangeArrowheads="1"/>
                </p:cNvPicPr>
                <p:nvPr/>
              </p:nvPicPr>
              <p:blipFill>
                <a:blip r:embed="rId3" cstate="print"/>
                <a:srcRect/>
                <a:stretch>
                  <a:fillRect/>
                </a:stretch>
              </p:blipFill>
              <p:spPr bwMode="auto">
                <a:xfrm>
                  <a:off x="4312617" y="360040"/>
                  <a:ext cx="800100" cy="228600"/>
                </a:xfrm>
                <a:prstGeom prst="rect">
                  <a:avLst/>
                </a:prstGeom>
                <a:noFill/>
                <a:ln w="9525">
                  <a:noFill/>
                  <a:miter lim="800000"/>
                  <a:headEnd/>
                  <a:tailEnd/>
                </a:ln>
              </p:spPr>
            </p:pic>
          </p:grpSp>
          <p:pic>
            <p:nvPicPr>
              <p:cNvPr id="11" name="Picture 30" descr="LOCOMOTIVE DIESEL VOSSLOH EURO 4000 VFLI DE SUDEXPRESS"/>
              <p:cNvPicPr>
                <a:picLocks noChangeAspect="1" noChangeArrowheads="1"/>
              </p:cNvPicPr>
              <p:nvPr/>
            </p:nvPicPr>
            <p:blipFill>
              <a:blip r:embed="rId2" cstate="print"/>
              <a:srcRect/>
              <a:stretch>
                <a:fillRect/>
              </a:stretch>
            </p:blipFill>
            <p:spPr bwMode="auto">
              <a:xfrm>
                <a:off x="5808645" y="0"/>
                <a:ext cx="1176131" cy="936104"/>
              </a:xfrm>
              <a:prstGeom prst="rect">
                <a:avLst/>
              </a:prstGeom>
              <a:noFill/>
              <a:ln w="9525">
                <a:noFill/>
                <a:miter lim="800000"/>
                <a:headEnd/>
                <a:tailEnd/>
              </a:ln>
            </p:spPr>
          </p:pic>
        </p:grpSp>
        <p:pic>
          <p:nvPicPr>
            <p:cNvPr id="6" name="Picture 6"/>
            <p:cNvPicPr>
              <a:picLocks noChangeAspect="1" noChangeArrowheads="1"/>
            </p:cNvPicPr>
            <p:nvPr/>
          </p:nvPicPr>
          <p:blipFill>
            <a:blip r:embed="rId4" cstate="print"/>
            <a:srcRect/>
            <a:stretch>
              <a:fillRect/>
            </a:stretch>
          </p:blipFill>
          <p:spPr bwMode="auto">
            <a:xfrm>
              <a:off x="3937974" y="2218488"/>
              <a:ext cx="423122" cy="323813"/>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7536581" y="2218488"/>
              <a:ext cx="421359" cy="323813"/>
            </a:xfrm>
            <a:prstGeom prst="rect">
              <a:avLst/>
            </a:prstGeom>
            <a:noFill/>
            <a:ln w="9525">
              <a:noFill/>
              <a:miter lim="800000"/>
              <a:headEnd/>
              <a:tailEnd/>
            </a:ln>
          </p:spPr>
        </p:pic>
        <p:cxnSp>
          <p:nvCxnSpPr>
            <p:cNvPr id="42" name="Connecteur droit avec flèche 41"/>
            <p:cNvCxnSpPr/>
            <p:nvPr/>
          </p:nvCxnSpPr>
          <p:spPr>
            <a:xfrm>
              <a:off x="4494916" y="2414029"/>
              <a:ext cx="2922729"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Groupe 18"/>
          <p:cNvGrpSpPr/>
          <p:nvPr/>
        </p:nvGrpSpPr>
        <p:grpSpPr>
          <a:xfrm>
            <a:off x="5364088" y="1028734"/>
            <a:ext cx="2978908" cy="2110429"/>
            <a:chOff x="686509" y="1342152"/>
            <a:chExt cx="2978908" cy="2110429"/>
          </a:xfrm>
        </p:grpSpPr>
        <p:cxnSp>
          <p:nvCxnSpPr>
            <p:cNvPr id="18432" name="Connecteur droit avec flèche 18431"/>
            <p:cNvCxnSpPr/>
            <p:nvPr/>
          </p:nvCxnSpPr>
          <p:spPr>
            <a:xfrm flipV="1">
              <a:off x="2009624" y="2333693"/>
              <a:ext cx="326258" cy="450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nvGrpSpPr>
            <p:cNvPr id="18442" name="Groupe 18441"/>
            <p:cNvGrpSpPr/>
            <p:nvPr/>
          </p:nvGrpSpPr>
          <p:grpSpPr>
            <a:xfrm>
              <a:off x="686509" y="1342152"/>
              <a:ext cx="2978908" cy="2110429"/>
              <a:chOff x="686509" y="1227639"/>
              <a:chExt cx="2978908" cy="2110429"/>
            </a:xfrm>
          </p:grpSpPr>
          <p:grpSp>
            <p:nvGrpSpPr>
              <p:cNvPr id="45" name="Groupe 44"/>
              <p:cNvGrpSpPr/>
              <p:nvPr/>
            </p:nvGrpSpPr>
            <p:grpSpPr>
              <a:xfrm>
                <a:off x="686509" y="1227639"/>
                <a:ext cx="2978908" cy="1899924"/>
                <a:chOff x="685251" y="4594225"/>
                <a:chExt cx="2978908" cy="1899924"/>
              </a:xfrm>
            </p:grpSpPr>
            <p:pic>
              <p:nvPicPr>
                <p:cNvPr id="46" name="Picture 30" descr="LOCOMOTIVE DIESEL VOSSLOH EURO 4000 VFLI DE SUDEXPRESS"/>
                <p:cNvPicPr>
                  <a:picLocks noChangeAspect="1" noChangeArrowheads="1"/>
                </p:cNvPicPr>
                <p:nvPr/>
              </p:nvPicPr>
              <p:blipFill>
                <a:blip r:embed="rId2" cstate="print"/>
                <a:srcRect/>
                <a:stretch>
                  <a:fillRect/>
                </a:stretch>
              </p:blipFill>
              <p:spPr bwMode="auto">
                <a:xfrm>
                  <a:off x="685251" y="4594225"/>
                  <a:ext cx="1198442" cy="1873037"/>
                </a:xfrm>
                <a:prstGeom prst="rect">
                  <a:avLst/>
                </a:prstGeom>
                <a:noFill/>
                <a:ln w="9525">
                  <a:noFill/>
                  <a:miter lim="800000"/>
                  <a:headEnd/>
                  <a:tailEnd/>
                </a:ln>
              </p:spPr>
            </p:pic>
            <p:pic>
              <p:nvPicPr>
                <p:cNvPr id="47" name="Picture 30" descr="LOCOMOTIVE DIESEL VOSSLOH EURO 4000 VFLI DE SUDEXPRESS"/>
                <p:cNvPicPr>
                  <a:picLocks noChangeAspect="1" noChangeArrowheads="1"/>
                </p:cNvPicPr>
                <p:nvPr/>
              </p:nvPicPr>
              <p:blipFill>
                <a:blip r:embed="rId2" cstate="print"/>
                <a:srcRect/>
                <a:stretch>
                  <a:fillRect/>
                </a:stretch>
              </p:blipFill>
              <p:spPr bwMode="auto">
                <a:xfrm>
                  <a:off x="2465717" y="4621112"/>
                  <a:ext cx="1198442" cy="1873037"/>
                </a:xfrm>
                <a:prstGeom prst="rect">
                  <a:avLst/>
                </a:prstGeom>
                <a:noFill/>
                <a:ln w="9525">
                  <a:noFill/>
                  <a:miter lim="800000"/>
                  <a:headEnd/>
                  <a:tailEnd/>
                </a:ln>
              </p:spPr>
            </p:pic>
            <p:grpSp>
              <p:nvGrpSpPr>
                <p:cNvPr id="48" name="Groupe 47"/>
                <p:cNvGrpSpPr/>
                <p:nvPr/>
              </p:nvGrpSpPr>
              <p:grpSpPr>
                <a:xfrm rot="8245152" flipH="1">
                  <a:off x="1554151" y="5290167"/>
                  <a:ext cx="477597" cy="534925"/>
                  <a:chOff x="5374980" y="3596756"/>
                  <a:chExt cx="923275" cy="933432"/>
                </a:xfrm>
              </p:grpSpPr>
              <p:sp>
                <p:nvSpPr>
                  <p:cNvPr id="53" name="Arc 52"/>
                  <p:cNvSpPr/>
                  <p:nvPr/>
                </p:nvSpPr>
                <p:spPr>
                  <a:xfrm>
                    <a:off x="5374980" y="3759893"/>
                    <a:ext cx="718143" cy="7702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4" name="Arc 53"/>
                  <p:cNvSpPr/>
                  <p:nvPr/>
                </p:nvSpPr>
                <p:spPr>
                  <a:xfrm>
                    <a:off x="5446417" y="3671170"/>
                    <a:ext cx="718143" cy="7702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Arc 54"/>
                  <p:cNvSpPr/>
                  <p:nvPr/>
                </p:nvSpPr>
                <p:spPr>
                  <a:xfrm>
                    <a:off x="5580112" y="3596756"/>
                    <a:ext cx="718143" cy="7702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9" name="Groupe 48"/>
                <p:cNvGrpSpPr/>
                <p:nvPr/>
              </p:nvGrpSpPr>
              <p:grpSpPr>
                <a:xfrm rot="13354848">
                  <a:off x="2311242" y="5304081"/>
                  <a:ext cx="477597" cy="534925"/>
                  <a:chOff x="5374980" y="3596756"/>
                  <a:chExt cx="923275" cy="933432"/>
                </a:xfrm>
              </p:grpSpPr>
              <p:sp>
                <p:nvSpPr>
                  <p:cNvPr id="50" name="Arc 49"/>
                  <p:cNvSpPr/>
                  <p:nvPr/>
                </p:nvSpPr>
                <p:spPr>
                  <a:xfrm>
                    <a:off x="5374980" y="3759893"/>
                    <a:ext cx="718143" cy="7702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1" name="Arc 50"/>
                  <p:cNvSpPr/>
                  <p:nvPr/>
                </p:nvSpPr>
                <p:spPr>
                  <a:xfrm>
                    <a:off x="5446417" y="3671170"/>
                    <a:ext cx="718143" cy="7702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2" name="Arc 51"/>
                  <p:cNvSpPr/>
                  <p:nvPr/>
                </p:nvSpPr>
                <p:spPr>
                  <a:xfrm>
                    <a:off x="5580112" y="3596756"/>
                    <a:ext cx="718143" cy="77029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sp>
            <p:nvSpPr>
              <p:cNvPr id="18433" name="ZoneTexte 18432"/>
              <p:cNvSpPr txBox="1"/>
              <p:nvPr/>
            </p:nvSpPr>
            <p:spPr>
              <a:xfrm>
                <a:off x="839402" y="2507071"/>
                <a:ext cx="2747291" cy="830997"/>
              </a:xfrm>
              <a:prstGeom prst="rect">
                <a:avLst/>
              </a:prstGeom>
              <a:noFill/>
            </p:spPr>
            <p:txBody>
              <a:bodyPr wrap="none" rtlCol="0">
                <a:spAutoFit/>
              </a:bodyPr>
              <a:lstStyle/>
              <a:p>
                <a:pPr algn="ctr"/>
                <a:r>
                  <a:rPr lang="fr-FR" sz="1600" b="1" dirty="0" smtClean="0"/>
                  <a:t>T2T</a:t>
                </a:r>
              </a:p>
              <a:p>
                <a:pPr algn="ctr"/>
                <a:r>
                  <a:rPr lang="fr-FR" sz="1600" dirty="0" smtClean="0"/>
                  <a:t>Couplage Virtuel</a:t>
                </a:r>
              </a:p>
              <a:p>
                <a:pPr algn="ctr"/>
                <a:r>
                  <a:rPr lang="fr-FR" sz="1600" dirty="0" smtClean="0"/>
                  <a:t>Connexion réseaux embarqués</a:t>
                </a:r>
                <a:endParaRPr lang="fr-FR" sz="1600" dirty="0"/>
              </a:p>
            </p:txBody>
          </p:sp>
        </p:grpSp>
      </p:grpSp>
      <p:sp>
        <p:nvSpPr>
          <p:cNvPr id="18441" name="ZoneTexte 18440"/>
          <p:cNvSpPr txBox="1"/>
          <p:nvPr/>
        </p:nvSpPr>
        <p:spPr>
          <a:xfrm>
            <a:off x="431206" y="4118107"/>
            <a:ext cx="1763286" cy="923330"/>
          </a:xfrm>
          <a:prstGeom prst="rect">
            <a:avLst/>
          </a:prstGeom>
          <a:noFill/>
        </p:spPr>
        <p:txBody>
          <a:bodyPr wrap="square" rtlCol="0">
            <a:spAutoFit/>
          </a:bodyPr>
          <a:lstStyle/>
          <a:p>
            <a:pPr algn="ctr"/>
            <a:r>
              <a:rPr lang="fr-FR" b="1" dirty="0" smtClean="0"/>
              <a:t>T2T</a:t>
            </a:r>
            <a:r>
              <a:rPr lang="fr-FR" dirty="0" smtClean="0"/>
              <a:t> Télécommande des locomotives</a:t>
            </a:r>
            <a:endParaRPr lang="fr-FR" dirty="0"/>
          </a:p>
        </p:txBody>
      </p:sp>
      <p:pic>
        <p:nvPicPr>
          <p:cNvPr id="83" name="Image 82"/>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86354" y="4210769"/>
            <a:ext cx="5124450" cy="2353311"/>
          </a:xfrm>
          <a:prstGeom prst="rect">
            <a:avLst/>
          </a:prstGeom>
          <a:noFill/>
          <a:ln>
            <a:noFill/>
          </a:ln>
        </p:spPr>
      </p:pic>
      <p:pic>
        <p:nvPicPr>
          <p:cNvPr id="18443"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5074" y="5238046"/>
            <a:ext cx="2543175" cy="130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446" name="ZoneTexte 18445"/>
          <p:cNvSpPr txBox="1"/>
          <p:nvPr/>
        </p:nvSpPr>
        <p:spPr>
          <a:xfrm>
            <a:off x="3165819" y="6195744"/>
            <a:ext cx="1789529" cy="369332"/>
          </a:xfrm>
          <a:prstGeom prst="rect">
            <a:avLst/>
          </a:prstGeom>
          <a:noFill/>
        </p:spPr>
        <p:txBody>
          <a:bodyPr wrap="none" rtlCol="0">
            <a:spAutoFit/>
          </a:bodyPr>
          <a:lstStyle/>
          <a:p>
            <a:r>
              <a:rPr lang="fr-FR" dirty="0" smtClean="0"/>
              <a:t>Intérieur du train</a:t>
            </a:r>
            <a:endParaRPr lang="fr-FR" dirty="0"/>
          </a:p>
        </p:txBody>
      </p:sp>
      <p:grpSp>
        <p:nvGrpSpPr>
          <p:cNvPr id="20" name="Groupe 19"/>
          <p:cNvGrpSpPr/>
          <p:nvPr/>
        </p:nvGrpSpPr>
        <p:grpSpPr>
          <a:xfrm>
            <a:off x="377568" y="735865"/>
            <a:ext cx="3546360" cy="2592719"/>
            <a:chOff x="106174" y="735864"/>
            <a:chExt cx="3546360" cy="2592718"/>
          </a:xfrm>
        </p:grpSpPr>
        <p:grpSp>
          <p:nvGrpSpPr>
            <p:cNvPr id="4" name="Groupe 3"/>
            <p:cNvGrpSpPr/>
            <p:nvPr/>
          </p:nvGrpSpPr>
          <p:grpSpPr>
            <a:xfrm>
              <a:off x="106174" y="735864"/>
              <a:ext cx="3546360" cy="2592718"/>
              <a:chOff x="3923928" y="689364"/>
              <a:chExt cx="3546360" cy="2592718"/>
            </a:xfrm>
          </p:grpSpPr>
          <p:pic>
            <p:nvPicPr>
              <p:cNvPr id="18" name="Picture 30" descr="LOCOMOTIVE DIESEL VOSSLOH EURO 4000 VFLI DE SUDEXPRESS"/>
              <p:cNvPicPr>
                <a:picLocks noChangeAspect="1" noChangeArrowheads="1"/>
              </p:cNvPicPr>
              <p:nvPr/>
            </p:nvPicPr>
            <p:blipFill>
              <a:blip r:embed="rId2" cstate="print"/>
              <a:srcRect/>
              <a:stretch>
                <a:fillRect/>
              </a:stretch>
            </p:blipFill>
            <p:spPr bwMode="auto">
              <a:xfrm>
                <a:off x="5042115" y="1052736"/>
                <a:ext cx="1198442" cy="1873037"/>
              </a:xfrm>
              <a:prstGeom prst="rect">
                <a:avLst/>
              </a:prstGeom>
              <a:noFill/>
              <a:ln w="9525">
                <a:noFill/>
                <a:miter lim="800000"/>
                <a:headEnd/>
                <a:tailEnd/>
              </a:ln>
            </p:spPr>
          </p:pic>
          <p:grpSp>
            <p:nvGrpSpPr>
              <p:cNvPr id="57" name="Group 49"/>
              <p:cNvGrpSpPr>
                <a:grpSpLocks/>
              </p:cNvGrpSpPr>
              <p:nvPr/>
            </p:nvGrpSpPr>
            <p:grpSpPr bwMode="auto">
              <a:xfrm>
                <a:off x="7014776" y="1362485"/>
                <a:ext cx="451845" cy="1381891"/>
                <a:chOff x="192" y="960"/>
                <a:chExt cx="995" cy="2157"/>
              </a:xfrm>
            </p:grpSpPr>
            <p:grpSp>
              <p:nvGrpSpPr>
                <p:cNvPr id="58" name="Group 50"/>
                <p:cNvGrpSpPr>
                  <a:grpSpLocks/>
                </p:cNvGrpSpPr>
                <p:nvPr/>
              </p:nvGrpSpPr>
              <p:grpSpPr bwMode="auto">
                <a:xfrm>
                  <a:off x="480" y="1392"/>
                  <a:ext cx="351" cy="1725"/>
                  <a:chOff x="4272" y="912"/>
                  <a:chExt cx="672" cy="2016"/>
                </a:xfrm>
              </p:grpSpPr>
              <p:sp>
                <p:nvSpPr>
                  <p:cNvPr id="66" name="Line 51"/>
                  <p:cNvSpPr>
                    <a:spLocks noChangeShapeType="1"/>
                  </p:cNvSpPr>
                  <p:nvPr/>
                </p:nvSpPr>
                <p:spPr bwMode="auto">
                  <a:xfrm flipH="1">
                    <a:off x="4272" y="1248"/>
                    <a:ext cx="336" cy="16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7" name="Line 52"/>
                  <p:cNvSpPr>
                    <a:spLocks noChangeShapeType="1"/>
                  </p:cNvSpPr>
                  <p:nvPr/>
                </p:nvSpPr>
                <p:spPr bwMode="auto">
                  <a:xfrm>
                    <a:off x="4608" y="1248"/>
                    <a:ext cx="336" cy="16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68" name="Freeform 53"/>
                  <p:cNvSpPr>
                    <a:spLocks/>
                  </p:cNvSpPr>
                  <p:nvPr/>
                </p:nvSpPr>
                <p:spPr bwMode="auto">
                  <a:xfrm>
                    <a:off x="4326" y="1728"/>
                    <a:ext cx="618" cy="1200"/>
                  </a:xfrm>
                  <a:custGeom>
                    <a:avLst/>
                    <a:gdLst>
                      <a:gd name="T0" fmla="*/ 186 w 618"/>
                      <a:gd name="T1" fmla="*/ 0 h 1200"/>
                      <a:gd name="T2" fmla="*/ 402 w 618"/>
                      <a:gd name="T3" fmla="*/ 102 h 1200"/>
                      <a:gd name="T4" fmla="*/ 138 w 618"/>
                      <a:gd name="T5" fmla="*/ 240 h 1200"/>
                      <a:gd name="T6" fmla="*/ 459 w 618"/>
                      <a:gd name="T7" fmla="*/ 393 h 1200"/>
                      <a:gd name="T8" fmla="*/ 72 w 618"/>
                      <a:gd name="T9" fmla="*/ 564 h 1200"/>
                      <a:gd name="T10" fmla="*/ 528 w 618"/>
                      <a:gd name="T11" fmla="*/ 741 h 1200"/>
                      <a:gd name="T12" fmla="*/ 0 w 618"/>
                      <a:gd name="T13" fmla="*/ 927 h 1200"/>
                      <a:gd name="T14" fmla="*/ 618 w 618"/>
                      <a:gd name="T15" fmla="*/ 1200 h 1200"/>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1200"/>
                      <a:gd name="T26" fmla="*/ 618 w 618"/>
                      <a:gd name="T27" fmla="*/ 1200 h 1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1200">
                        <a:moveTo>
                          <a:pt x="186" y="0"/>
                        </a:moveTo>
                        <a:lnTo>
                          <a:pt x="402" y="102"/>
                        </a:lnTo>
                        <a:lnTo>
                          <a:pt x="138" y="240"/>
                        </a:lnTo>
                        <a:lnTo>
                          <a:pt x="459" y="393"/>
                        </a:lnTo>
                        <a:lnTo>
                          <a:pt x="72" y="564"/>
                        </a:lnTo>
                        <a:lnTo>
                          <a:pt x="528" y="741"/>
                        </a:lnTo>
                        <a:lnTo>
                          <a:pt x="0" y="927"/>
                        </a:lnTo>
                        <a:lnTo>
                          <a:pt x="618" y="120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69" name="Freeform 54"/>
                  <p:cNvSpPr>
                    <a:spLocks/>
                  </p:cNvSpPr>
                  <p:nvPr/>
                </p:nvSpPr>
                <p:spPr bwMode="auto">
                  <a:xfrm flipH="1">
                    <a:off x="4272" y="1728"/>
                    <a:ext cx="618" cy="1200"/>
                  </a:xfrm>
                  <a:custGeom>
                    <a:avLst/>
                    <a:gdLst>
                      <a:gd name="T0" fmla="*/ 186 w 618"/>
                      <a:gd name="T1" fmla="*/ 0 h 1200"/>
                      <a:gd name="T2" fmla="*/ 402 w 618"/>
                      <a:gd name="T3" fmla="*/ 102 h 1200"/>
                      <a:gd name="T4" fmla="*/ 138 w 618"/>
                      <a:gd name="T5" fmla="*/ 240 h 1200"/>
                      <a:gd name="T6" fmla="*/ 459 w 618"/>
                      <a:gd name="T7" fmla="*/ 393 h 1200"/>
                      <a:gd name="T8" fmla="*/ 72 w 618"/>
                      <a:gd name="T9" fmla="*/ 564 h 1200"/>
                      <a:gd name="T10" fmla="*/ 528 w 618"/>
                      <a:gd name="T11" fmla="*/ 741 h 1200"/>
                      <a:gd name="T12" fmla="*/ 0 w 618"/>
                      <a:gd name="T13" fmla="*/ 927 h 1200"/>
                      <a:gd name="T14" fmla="*/ 618 w 618"/>
                      <a:gd name="T15" fmla="*/ 1200 h 1200"/>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1200"/>
                      <a:gd name="T26" fmla="*/ 618 w 618"/>
                      <a:gd name="T27" fmla="*/ 1200 h 1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1200">
                        <a:moveTo>
                          <a:pt x="186" y="0"/>
                        </a:moveTo>
                        <a:lnTo>
                          <a:pt x="402" y="102"/>
                        </a:lnTo>
                        <a:lnTo>
                          <a:pt x="138" y="240"/>
                        </a:lnTo>
                        <a:lnTo>
                          <a:pt x="459" y="393"/>
                        </a:lnTo>
                        <a:lnTo>
                          <a:pt x="72" y="564"/>
                        </a:lnTo>
                        <a:lnTo>
                          <a:pt x="528" y="741"/>
                        </a:lnTo>
                        <a:lnTo>
                          <a:pt x="0" y="927"/>
                        </a:lnTo>
                        <a:lnTo>
                          <a:pt x="618" y="120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70" name="Line 55"/>
                  <p:cNvSpPr>
                    <a:spLocks noChangeShapeType="1"/>
                  </p:cNvSpPr>
                  <p:nvPr/>
                </p:nvSpPr>
                <p:spPr bwMode="auto">
                  <a:xfrm flipV="1">
                    <a:off x="4608" y="912"/>
                    <a:ext cx="0" cy="67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71" name="Line 56"/>
                  <p:cNvSpPr>
                    <a:spLocks noChangeShapeType="1"/>
                  </p:cNvSpPr>
                  <p:nvPr/>
                </p:nvSpPr>
                <p:spPr bwMode="auto">
                  <a:xfrm>
                    <a:off x="4560" y="912"/>
                    <a:ext cx="0" cy="24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sp>
                <p:nvSpPr>
                  <p:cNvPr id="72" name="Line 57"/>
                  <p:cNvSpPr>
                    <a:spLocks noChangeShapeType="1"/>
                  </p:cNvSpPr>
                  <p:nvPr/>
                </p:nvSpPr>
                <p:spPr bwMode="auto">
                  <a:xfrm>
                    <a:off x="4656" y="912"/>
                    <a:ext cx="0" cy="24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fr-FR"/>
                  </a:p>
                </p:txBody>
              </p:sp>
            </p:grpSp>
            <p:grpSp>
              <p:nvGrpSpPr>
                <p:cNvPr id="59" name="Group 58"/>
                <p:cNvGrpSpPr>
                  <a:grpSpLocks/>
                </p:cNvGrpSpPr>
                <p:nvPr/>
              </p:nvGrpSpPr>
              <p:grpSpPr bwMode="auto">
                <a:xfrm>
                  <a:off x="192" y="960"/>
                  <a:ext cx="995" cy="1000"/>
                  <a:chOff x="318" y="1210"/>
                  <a:chExt cx="995" cy="1000"/>
                </a:xfrm>
              </p:grpSpPr>
              <p:sp>
                <p:nvSpPr>
                  <p:cNvPr id="60" name="Freeform 59"/>
                  <p:cNvSpPr>
                    <a:spLocks/>
                  </p:cNvSpPr>
                  <p:nvPr/>
                </p:nvSpPr>
                <p:spPr bwMode="auto">
                  <a:xfrm rot="10800000">
                    <a:off x="507" y="1379"/>
                    <a:ext cx="236" cy="634"/>
                  </a:xfrm>
                  <a:custGeom>
                    <a:avLst/>
                    <a:gdLst>
                      <a:gd name="T0" fmla="*/ 0 w 2134"/>
                      <a:gd name="T1" fmla="*/ 0 h 2651"/>
                      <a:gd name="T2" fmla="*/ 0 w 2134"/>
                      <a:gd name="T3" fmla="*/ 0 h 2651"/>
                      <a:gd name="T4" fmla="*/ 0 w 2134"/>
                      <a:gd name="T5" fmla="*/ 0 h 2651"/>
                      <a:gd name="T6" fmla="*/ 0 w 2134"/>
                      <a:gd name="T7" fmla="*/ 0 h 2651"/>
                      <a:gd name="T8" fmla="*/ 0 w 2134"/>
                      <a:gd name="T9" fmla="*/ 0 h 2651"/>
                      <a:gd name="T10" fmla="*/ 0 w 2134"/>
                      <a:gd name="T11" fmla="*/ 0 h 2651"/>
                      <a:gd name="T12" fmla="*/ 0 w 2134"/>
                      <a:gd name="T13" fmla="*/ 0 h 2651"/>
                      <a:gd name="T14" fmla="*/ 0 w 2134"/>
                      <a:gd name="T15" fmla="*/ 0 h 2651"/>
                      <a:gd name="T16" fmla="*/ 0 w 2134"/>
                      <a:gd name="T17" fmla="*/ 0 h 2651"/>
                      <a:gd name="T18" fmla="*/ 0 w 2134"/>
                      <a:gd name="T19" fmla="*/ 0 h 2651"/>
                      <a:gd name="T20" fmla="*/ 0 w 2134"/>
                      <a:gd name="T21" fmla="*/ 0 h 2651"/>
                      <a:gd name="T22" fmla="*/ 0 w 2134"/>
                      <a:gd name="T23" fmla="*/ 0 h 2651"/>
                      <a:gd name="T24" fmla="*/ 0 w 2134"/>
                      <a:gd name="T25" fmla="*/ 0 h 2651"/>
                      <a:gd name="T26" fmla="*/ 0 w 2134"/>
                      <a:gd name="T27" fmla="*/ 0 h 2651"/>
                      <a:gd name="T28" fmla="*/ 0 w 2134"/>
                      <a:gd name="T29" fmla="*/ 0 h 2651"/>
                      <a:gd name="T30" fmla="*/ 0 w 2134"/>
                      <a:gd name="T31" fmla="*/ 0 h 2651"/>
                      <a:gd name="T32" fmla="*/ 0 w 2134"/>
                      <a:gd name="T33" fmla="*/ 0 h 2651"/>
                      <a:gd name="T34" fmla="*/ 0 w 2134"/>
                      <a:gd name="T35" fmla="*/ 0 h 2651"/>
                      <a:gd name="T36" fmla="*/ 0 w 2134"/>
                      <a:gd name="T37" fmla="*/ 0 h 2651"/>
                      <a:gd name="T38" fmla="*/ 0 w 2134"/>
                      <a:gd name="T39" fmla="*/ 0 h 2651"/>
                      <a:gd name="T40" fmla="*/ 0 w 2134"/>
                      <a:gd name="T41" fmla="*/ 0 h 2651"/>
                      <a:gd name="T42" fmla="*/ 0 w 2134"/>
                      <a:gd name="T43" fmla="*/ 0 h 2651"/>
                      <a:gd name="T44" fmla="*/ 0 w 2134"/>
                      <a:gd name="T45" fmla="*/ 0 h 2651"/>
                      <a:gd name="T46" fmla="*/ 0 w 2134"/>
                      <a:gd name="T47" fmla="*/ 0 h 2651"/>
                      <a:gd name="T48" fmla="*/ 0 w 2134"/>
                      <a:gd name="T49" fmla="*/ 0 h 2651"/>
                      <a:gd name="T50" fmla="*/ 0 w 2134"/>
                      <a:gd name="T51" fmla="*/ 0 h 2651"/>
                      <a:gd name="T52" fmla="*/ 0 w 2134"/>
                      <a:gd name="T53" fmla="*/ 0 h 2651"/>
                      <a:gd name="T54" fmla="*/ 0 w 2134"/>
                      <a:gd name="T55" fmla="*/ 0 h 2651"/>
                      <a:gd name="T56" fmla="*/ 0 w 2134"/>
                      <a:gd name="T57" fmla="*/ 0 h 2651"/>
                      <a:gd name="T58" fmla="*/ 0 w 2134"/>
                      <a:gd name="T59" fmla="*/ 0 h 2651"/>
                      <a:gd name="T60" fmla="*/ 0 w 2134"/>
                      <a:gd name="T61" fmla="*/ 0 h 2651"/>
                      <a:gd name="T62" fmla="*/ 0 w 2134"/>
                      <a:gd name="T63" fmla="*/ 0 h 2651"/>
                      <a:gd name="T64" fmla="*/ 0 w 2134"/>
                      <a:gd name="T65" fmla="*/ 0 h 2651"/>
                      <a:gd name="T66" fmla="*/ 0 w 2134"/>
                      <a:gd name="T67" fmla="*/ 0 h 2651"/>
                      <a:gd name="T68" fmla="*/ 0 w 2134"/>
                      <a:gd name="T69" fmla="*/ 0 h 2651"/>
                      <a:gd name="T70" fmla="*/ 0 w 2134"/>
                      <a:gd name="T71" fmla="*/ 0 h 2651"/>
                      <a:gd name="T72" fmla="*/ 0 w 2134"/>
                      <a:gd name="T73" fmla="*/ 0 h 2651"/>
                      <a:gd name="T74" fmla="*/ 0 w 2134"/>
                      <a:gd name="T75" fmla="*/ 0 h 2651"/>
                      <a:gd name="T76" fmla="*/ 0 w 2134"/>
                      <a:gd name="T77" fmla="*/ 0 h 26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4"/>
                      <a:gd name="T118" fmla="*/ 0 h 2651"/>
                      <a:gd name="T119" fmla="*/ 2134 w 2134"/>
                      <a:gd name="T120" fmla="*/ 2651 h 26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4" h="2651">
                        <a:moveTo>
                          <a:pt x="0" y="2651"/>
                        </a:moveTo>
                        <a:lnTo>
                          <a:pt x="64" y="2644"/>
                        </a:lnTo>
                        <a:lnTo>
                          <a:pt x="131" y="2636"/>
                        </a:lnTo>
                        <a:lnTo>
                          <a:pt x="262" y="2615"/>
                        </a:lnTo>
                        <a:lnTo>
                          <a:pt x="391" y="2588"/>
                        </a:lnTo>
                        <a:lnTo>
                          <a:pt x="456" y="2573"/>
                        </a:lnTo>
                        <a:lnTo>
                          <a:pt x="520" y="2556"/>
                        </a:lnTo>
                        <a:lnTo>
                          <a:pt x="583" y="2537"/>
                        </a:lnTo>
                        <a:lnTo>
                          <a:pt x="647" y="2518"/>
                        </a:lnTo>
                        <a:lnTo>
                          <a:pt x="774" y="2474"/>
                        </a:lnTo>
                        <a:lnTo>
                          <a:pt x="837" y="2450"/>
                        </a:lnTo>
                        <a:lnTo>
                          <a:pt x="899" y="2425"/>
                        </a:lnTo>
                        <a:lnTo>
                          <a:pt x="1024" y="2371"/>
                        </a:lnTo>
                        <a:lnTo>
                          <a:pt x="1048" y="2359"/>
                        </a:lnTo>
                        <a:lnTo>
                          <a:pt x="1072" y="2347"/>
                        </a:lnTo>
                        <a:lnTo>
                          <a:pt x="1119" y="2325"/>
                        </a:lnTo>
                        <a:lnTo>
                          <a:pt x="1210" y="2277"/>
                        </a:lnTo>
                        <a:lnTo>
                          <a:pt x="1220" y="2270"/>
                        </a:lnTo>
                        <a:lnTo>
                          <a:pt x="1231" y="2263"/>
                        </a:lnTo>
                        <a:lnTo>
                          <a:pt x="1253" y="2251"/>
                        </a:lnTo>
                        <a:lnTo>
                          <a:pt x="1297" y="2226"/>
                        </a:lnTo>
                        <a:lnTo>
                          <a:pt x="1317" y="2213"/>
                        </a:lnTo>
                        <a:lnTo>
                          <a:pt x="1338" y="2200"/>
                        </a:lnTo>
                        <a:lnTo>
                          <a:pt x="1379" y="2175"/>
                        </a:lnTo>
                        <a:lnTo>
                          <a:pt x="1419" y="2148"/>
                        </a:lnTo>
                        <a:lnTo>
                          <a:pt x="1457" y="2121"/>
                        </a:lnTo>
                        <a:lnTo>
                          <a:pt x="1475" y="2107"/>
                        </a:lnTo>
                        <a:lnTo>
                          <a:pt x="1484" y="2099"/>
                        </a:lnTo>
                        <a:lnTo>
                          <a:pt x="1494" y="2093"/>
                        </a:lnTo>
                        <a:lnTo>
                          <a:pt x="1532" y="2066"/>
                        </a:lnTo>
                        <a:lnTo>
                          <a:pt x="1567" y="2037"/>
                        </a:lnTo>
                        <a:lnTo>
                          <a:pt x="1584" y="2023"/>
                        </a:lnTo>
                        <a:lnTo>
                          <a:pt x="1602" y="2009"/>
                        </a:lnTo>
                        <a:lnTo>
                          <a:pt x="1669" y="1951"/>
                        </a:lnTo>
                        <a:lnTo>
                          <a:pt x="1699" y="1920"/>
                        </a:lnTo>
                        <a:lnTo>
                          <a:pt x="1729" y="1890"/>
                        </a:lnTo>
                        <a:lnTo>
                          <a:pt x="1788" y="1828"/>
                        </a:lnTo>
                        <a:lnTo>
                          <a:pt x="1840" y="1763"/>
                        </a:lnTo>
                        <a:lnTo>
                          <a:pt x="1865" y="1730"/>
                        </a:lnTo>
                        <a:lnTo>
                          <a:pt x="1878" y="1713"/>
                        </a:lnTo>
                        <a:lnTo>
                          <a:pt x="1884" y="1705"/>
                        </a:lnTo>
                        <a:lnTo>
                          <a:pt x="1891" y="1698"/>
                        </a:lnTo>
                        <a:lnTo>
                          <a:pt x="1935" y="1629"/>
                        </a:lnTo>
                        <a:lnTo>
                          <a:pt x="1956" y="1594"/>
                        </a:lnTo>
                        <a:lnTo>
                          <a:pt x="1976" y="1560"/>
                        </a:lnTo>
                        <a:lnTo>
                          <a:pt x="1995" y="1523"/>
                        </a:lnTo>
                        <a:lnTo>
                          <a:pt x="2013" y="1488"/>
                        </a:lnTo>
                        <a:lnTo>
                          <a:pt x="2047" y="1416"/>
                        </a:lnTo>
                        <a:lnTo>
                          <a:pt x="2061" y="1378"/>
                        </a:lnTo>
                        <a:lnTo>
                          <a:pt x="2074" y="1341"/>
                        </a:lnTo>
                        <a:lnTo>
                          <a:pt x="2096" y="1268"/>
                        </a:lnTo>
                        <a:lnTo>
                          <a:pt x="2105" y="1232"/>
                        </a:lnTo>
                        <a:lnTo>
                          <a:pt x="2114" y="1197"/>
                        </a:lnTo>
                        <a:lnTo>
                          <a:pt x="2126" y="1126"/>
                        </a:lnTo>
                        <a:lnTo>
                          <a:pt x="2132" y="1055"/>
                        </a:lnTo>
                        <a:lnTo>
                          <a:pt x="2134" y="986"/>
                        </a:lnTo>
                        <a:lnTo>
                          <a:pt x="2130" y="917"/>
                        </a:lnTo>
                        <a:lnTo>
                          <a:pt x="2126" y="884"/>
                        </a:lnTo>
                        <a:lnTo>
                          <a:pt x="2121" y="851"/>
                        </a:lnTo>
                        <a:lnTo>
                          <a:pt x="2114" y="817"/>
                        </a:lnTo>
                        <a:lnTo>
                          <a:pt x="2105" y="784"/>
                        </a:lnTo>
                        <a:lnTo>
                          <a:pt x="2085" y="718"/>
                        </a:lnTo>
                        <a:lnTo>
                          <a:pt x="2073" y="685"/>
                        </a:lnTo>
                        <a:lnTo>
                          <a:pt x="2060" y="654"/>
                        </a:lnTo>
                        <a:lnTo>
                          <a:pt x="2030" y="591"/>
                        </a:lnTo>
                        <a:lnTo>
                          <a:pt x="1994" y="527"/>
                        </a:lnTo>
                        <a:lnTo>
                          <a:pt x="1953" y="465"/>
                        </a:lnTo>
                        <a:lnTo>
                          <a:pt x="1907" y="404"/>
                        </a:lnTo>
                        <a:lnTo>
                          <a:pt x="1856" y="345"/>
                        </a:lnTo>
                        <a:lnTo>
                          <a:pt x="1806" y="292"/>
                        </a:lnTo>
                        <a:lnTo>
                          <a:pt x="1755" y="243"/>
                        </a:lnTo>
                        <a:lnTo>
                          <a:pt x="1700" y="196"/>
                        </a:lnTo>
                        <a:lnTo>
                          <a:pt x="1672" y="173"/>
                        </a:lnTo>
                        <a:lnTo>
                          <a:pt x="1645" y="153"/>
                        </a:lnTo>
                        <a:lnTo>
                          <a:pt x="1584" y="110"/>
                        </a:lnTo>
                        <a:lnTo>
                          <a:pt x="1553" y="89"/>
                        </a:lnTo>
                        <a:lnTo>
                          <a:pt x="1523" y="71"/>
                        </a:lnTo>
                        <a:lnTo>
                          <a:pt x="1458" y="34"/>
                        </a:lnTo>
                        <a:lnTo>
                          <a:pt x="1392" y="0"/>
                        </a:lnTo>
                      </a:path>
                    </a:pathLst>
                  </a:custGeom>
                  <a:noFill/>
                  <a:ln w="9525">
                    <a:solidFill>
                      <a:srgbClr val="FF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61" name="Freeform 60"/>
                  <p:cNvSpPr>
                    <a:spLocks/>
                  </p:cNvSpPr>
                  <p:nvPr/>
                </p:nvSpPr>
                <p:spPr bwMode="auto">
                  <a:xfrm rot="10800000">
                    <a:off x="707" y="1558"/>
                    <a:ext cx="112" cy="300"/>
                  </a:xfrm>
                  <a:custGeom>
                    <a:avLst/>
                    <a:gdLst>
                      <a:gd name="T0" fmla="*/ 0 w 1006"/>
                      <a:gd name="T1" fmla="*/ 0 h 1250"/>
                      <a:gd name="T2" fmla="*/ 0 w 1006"/>
                      <a:gd name="T3" fmla="*/ 0 h 1250"/>
                      <a:gd name="T4" fmla="*/ 0 w 1006"/>
                      <a:gd name="T5" fmla="*/ 0 h 1250"/>
                      <a:gd name="T6" fmla="*/ 0 w 1006"/>
                      <a:gd name="T7" fmla="*/ 0 h 1250"/>
                      <a:gd name="T8" fmla="*/ 0 w 1006"/>
                      <a:gd name="T9" fmla="*/ 0 h 1250"/>
                      <a:gd name="T10" fmla="*/ 0 w 1006"/>
                      <a:gd name="T11" fmla="*/ 0 h 1250"/>
                      <a:gd name="T12" fmla="*/ 0 w 1006"/>
                      <a:gd name="T13" fmla="*/ 0 h 1250"/>
                      <a:gd name="T14" fmla="*/ 0 w 1006"/>
                      <a:gd name="T15" fmla="*/ 0 h 1250"/>
                      <a:gd name="T16" fmla="*/ 0 w 1006"/>
                      <a:gd name="T17" fmla="*/ 0 h 1250"/>
                      <a:gd name="T18" fmla="*/ 0 w 1006"/>
                      <a:gd name="T19" fmla="*/ 0 h 1250"/>
                      <a:gd name="T20" fmla="*/ 0 w 1006"/>
                      <a:gd name="T21" fmla="*/ 0 h 1250"/>
                      <a:gd name="T22" fmla="*/ 0 w 1006"/>
                      <a:gd name="T23" fmla="*/ 0 h 1250"/>
                      <a:gd name="T24" fmla="*/ 0 w 1006"/>
                      <a:gd name="T25" fmla="*/ 0 h 1250"/>
                      <a:gd name="T26" fmla="*/ 0 w 1006"/>
                      <a:gd name="T27" fmla="*/ 0 h 1250"/>
                      <a:gd name="T28" fmla="*/ 0 w 1006"/>
                      <a:gd name="T29" fmla="*/ 0 h 1250"/>
                      <a:gd name="T30" fmla="*/ 0 w 1006"/>
                      <a:gd name="T31" fmla="*/ 0 h 1250"/>
                      <a:gd name="T32" fmla="*/ 0 w 1006"/>
                      <a:gd name="T33" fmla="*/ 0 h 1250"/>
                      <a:gd name="T34" fmla="*/ 0 w 1006"/>
                      <a:gd name="T35" fmla="*/ 0 h 1250"/>
                      <a:gd name="T36" fmla="*/ 0 w 1006"/>
                      <a:gd name="T37" fmla="*/ 0 h 1250"/>
                      <a:gd name="T38" fmla="*/ 0 w 1006"/>
                      <a:gd name="T39" fmla="*/ 0 h 1250"/>
                      <a:gd name="T40" fmla="*/ 0 w 1006"/>
                      <a:gd name="T41" fmla="*/ 0 h 1250"/>
                      <a:gd name="T42" fmla="*/ 0 w 1006"/>
                      <a:gd name="T43" fmla="*/ 0 h 1250"/>
                      <a:gd name="T44" fmla="*/ 0 w 1006"/>
                      <a:gd name="T45" fmla="*/ 0 h 1250"/>
                      <a:gd name="T46" fmla="*/ 0 w 1006"/>
                      <a:gd name="T47" fmla="*/ 0 h 1250"/>
                      <a:gd name="T48" fmla="*/ 0 w 1006"/>
                      <a:gd name="T49" fmla="*/ 0 h 1250"/>
                      <a:gd name="T50" fmla="*/ 0 w 1006"/>
                      <a:gd name="T51" fmla="*/ 0 h 1250"/>
                      <a:gd name="T52" fmla="*/ 0 w 1006"/>
                      <a:gd name="T53" fmla="*/ 0 h 1250"/>
                      <a:gd name="T54" fmla="*/ 0 w 1006"/>
                      <a:gd name="T55" fmla="*/ 0 h 1250"/>
                      <a:gd name="T56" fmla="*/ 0 w 1006"/>
                      <a:gd name="T57" fmla="*/ 0 h 1250"/>
                      <a:gd name="T58" fmla="*/ 0 w 1006"/>
                      <a:gd name="T59" fmla="*/ 0 h 1250"/>
                      <a:gd name="T60" fmla="*/ 0 w 1006"/>
                      <a:gd name="T61" fmla="*/ 0 h 1250"/>
                      <a:gd name="T62" fmla="*/ 0 w 1006"/>
                      <a:gd name="T63" fmla="*/ 0 h 1250"/>
                      <a:gd name="T64" fmla="*/ 0 w 1006"/>
                      <a:gd name="T65" fmla="*/ 0 h 1250"/>
                      <a:gd name="T66" fmla="*/ 0 w 1006"/>
                      <a:gd name="T67" fmla="*/ 0 h 1250"/>
                      <a:gd name="T68" fmla="*/ 0 w 1006"/>
                      <a:gd name="T69" fmla="*/ 0 h 1250"/>
                      <a:gd name="T70" fmla="*/ 0 w 1006"/>
                      <a:gd name="T71" fmla="*/ 0 h 1250"/>
                      <a:gd name="T72" fmla="*/ 0 w 1006"/>
                      <a:gd name="T73" fmla="*/ 0 h 1250"/>
                      <a:gd name="T74" fmla="*/ 0 w 1006"/>
                      <a:gd name="T75" fmla="*/ 0 h 1250"/>
                      <a:gd name="T76" fmla="*/ 0 w 1006"/>
                      <a:gd name="T77" fmla="*/ 0 h 1250"/>
                      <a:gd name="T78" fmla="*/ 0 w 1006"/>
                      <a:gd name="T79" fmla="*/ 0 h 1250"/>
                      <a:gd name="T80" fmla="*/ 0 w 1006"/>
                      <a:gd name="T81" fmla="*/ 0 h 1250"/>
                      <a:gd name="T82" fmla="*/ 0 w 1006"/>
                      <a:gd name="T83" fmla="*/ 0 h 1250"/>
                      <a:gd name="T84" fmla="*/ 0 w 1006"/>
                      <a:gd name="T85" fmla="*/ 0 h 1250"/>
                      <a:gd name="T86" fmla="*/ 0 w 1006"/>
                      <a:gd name="T87" fmla="*/ 0 h 1250"/>
                      <a:gd name="T88" fmla="*/ 0 w 1006"/>
                      <a:gd name="T89" fmla="*/ 0 h 1250"/>
                      <a:gd name="T90" fmla="*/ 0 w 1006"/>
                      <a:gd name="T91" fmla="*/ 0 h 1250"/>
                      <a:gd name="T92" fmla="*/ 0 w 1006"/>
                      <a:gd name="T93" fmla="*/ 0 h 1250"/>
                      <a:gd name="T94" fmla="*/ 0 w 1006"/>
                      <a:gd name="T95" fmla="*/ 0 h 1250"/>
                      <a:gd name="T96" fmla="*/ 0 w 1006"/>
                      <a:gd name="T97" fmla="*/ 0 h 1250"/>
                      <a:gd name="T98" fmla="*/ 0 w 1006"/>
                      <a:gd name="T99" fmla="*/ 0 h 1250"/>
                      <a:gd name="T100" fmla="*/ 0 w 1006"/>
                      <a:gd name="T101" fmla="*/ 0 h 1250"/>
                      <a:gd name="T102" fmla="*/ 0 w 1006"/>
                      <a:gd name="T103" fmla="*/ 0 h 1250"/>
                      <a:gd name="T104" fmla="*/ 0 w 1006"/>
                      <a:gd name="T105" fmla="*/ 0 h 1250"/>
                      <a:gd name="T106" fmla="*/ 0 w 1006"/>
                      <a:gd name="T107" fmla="*/ 0 h 1250"/>
                      <a:gd name="T108" fmla="*/ 0 w 1006"/>
                      <a:gd name="T109" fmla="*/ 0 h 1250"/>
                      <a:gd name="T110" fmla="*/ 0 w 1006"/>
                      <a:gd name="T111" fmla="*/ 0 h 1250"/>
                      <a:gd name="T112" fmla="*/ 0 w 1006"/>
                      <a:gd name="T113" fmla="*/ 0 h 1250"/>
                      <a:gd name="T114" fmla="*/ 0 w 1006"/>
                      <a:gd name="T115" fmla="*/ 0 h 1250"/>
                      <a:gd name="T116" fmla="*/ 0 w 1006"/>
                      <a:gd name="T117" fmla="*/ 0 h 1250"/>
                      <a:gd name="T118" fmla="*/ 0 w 1006"/>
                      <a:gd name="T119" fmla="*/ 0 h 1250"/>
                      <a:gd name="T120" fmla="*/ 0 w 1006"/>
                      <a:gd name="T121" fmla="*/ 0 h 1250"/>
                      <a:gd name="T122" fmla="*/ 0 w 1006"/>
                      <a:gd name="T123" fmla="*/ 0 h 1250"/>
                      <a:gd name="T124" fmla="*/ 0 w 1006"/>
                      <a:gd name="T125" fmla="*/ 0 h 1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6"/>
                      <a:gd name="T190" fmla="*/ 0 h 1250"/>
                      <a:gd name="T191" fmla="*/ 1006 w 1006"/>
                      <a:gd name="T192" fmla="*/ 1250 h 1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6" h="1250">
                        <a:moveTo>
                          <a:pt x="0" y="1250"/>
                        </a:moveTo>
                        <a:lnTo>
                          <a:pt x="61" y="1242"/>
                        </a:lnTo>
                        <a:lnTo>
                          <a:pt x="123" y="1233"/>
                        </a:lnTo>
                        <a:lnTo>
                          <a:pt x="184" y="1219"/>
                        </a:lnTo>
                        <a:lnTo>
                          <a:pt x="214" y="1212"/>
                        </a:lnTo>
                        <a:lnTo>
                          <a:pt x="229" y="1208"/>
                        </a:lnTo>
                        <a:lnTo>
                          <a:pt x="245" y="1205"/>
                        </a:lnTo>
                        <a:lnTo>
                          <a:pt x="259" y="1199"/>
                        </a:lnTo>
                        <a:lnTo>
                          <a:pt x="274" y="1195"/>
                        </a:lnTo>
                        <a:lnTo>
                          <a:pt x="305" y="1186"/>
                        </a:lnTo>
                        <a:lnTo>
                          <a:pt x="365" y="1166"/>
                        </a:lnTo>
                        <a:lnTo>
                          <a:pt x="424" y="1143"/>
                        </a:lnTo>
                        <a:lnTo>
                          <a:pt x="484" y="1119"/>
                        </a:lnTo>
                        <a:lnTo>
                          <a:pt x="528" y="1096"/>
                        </a:lnTo>
                        <a:lnTo>
                          <a:pt x="538" y="1089"/>
                        </a:lnTo>
                        <a:lnTo>
                          <a:pt x="543" y="1086"/>
                        </a:lnTo>
                        <a:lnTo>
                          <a:pt x="549" y="1084"/>
                        </a:lnTo>
                        <a:lnTo>
                          <a:pt x="571" y="1074"/>
                        </a:lnTo>
                        <a:lnTo>
                          <a:pt x="611" y="1050"/>
                        </a:lnTo>
                        <a:lnTo>
                          <a:pt x="630" y="1038"/>
                        </a:lnTo>
                        <a:lnTo>
                          <a:pt x="651" y="1026"/>
                        </a:lnTo>
                        <a:lnTo>
                          <a:pt x="687" y="1000"/>
                        </a:lnTo>
                        <a:lnTo>
                          <a:pt x="695" y="993"/>
                        </a:lnTo>
                        <a:lnTo>
                          <a:pt x="704" y="987"/>
                        </a:lnTo>
                        <a:lnTo>
                          <a:pt x="722" y="974"/>
                        </a:lnTo>
                        <a:lnTo>
                          <a:pt x="755" y="947"/>
                        </a:lnTo>
                        <a:lnTo>
                          <a:pt x="787" y="920"/>
                        </a:lnTo>
                        <a:lnTo>
                          <a:pt x="816" y="891"/>
                        </a:lnTo>
                        <a:lnTo>
                          <a:pt x="843" y="862"/>
                        </a:lnTo>
                        <a:lnTo>
                          <a:pt x="868" y="831"/>
                        </a:lnTo>
                        <a:lnTo>
                          <a:pt x="873" y="823"/>
                        </a:lnTo>
                        <a:lnTo>
                          <a:pt x="879" y="816"/>
                        </a:lnTo>
                        <a:lnTo>
                          <a:pt x="892" y="801"/>
                        </a:lnTo>
                        <a:lnTo>
                          <a:pt x="913" y="768"/>
                        </a:lnTo>
                        <a:lnTo>
                          <a:pt x="922" y="751"/>
                        </a:lnTo>
                        <a:lnTo>
                          <a:pt x="932" y="736"/>
                        </a:lnTo>
                        <a:lnTo>
                          <a:pt x="940" y="718"/>
                        </a:lnTo>
                        <a:lnTo>
                          <a:pt x="949" y="701"/>
                        </a:lnTo>
                        <a:lnTo>
                          <a:pt x="966" y="668"/>
                        </a:lnTo>
                        <a:lnTo>
                          <a:pt x="978" y="633"/>
                        </a:lnTo>
                        <a:lnTo>
                          <a:pt x="989" y="598"/>
                        </a:lnTo>
                        <a:lnTo>
                          <a:pt x="996" y="563"/>
                        </a:lnTo>
                        <a:lnTo>
                          <a:pt x="1003" y="530"/>
                        </a:lnTo>
                        <a:lnTo>
                          <a:pt x="1005" y="497"/>
                        </a:lnTo>
                        <a:lnTo>
                          <a:pt x="1006" y="464"/>
                        </a:lnTo>
                        <a:lnTo>
                          <a:pt x="1004" y="432"/>
                        </a:lnTo>
                        <a:lnTo>
                          <a:pt x="1001" y="400"/>
                        </a:lnTo>
                        <a:lnTo>
                          <a:pt x="992" y="368"/>
                        </a:lnTo>
                        <a:lnTo>
                          <a:pt x="983" y="337"/>
                        </a:lnTo>
                        <a:lnTo>
                          <a:pt x="971" y="306"/>
                        </a:lnTo>
                        <a:lnTo>
                          <a:pt x="958" y="277"/>
                        </a:lnTo>
                        <a:lnTo>
                          <a:pt x="941" y="247"/>
                        </a:lnTo>
                        <a:lnTo>
                          <a:pt x="922" y="218"/>
                        </a:lnTo>
                        <a:lnTo>
                          <a:pt x="900" y="189"/>
                        </a:lnTo>
                        <a:lnTo>
                          <a:pt x="876" y="161"/>
                        </a:lnTo>
                        <a:lnTo>
                          <a:pt x="852" y="136"/>
                        </a:lnTo>
                        <a:lnTo>
                          <a:pt x="828" y="113"/>
                        </a:lnTo>
                        <a:lnTo>
                          <a:pt x="802" y="90"/>
                        </a:lnTo>
                        <a:lnTo>
                          <a:pt x="776" y="70"/>
                        </a:lnTo>
                        <a:lnTo>
                          <a:pt x="747" y="51"/>
                        </a:lnTo>
                        <a:lnTo>
                          <a:pt x="718" y="33"/>
                        </a:lnTo>
                        <a:lnTo>
                          <a:pt x="688" y="15"/>
                        </a:lnTo>
                        <a:lnTo>
                          <a:pt x="657" y="0"/>
                        </a:lnTo>
                      </a:path>
                    </a:pathLst>
                  </a:custGeom>
                  <a:noFill/>
                  <a:ln w="9525">
                    <a:solidFill>
                      <a:srgbClr val="FF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62" name="Freeform 61"/>
                  <p:cNvSpPr>
                    <a:spLocks/>
                  </p:cNvSpPr>
                  <p:nvPr/>
                </p:nvSpPr>
                <p:spPr bwMode="auto">
                  <a:xfrm rot="10800000">
                    <a:off x="318" y="1210"/>
                    <a:ext cx="354" cy="949"/>
                  </a:xfrm>
                  <a:custGeom>
                    <a:avLst/>
                    <a:gdLst>
                      <a:gd name="T0" fmla="*/ 0 w 3198"/>
                      <a:gd name="T1" fmla="*/ 0 h 3970"/>
                      <a:gd name="T2" fmla="*/ 0 w 3198"/>
                      <a:gd name="T3" fmla="*/ 0 h 3970"/>
                      <a:gd name="T4" fmla="*/ 0 w 3198"/>
                      <a:gd name="T5" fmla="*/ 0 h 3970"/>
                      <a:gd name="T6" fmla="*/ 0 w 3198"/>
                      <a:gd name="T7" fmla="*/ 0 h 3970"/>
                      <a:gd name="T8" fmla="*/ 0 w 3198"/>
                      <a:gd name="T9" fmla="*/ 0 h 3970"/>
                      <a:gd name="T10" fmla="*/ 0 w 3198"/>
                      <a:gd name="T11" fmla="*/ 0 h 3970"/>
                      <a:gd name="T12" fmla="*/ 0 w 3198"/>
                      <a:gd name="T13" fmla="*/ 0 h 3970"/>
                      <a:gd name="T14" fmla="*/ 0 w 3198"/>
                      <a:gd name="T15" fmla="*/ 0 h 3970"/>
                      <a:gd name="T16" fmla="*/ 0 w 3198"/>
                      <a:gd name="T17" fmla="*/ 0 h 3970"/>
                      <a:gd name="T18" fmla="*/ 0 w 3198"/>
                      <a:gd name="T19" fmla="*/ 0 h 3970"/>
                      <a:gd name="T20" fmla="*/ 0 w 3198"/>
                      <a:gd name="T21" fmla="*/ 0 h 3970"/>
                      <a:gd name="T22" fmla="*/ 0 w 3198"/>
                      <a:gd name="T23" fmla="*/ 0 h 3970"/>
                      <a:gd name="T24" fmla="*/ 0 w 3198"/>
                      <a:gd name="T25" fmla="*/ 0 h 3970"/>
                      <a:gd name="T26" fmla="*/ 0 w 3198"/>
                      <a:gd name="T27" fmla="*/ 0 h 3970"/>
                      <a:gd name="T28" fmla="*/ 0 w 3198"/>
                      <a:gd name="T29" fmla="*/ 0 h 3970"/>
                      <a:gd name="T30" fmla="*/ 0 w 3198"/>
                      <a:gd name="T31" fmla="*/ 0 h 3970"/>
                      <a:gd name="T32" fmla="*/ 0 w 3198"/>
                      <a:gd name="T33" fmla="*/ 0 h 3970"/>
                      <a:gd name="T34" fmla="*/ 0 w 3198"/>
                      <a:gd name="T35" fmla="*/ 0 h 3970"/>
                      <a:gd name="T36" fmla="*/ 0 w 3198"/>
                      <a:gd name="T37" fmla="*/ 0 h 3970"/>
                      <a:gd name="T38" fmla="*/ 0 w 3198"/>
                      <a:gd name="T39" fmla="*/ 0 h 3970"/>
                      <a:gd name="T40" fmla="*/ 0 w 3198"/>
                      <a:gd name="T41" fmla="*/ 0 h 3970"/>
                      <a:gd name="T42" fmla="*/ 0 w 3198"/>
                      <a:gd name="T43" fmla="*/ 0 h 3970"/>
                      <a:gd name="T44" fmla="*/ 0 w 3198"/>
                      <a:gd name="T45" fmla="*/ 0 h 3970"/>
                      <a:gd name="T46" fmla="*/ 0 w 3198"/>
                      <a:gd name="T47" fmla="*/ 0 h 3970"/>
                      <a:gd name="T48" fmla="*/ 0 w 3198"/>
                      <a:gd name="T49" fmla="*/ 0 h 3970"/>
                      <a:gd name="T50" fmla="*/ 0 w 3198"/>
                      <a:gd name="T51" fmla="*/ 0 h 3970"/>
                      <a:gd name="T52" fmla="*/ 0 w 3198"/>
                      <a:gd name="T53" fmla="*/ 0 h 3970"/>
                      <a:gd name="T54" fmla="*/ 0 w 3198"/>
                      <a:gd name="T55" fmla="*/ 0 h 3970"/>
                      <a:gd name="T56" fmla="*/ 0 w 3198"/>
                      <a:gd name="T57" fmla="*/ 0 h 3970"/>
                      <a:gd name="T58" fmla="*/ 0 w 3198"/>
                      <a:gd name="T59" fmla="*/ 0 h 3970"/>
                      <a:gd name="T60" fmla="*/ 0 w 3198"/>
                      <a:gd name="T61" fmla="*/ 0 h 3970"/>
                      <a:gd name="T62" fmla="*/ 0 w 3198"/>
                      <a:gd name="T63" fmla="*/ 0 h 3970"/>
                      <a:gd name="T64" fmla="*/ 0 w 3198"/>
                      <a:gd name="T65" fmla="*/ 0 h 3970"/>
                      <a:gd name="T66" fmla="*/ 0 w 3198"/>
                      <a:gd name="T67" fmla="*/ 0 h 3970"/>
                      <a:gd name="T68" fmla="*/ 0 w 3198"/>
                      <a:gd name="T69" fmla="*/ 0 h 3970"/>
                      <a:gd name="T70" fmla="*/ 0 w 3198"/>
                      <a:gd name="T71" fmla="*/ 0 h 3970"/>
                      <a:gd name="T72" fmla="*/ 0 w 3198"/>
                      <a:gd name="T73" fmla="*/ 0 h 3970"/>
                      <a:gd name="T74" fmla="*/ 0 w 3198"/>
                      <a:gd name="T75" fmla="*/ 0 h 3970"/>
                      <a:gd name="T76" fmla="*/ 0 w 3198"/>
                      <a:gd name="T77" fmla="*/ 0 h 3970"/>
                      <a:gd name="T78" fmla="*/ 0 w 3198"/>
                      <a:gd name="T79" fmla="*/ 0 h 3970"/>
                      <a:gd name="T80" fmla="*/ 0 w 3198"/>
                      <a:gd name="T81" fmla="*/ 0 h 3970"/>
                      <a:gd name="T82" fmla="*/ 0 w 3198"/>
                      <a:gd name="T83" fmla="*/ 0 h 3970"/>
                      <a:gd name="T84" fmla="*/ 0 w 3198"/>
                      <a:gd name="T85" fmla="*/ 0 h 3970"/>
                      <a:gd name="T86" fmla="*/ 0 w 3198"/>
                      <a:gd name="T87" fmla="*/ 0 h 3970"/>
                      <a:gd name="T88" fmla="*/ 0 w 3198"/>
                      <a:gd name="T89" fmla="*/ 0 h 3970"/>
                      <a:gd name="T90" fmla="*/ 0 w 3198"/>
                      <a:gd name="T91" fmla="*/ 0 h 3970"/>
                      <a:gd name="T92" fmla="*/ 0 w 3198"/>
                      <a:gd name="T93" fmla="*/ 0 h 3970"/>
                      <a:gd name="T94" fmla="*/ 0 w 3198"/>
                      <a:gd name="T95" fmla="*/ 0 h 3970"/>
                      <a:gd name="T96" fmla="*/ 0 w 3198"/>
                      <a:gd name="T97" fmla="*/ 0 h 3970"/>
                      <a:gd name="T98" fmla="*/ 0 w 3198"/>
                      <a:gd name="T99" fmla="*/ 0 h 3970"/>
                      <a:gd name="T100" fmla="*/ 0 w 3198"/>
                      <a:gd name="T101" fmla="*/ 0 h 3970"/>
                      <a:gd name="T102" fmla="*/ 0 w 3198"/>
                      <a:gd name="T103" fmla="*/ 0 h 3970"/>
                      <a:gd name="T104" fmla="*/ 0 w 3198"/>
                      <a:gd name="T105" fmla="*/ 0 h 3970"/>
                      <a:gd name="T106" fmla="*/ 0 w 3198"/>
                      <a:gd name="T107" fmla="*/ 0 h 3970"/>
                      <a:gd name="T108" fmla="*/ 0 w 3198"/>
                      <a:gd name="T109" fmla="*/ 0 h 3970"/>
                      <a:gd name="T110" fmla="*/ 0 w 3198"/>
                      <a:gd name="T111" fmla="*/ 0 h 3970"/>
                      <a:gd name="T112" fmla="*/ 0 w 3198"/>
                      <a:gd name="T113" fmla="*/ 0 h 3970"/>
                      <a:gd name="T114" fmla="*/ 0 w 3198"/>
                      <a:gd name="T115" fmla="*/ 0 h 39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98"/>
                      <a:gd name="T175" fmla="*/ 0 h 3970"/>
                      <a:gd name="T176" fmla="*/ 3198 w 3198"/>
                      <a:gd name="T177" fmla="*/ 3970 h 39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98" h="3970">
                        <a:moveTo>
                          <a:pt x="0" y="3970"/>
                        </a:moveTo>
                        <a:lnTo>
                          <a:pt x="49" y="3964"/>
                        </a:lnTo>
                        <a:lnTo>
                          <a:pt x="73" y="3961"/>
                        </a:lnTo>
                        <a:lnTo>
                          <a:pt x="98" y="3959"/>
                        </a:lnTo>
                        <a:lnTo>
                          <a:pt x="197" y="3946"/>
                        </a:lnTo>
                        <a:lnTo>
                          <a:pt x="294" y="3931"/>
                        </a:lnTo>
                        <a:lnTo>
                          <a:pt x="392" y="3915"/>
                        </a:lnTo>
                        <a:lnTo>
                          <a:pt x="489" y="3895"/>
                        </a:lnTo>
                        <a:lnTo>
                          <a:pt x="538" y="3885"/>
                        </a:lnTo>
                        <a:lnTo>
                          <a:pt x="562" y="3880"/>
                        </a:lnTo>
                        <a:lnTo>
                          <a:pt x="587" y="3876"/>
                        </a:lnTo>
                        <a:lnTo>
                          <a:pt x="684" y="3852"/>
                        </a:lnTo>
                        <a:lnTo>
                          <a:pt x="781" y="3828"/>
                        </a:lnTo>
                        <a:lnTo>
                          <a:pt x="875" y="3800"/>
                        </a:lnTo>
                        <a:lnTo>
                          <a:pt x="923" y="3785"/>
                        </a:lnTo>
                        <a:lnTo>
                          <a:pt x="971" y="3771"/>
                        </a:lnTo>
                        <a:lnTo>
                          <a:pt x="1066" y="3739"/>
                        </a:lnTo>
                        <a:lnTo>
                          <a:pt x="1161" y="3706"/>
                        </a:lnTo>
                        <a:lnTo>
                          <a:pt x="1207" y="3688"/>
                        </a:lnTo>
                        <a:lnTo>
                          <a:pt x="1218" y="3683"/>
                        </a:lnTo>
                        <a:lnTo>
                          <a:pt x="1230" y="3678"/>
                        </a:lnTo>
                        <a:lnTo>
                          <a:pt x="1255" y="3670"/>
                        </a:lnTo>
                        <a:lnTo>
                          <a:pt x="1349" y="3634"/>
                        </a:lnTo>
                        <a:lnTo>
                          <a:pt x="1442" y="3593"/>
                        </a:lnTo>
                        <a:lnTo>
                          <a:pt x="1537" y="3553"/>
                        </a:lnTo>
                        <a:lnTo>
                          <a:pt x="1609" y="3518"/>
                        </a:lnTo>
                        <a:lnTo>
                          <a:pt x="1678" y="3482"/>
                        </a:lnTo>
                        <a:lnTo>
                          <a:pt x="1747" y="3446"/>
                        </a:lnTo>
                        <a:lnTo>
                          <a:pt x="1814" y="3411"/>
                        </a:lnTo>
                        <a:lnTo>
                          <a:pt x="1880" y="3373"/>
                        </a:lnTo>
                        <a:lnTo>
                          <a:pt x="1944" y="3336"/>
                        </a:lnTo>
                        <a:lnTo>
                          <a:pt x="2007" y="3298"/>
                        </a:lnTo>
                        <a:lnTo>
                          <a:pt x="2037" y="3278"/>
                        </a:lnTo>
                        <a:lnTo>
                          <a:pt x="2068" y="3259"/>
                        </a:lnTo>
                        <a:lnTo>
                          <a:pt x="2127" y="3219"/>
                        </a:lnTo>
                        <a:lnTo>
                          <a:pt x="2155" y="3198"/>
                        </a:lnTo>
                        <a:lnTo>
                          <a:pt x="2169" y="3188"/>
                        </a:lnTo>
                        <a:lnTo>
                          <a:pt x="2184" y="3178"/>
                        </a:lnTo>
                        <a:lnTo>
                          <a:pt x="2241" y="3137"/>
                        </a:lnTo>
                        <a:lnTo>
                          <a:pt x="2268" y="3116"/>
                        </a:lnTo>
                        <a:lnTo>
                          <a:pt x="2296" y="3096"/>
                        </a:lnTo>
                        <a:lnTo>
                          <a:pt x="2323" y="3074"/>
                        </a:lnTo>
                        <a:lnTo>
                          <a:pt x="2350" y="3054"/>
                        </a:lnTo>
                        <a:lnTo>
                          <a:pt x="2362" y="3042"/>
                        </a:lnTo>
                        <a:lnTo>
                          <a:pt x="2375" y="3032"/>
                        </a:lnTo>
                        <a:lnTo>
                          <a:pt x="2401" y="3011"/>
                        </a:lnTo>
                        <a:lnTo>
                          <a:pt x="2452" y="2968"/>
                        </a:lnTo>
                        <a:lnTo>
                          <a:pt x="2501" y="2924"/>
                        </a:lnTo>
                        <a:lnTo>
                          <a:pt x="2548" y="2877"/>
                        </a:lnTo>
                        <a:lnTo>
                          <a:pt x="2593" y="2832"/>
                        </a:lnTo>
                        <a:lnTo>
                          <a:pt x="2603" y="2819"/>
                        </a:lnTo>
                        <a:lnTo>
                          <a:pt x="2614" y="2808"/>
                        </a:lnTo>
                        <a:lnTo>
                          <a:pt x="2636" y="2785"/>
                        </a:lnTo>
                        <a:lnTo>
                          <a:pt x="2646" y="2772"/>
                        </a:lnTo>
                        <a:lnTo>
                          <a:pt x="2657" y="2761"/>
                        </a:lnTo>
                        <a:lnTo>
                          <a:pt x="2680" y="2738"/>
                        </a:lnTo>
                        <a:lnTo>
                          <a:pt x="2720" y="2689"/>
                        </a:lnTo>
                        <a:lnTo>
                          <a:pt x="2759" y="2642"/>
                        </a:lnTo>
                        <a:lnTo>
                          <a:pt x="2797" y="2592"/>
                        </a:lnTo>
                        <a:lnTo>
                          <a:pt x="2815" y="2567"/>
                        </a:lnTo>
                        <a:lnTo>
                          <a:pt x="2824" y="2555"/>
                        </a:lnTo>
                        <a:lnTo>
                          <a:pt x="2834" y="2543"/>
                        </a:lnTo>
                        <a:lnTo>
                          <a:pt x="2867" y="2491"/>
                        </a:lnTo>
                        <a:lnTo>
                          <a:pt x="2883" y="2465"/>
                        </a:lnTo>
                        <a:lnTo>
                          <a:pt x="2900" y="2440"/>
                        </a:lnTo>
                        <a:lnTo>
                          <a:pt x="2932" y="2389"/>
                        </a:lnTo>
                        <a:lnTo>
                          <a:pt x="2962" y="2337"/>
                        </a:lnTo>
                        <a:lnTo>
                          <a:pt x="2990" y="2283"/>
                        </a:lnTo>
                        <a:lnTo>
                          <a:pt x="3003" y="2256"/>
                        </a:lnTo>
                        <a:lnTo>
                          <a:pt x="3017" y="2230"/>
                        </a:lnTo>
                        <a:lnTo>
                          <a:pt x="3030" y="2202"/>
                        </a:lnTo>
                        <a:lnTo>
                          <a:pt x="3043" y="2175"/>
                        </a:lnTo>
                        <a:lnTo>
                          <a:pt x="3067" y="2121"/>
                        </a:lnTo>
                        <a:lnTo>
                          <a:pt x="3088" y="2065"/>
                        </a:lnTo>
                        <a:lnTo>
                          <a:pt x="3107" y="2009"/>
                        </a:lnTo>
                        <a:lnTo>
                          <a:pt x="3124" y="1954"/>
                        </a:lnTo>
                        <a:lnTo>
                          <a:pt x="3141" y="1900"/>
                        </a:lnTo>
                        <a:lnTo>
                          <a:pt x="3155" y="1845"/>
                        </a:lnTo>
                        <a:lnTo>
                          <a:pt x="3168" y="1791"/>
                        </a:lnTo>
                        <a:lnTo>
                          <a:pt x="3177" y="1737"/>
                        </a:lnTo>
                        <a:lnTo>
                          <a:pt x="3186" y="1685"/>
                        </a:lnTo>
                        <a:lnTo>
                          <a:pt x="3191" y="1631"/>
                        </a:lnTo>
                        <a:lnTo>
                          <a:pt x="3196" y="1579"/>
                        </a:lnTo>
                        <a:lnTo>
                          <a:pt x="3197" y="1527"/>
                        </a:lnTo>
                        <a:lnTo>
                          <a:pt x="3198" y="1475"/>
                        </a:lnTo>
                        <a:lnTo>
                          <a:pt x="3195" y="1423"/>
                        </a:lnTo>
                        <a:lnTo>
                          <a:pt x="3192" y="1373"/>
                        </a:lnTo>
                        <a:lnTo>
                          <a:pt x="3186" y="1323"/>
                        </a:lnTo>
                        <a:lnTo>
                          <a:pt x="3179" y="1273"/>
                        </a:lnTo>
                        <a:lnTo>
                          <a:pt x="3168" y="1222"/>
                        </a:lnTo>
                        <a:lnTo>
                          <a:pt x="3157" y="1172"/>
                        </a:lnTo>
                        <a:lnTo>
                          <a:pt x="3142" y="1123"/>
                        </a:lnTo>
                        <a:lnTo>
                          <a:pt x="3127" y="1074"/>
                        </a:lnTo>
                        <a:lnTo>
                          <a:pt x="3108" y="1024"/>
                        </a:lnTo>
                        <a:lnTo>
                          <a:pt x="3089" y="976"/>
                        </a:lnTo>
                        <a:lnTo>
                          <a:pt x="3068" y="928"/>
                        </a:lnTo>
                        <a:lnTo>
                          <a:pt x="3045" y="882"/>
                        </a:lnTo>
                        <a:lnTo>
                          <a:pt x="3017" y="834"/>
                        </a:lnTo>
                        <a:lnTo>
                          <a:pt x="2990" y="787"/>
                        </a:lnTo>
                        <a:lnTo>
                          <a:pt x="2961" y="741"/>
                        </a:lnTo>
                        <a:lnTo>
                          <a:pt x="2930" y="695"/>
                        </a:lnTo>
                        <a:lnTo>
                          <a:pt x="2895" y="649"/>
                        </a:lnTo>
                        <a:lnTo>
                          <a:pt x="2860" y="604"/>
                        </a:lnTo>
                        <a:lnTo>
                          <a:pt x="2823" y="558"/>
                        </a:lnTo>
                        <a:lnTo>
                          <a:pt x="2783" y="514"/>
                        </a:lnTo>
                        <a:lnTo>
                          <a:pt x="2709" y="437"/>
                        </a:lnTo>
                        <a:lnTo>
                          <a:pt x="2670" y="399"/>
                        </a:lnTo>
                        <a:lnTo>
                          <a:pt x="2631" y="364"/>
                        </a:lnTo>
                        <a:lnTo>
                          <a:pt x="2590" y="328"/>
                        </a:lnTo>
                        <a:lnTo>
                          <a:pt x="2550" y="293"/>
                        </a:lnTo>
                        <a:lnTo>
                          <a:pt x="2465" y="228"/>
                        </a:lnTo>
                        <a:lnTo>
                          <a:pt x="2375" y="165"/>
                        </a:lnTo>
                        <a:lnTo>
                          <a:pt x="2329" y="135"/>
                        </a:lnTo>
                        <a:lnTo>
                          <a:pt x="2282" y="107"/>
                        </a:lnTo>
                        <a:lnTo>
                          <a:pt x="2234" y="78"/>
                        </a:lnTo>
                        <a:lnTo>
                          <a:pt x="2185" y="51"/>
                        </a:lnTo>
                        <a:lnTo>
                          <a:pt x="2085" y="0"/>
                        </a:lnTo>
                      </a:path>
                    </a:pathLst>
                  </a:custGeom>
                  <a:noFill/>
                  <a:ln w="9525">
                    <a:solidFill>
                      <a:srgbClr val="FF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63" name="Freeform 62"/>
                  <p:cNvSpPr>
                    <a:spLocks/>
                  </p:cNvSpPr>
                  <p:nvPr/>
                </p:nvSpPr>
                <p:spPr bwMode="auto">
                  <a:xfrm>
                    <a:off x="888" y="1408"/>
                    <a:ext cx="236" cy="634"/>
                  </a:xfrm>
                  <a:custGeom>
                    <a:avLst/>
                    <a:gdLst>
                      <a:gd name="T0" fmla="*/ 0 w 2134"/>
                      <a:gd name="T1" fmla="*/ 0 h 2651"/>
                      <a:gd name="T2" fmla="*/ 0 w 2134"/>
                      <a:gd name="T3" fmla="*/ 0 h 2651"/>
                      <a:gd name="T4" fmla="*/ 0 w 2134"/>
                      <a:gd name="T5" fmla="*/ 0 h 2651"/>
                      <a:gd name="T6" fmla="*/ 0 w 2134"/>
                      <a:gd name="T7" fmla="*/ 0 h 2651"/>
                      <a:gd name="T8" fmla="*/ 0 w 2134"/>
                      <a:gd name="T9" fmla="*/ 0 h 2651"/>
                      <a:gd name="T10" fmla="*/ 0 w 2134"/>
                      <a:gd name="T11" fmla="*/ 0 h 2651"/>
                      <a:gd name="T12" fmla="*/ 0 w 2134"/>
                      <a:gd name="T13" fmla="*/ 0 h 2651"/>
                      <a:gd name="T14" fmla="*/ 0 w 2134"/>
                      <a:gd name="T15" fmla="*/ 0 h 2651"/>
                      <a:gd name="T16" fmla="*/ 0 w 2134"/>
                      <a:gd name="T17" fmla="*/ 0 h 2651"/>
                      <a:gd name="T18" fmla="*/ 0 w 2134"/>
                      <a:gd name="T19" fmla="*/ 0 h 2651"/>
                      <a:gd name="T20" fmla="*/ 0 w 2134"/>
                      <a:gd name="T21" fmla="*/ 0 h 2651"/>
                      <a:gd name="T22" fmla="*/ 0 w 2134"/>
                      <a:gd name="T23" fmla="*/ 0 h 2651"/>
                      <a:gd name="T24" fmla="*/ 0 w 2134"/>
                      <a:gd name="T25" fmla="*/ 0 h 2651"/>
                      <a:gd name="T26" fmla="*/ 0 w 2134"/>
                      <a:gd name="T27" fmla="*/ 0 h 2651"/>
                      <a:gd name="T28" fmla="*/ 0 w 2134"/>
                      <a:gd name="T29" fmla="*/ 0 h 2651"/>
                      <a:gd name="T30" fmla="*/ 0 w 2134"/>
                      <a:gd name="T31" fmla="*/ 0 h 2651"/>
                      <a:gd name="T32" fmla="*/ 0 w 2134"/>
                      <a:gd name="T33" fmla="*/ 0 h 2651"/>
                      <a:gd name="T34" fmla="*/ 0 w 2134"/>
                      <a:gd name="T35" fmla="*/ 0 h 2651"/>
                      <a:gd name="T36" fmla="*/ 0 w 2134"/>
                      <a:gd name="T37" fmla="*/ 0 h 2651"/>
                      <a:gd name="T38" fmla="*/ 0 w 2134"/>
                      <a:gd name="T39" fmla="*/ 0 h 2651"/>
                      <a:gd name="T40" fmla="*/ 0 w 2134"/>
                      <a:gd name="T41" fmla="*/ 0 h 2651"/>
                      <a:gd name="T42" fmla="*/ 0 w 2134"/>
                      <a:gd name="T43" fmla="*/ 0 h 2651"/>
                      <a:gd name="T44" fmla="*/ 0 w 2134"/>
                      <a:gd name="T45" fmla="*/ 0 h 2651"/>
                      <a:gd name="T46" fmla="*/ 0 w 2134"/>
                      <a:gd name="T47" fmla="*/ 0 h 2651"/>
                      <a:gd name="T48" fmla="*/ 0 w 2134"/>
                      <a:gd name="T49" fmla="*/ 0 h 2651"/>
                      <a:gd name="T50" fmla="*/ 0 w 2134"/>
                      <a:gd name="T51" fmla="*/ 0 h 2651"/>
                      <a:gd name="T52" fmla="*/ 0 w 2134"/>
                      <a:gd name="T53" fmla="*/ 0 h 2651"/>
                      <a:gd name="T54" fmla="*/ 0 w 2134"/>
                      <a:gd name="T55" fmla="*/ 0 h 2651"/>
                      <a:gd name="T56" fmla="*/ 0 w 2134"/>
                      <a:gd name="T57" fmla="*/ 0 h 2651"/>
                      <a:gd name="T58" fmla="*/ 0 w 2134"/>
                      <a:gd name="T59" fmla="*/ 0 h 2651"/>
                      <a:gd name="T60" fmla="*/ 0 w 2134"/>
                      <a:gd name="T61" fmla="*/ 0 h 2651"/>
                      <a:gd name="T62" fmla="*/ 0 w 2134"/>
                      <a:gd name="T63" fmla="*/ 0 h 2651"/>
                      <a:gd name="T64" fmla="*/ 0 w 2134"/>
                      <a:gd name="T65" fmla="*/ 0 h 2651"/>
                      <a:gd name="T66" fmla="*/ 0 w 2134"/>
                      <a:gd name="T67" fmla="*/ 0 h 2651"/>
                      <a:gd name="T68" fmla="*/ 0 w 2134"/>
                      <a:gd name="T69" fmla="*/ 0 h 2651"/>
                      <a:gd name="T70" fmla="*/ 0 w 2134"/>
                      <a:gd name="T71" fmla="*/ 0 h 2651"/>
                      <a:gd name="T72" fmla="*/ 0 w 2134"/>
                      <a:gd name="T73" fmla="*/ 0 h 2651"/>
                      <a:gd name="T74" fmla="*/ 0 w 2134"/>
                      <a:gd name="T75" fmla="*/ 0 h 2651"/>
                      <a:gd name="T76" fmla="*/ 0 w 2134"/>
                      <a:gd name="T77" fmla="*/ 0 h 26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4"/>
                      <a:gd name="T118" fmla="*/ 0 h 2651"/>
                      <a:gd name="T119" fmla="*/ 2134 w 2134"/>
                      <a:gd name="T120" fmla="*/ 2651 h 26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4" h="2651">
                        <a:moveTo>
                          <a:pt x="0" y="2651"/>
                        </a:moveTo>
                        <a:lnTo>
                          <a:pt x="64" y="2644"/>
                        </a:lnTo>
                        <a:lnTo>
                          <a:pt x="131" y="2636"/>
                        </a:lnTo>
                        <a:lnTo>
                          <a:pt x="262" y="2615"/>
                        </a:lnTo>
                        <a:lnTo>
                          <a:pt x="391" y="2588"/>
                        </a:lnTo>
                        <a:lnTo>
                          <a:pt x="456" y="2573"/>
                        </a:lnTo>
                        <a:lnTo>
                          <a:pt x="520" y="2556"/>
                        </a:lnTo>
                        <a:lnTo>
                          <a:pt x="583" y="2537"/>
                        </a:lnTo>
                        <a:lnTo>
                          <a:pt x="647" y="2518"/>
                        </a:lnTo>
                        <a:lnTo>
                          <a:pt x="774" y="2474"/>
                        </a:lnTo>
                        <a:lnTo>
                          <a:pt x="837" y="2450"/>
                        </a:lnTo>
                        <a:lnTo>
                          <a:pt x="899" y="2425"/>
                        </a:lnTo>
                        <a:lnTo>
                          <a:pt x="1024" y="2371"/>
                        </a:lnTo>
                        <a:lnTo>
                          <a:pt x="1048" y="2359"/>
                        </a:lnTo>
                        <a:lnTo>
                          <a:pt x="1072" y="2347"/>
                        </a:lnTo>
                        <a:lnTo>
                          <a:pt x="1119" y="2325"/>
                        </a:lnTo>
                        <a:lnTo>
                          <a:pt x="1210" y="2277"/>
                        </a:lnTo>
                        <a:lnTo>
                          <a:pt x="1220" y="2270"/>
                        </a:lnTo>
                        <a:lnTo>
                          <a:pt x="1231" y="2263"/>
                        </a:lnTo>
                        <a:lnTo>
                          <a:pt x="1253" y="2251"/>
                        </a:lnTo>
                        <a:lnTo>
                          <a:pt x="1297" y="2226"/>
                        </a:lnTo>
                        <a:lnTo>
                          <a:pt x="1317" y="2213"/>
                        </a:lnTo>
                        <a:lnTo>
                          <a:pt x="1338" y="2200"/>
                        </a:lnTo>
                        <a:lnTo>
                          <a:pt x="1379" y="2175"/>
                        </a:lnTo>
                        <a:lnTo>
                          <a:pt x="1419" y="2148"/>
                        </a:lnTo>
                        <a:lnTo>
                          <a:pt x="1457" y="2121"/>
                        </a:lnTo>
                        <a:lnTo>
                          <a:pt x="1475" y="2107"/>
                        </a:lnTo>
                        <a:lnTo>
                          <a:pt x="1484" y="2099"/>
                        </a:lnTo>
                        <a:lnTo>
                          <a:pt x="1494" y="2093"/>
                        </a:lnTo>
                        <a:lnTo>
                          <a:pt x="1532" y="2066"/>
                        </a:lnTo>
                        <a:lnTo>
                          <a:pt x="1567" y="2037"/>
                        </a:lnTo>
                        <a:lnTo>
                          <a:pt x="1584" y="2023"/>
                        </a:lnTo>
                        <a:lnTo>
                          <a:pt x="1602" y="2009"/>
                        </a:lnTo>
                        <a:lnTo>
                          <a:pt x="1669" y="1951"/>
                        </a:lnTo>
                        <a:lnTo>
                          <a:pt x="1699" y="1920"/>
                        </a:lnTo>
                        <a:lnTo>
                          <a:pt x="1729" y="1890"/>
                        </a:lnTo>
                        <a:lnTo>
                          <a:pt x="1788" y="1828"/>
                        </a:lnTo>
                        <a:lnTo>
                          <a:pt x="1840" y="1763"/>
                        </a:lnTo>
                        <a:lnTo>
                          <a:pt x="1865" y="1730"/>
                        </a:lnTo>
                        <a:lnTo>
                          <a:pt x="1878" y="1713"/>
                        </a:lnTo>
                        <a:lnTo>
                          <a:pt x="1884" y="1705"/>
                        </a:lnTo>
                        <a:lnTo>
                          <a:pt x="1891" y="1698"/>
                        </a:lnTo>
                        <a:lnTo>
                          <a:pt x="1935" y="1629"/>
                        </a:lnTo>
                        <a:lnTo>
                          <a:pt x="1956" y="1594"/>
                        </a:lnTo>
                        <a:lnTo>
                          <a:pt x="1976" y="1560"/>
                        </a:lnTo>
                        <a:lnTo>
                          <a:pt x="1995" y="1523"/>
                        </a:lnTo>
                        <a:lnTo>
                          <a:pt x="2013" y="1488"/>
                        </a:lnTo>
                        <a:lnTo>
                          <a:pt x="2047" y="1416"/>
                        </a:lnTo>
                        <a:lnTo>
                          <a:pt x="2061" y="1378"/>
                        </a:lnTo>
                        <a:lnTo>
                          <a:pt x="2074" y="1341"/>
                        </a:lnTo>
                        <a:lnTo>
                          <a:pt x="2096" y="1268"/>
                        </a:lnTo>
                        <a:lnTo>
                          <a:pt x="2105" y="1232"/>
                        </a:lnTo>
                        <a:lnTo>
                          <a:pt x="2114" y="1197"/>
                        </a:lnTo>
                        <a:lnTo>
                          <a:pt x="2126" y="1126"/>
                        </a:lnTo>
                        <a:lnTo>
                          <a:pt x="2132" y="1055"/>
                        </a:lnTo>
                        <a:lnTo>
                          <a:pt x="2134" y="986"/>
                        </a:lnTo>
                        <a:lnTo>
                          <a:pt x="2130" y="917"/>
                        </a:lnTo>
                        <a:lnTo>
                          <a:pt x="2126" y="884"/>
                        </a:lnTo>
                        <a:lnTo>
                          <a:pt x="2121" y="851"/>
                        </a:lnTo>
                        <a:lnTo>
                          <a:pt x="2114" y="817"/>
                        </a:lnTo>
                        <a:lnTo>
                          <a:pt x="2105" y="784"/>
                        </a:lnTo>
                        <a:lnTo>
                          <a:pt x="2085" y="718"/>
                        </a:lnTo>
                        <a:lnTo>
                          <a:pt x="2073" y="685"/>
                        </a:lnTo>
                        <a:lnTo>
                          <a:pt x="2060" y="654"/>
                        </a:lnTo>
                        <a:lnTo>
                          <a:pt x="2030" y="591"/>
                        </a:lnTo>
                        <a:lnTo>
                          <a:pt x="1994" y="527"/>
                        </a:lnTo>
                        <a:lnTo>
                          <a:pt x="1953" y="465"/>
                        </a:lnTo>
                        <a:lnTo>
                          <a:pt x="1907" y="404"/>
                        </a:lnTo>
                        <a:lnTo>
                          <a:pt x="1856" y="345"/>
                        </a:lnTo>
                        <a:lnTo>
                          <a:pt x="1806" y="292"/>
                        </a:lnTo>
                        <a:lnTo>
                          <a:pt x="1755" y="243"/>
                        </a:lnTo>
                        <a:lnTo>
                          <a:pt x="1700" y="196"/>
                        </a:lnTo>
                        <a:lnTo>
                          <a:pt x="1672" y="173"/>
                        </a:lnTo>
                        <a:lnTo>
                          <a:pt x="1645" y="153"/>
                        </a:lnTo>
                        <a:lnTo>
                          <a:pt x="1584" y="110"/>
                        </a:lnTo>
                        <a:lnTo>
                          <a:pt x="1553" y="89"/>
                        </a:lnTo>
                        <a:lnTo>
                          <a:pt x="1523" y="71"/>
                        </a:lnTo>
                        <a:lnTo>
                          <a:pt x="1458" y="34"/>
                        </a:lnTo>
                        <a:lnTo>
                          <a:pt x="1392" y="0"/>
                        </a:lnTo>
                      </a:path>
                    </a:pathLst>
                  </a:custGeom>
                  <a:noFill/>
                  <a:ln w="9525">
                    <a:solidFill>
                      <a:srgbClr val="FF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64" name="Freeform 63"/>
                  <p:cNvSpPr>
                    <a:spLocks/>
                  </p:cNvSpPr>
                  <p:nvPr/>
                </p:nvSpPr>
                <p:spPr bwMode="auto">
                  <a:xfrm>
                    <a:off x="812" y="1563"/>
                    <a:ext cx="112" cy="300"/>
                  </a:xfrm>
                  <a:custGeom>
                    <a:avLst/>
                    <a:gdLst>
                      <a:gd name="T0" fmla="*/ 0 w 1006"/>
                      <a:gd name="T1" fmla="*/ 0 h 1250"/>
                      <a:gd name="T2" fmla="*/ 0 w 1006"/>
                      <a:gd name="T3" fmla="*/ 0 h 1250"/>
                      <a:gd name="T4" fmla="*/ 0 w 1006"/>
                      <a:gd name="T5" fmla="*/ 0 h 1250"/>
                      <a:gd name="T6" fmla="*/ 0 w 1006"/>
                      <a:gd name="T7" fmla="*/ 0 h 1250"/>
                      <a:gd name="T8" fmla="*/ 0 w 1006"/>
                      <a:gd name="T9" fmla="*/ 0 h 1250"/>
                      <a:gd name="T10" fmla="*/ 0 w 1006"/>
                      <a:gd name="T11" fmla="*/ 0 h 1250"/>
                      <a:gd name="T12" fmla="*/ 0 w 1006"/>
                      <a:gd name="T13" fmla="*/ 0 h 1250"/>
                      <a:gd name="T14" fmla="*/ 0 w 1006"/>
                      <a:gd name="T15" fmla="*/ 0 h 1250"/>
                      <a:gd name="T16" fmla="*/ 0 w 1006"/>
                      <a:gd name="T17" fmla="*/ 0 h 1250"/>
                      <a:gd name="T18" fmla="*/ 0 w 1006"/>
                      <a:gd name="T19" fmla="*/ 0 h 1250"/>
                      <a:gd name="T20" fmla="*/ 0 w 1006"/>
                      <a:gd name="T21" fmla="*/ 0 h 1250"/>
                      <a:gd name="T22" fmla="*/ 0 w 1006"/>
                      <a:gd name="T23" fmla="*/ 0 h 1250"/>
                      <a:gd name="T24" fmla="*/ 0 w 1006"/>
                      <a:gd name="T25" fmla="*/ 0 h 1250"/>
                      <a:gd name="T26" fmla="*/ 0 w 1006"/>
                      <a:gd name="T27" fmla="*/ 0 h 1250"/>
                      <a:gd name="T28" fmla="*/ 0 w 1006"/>
                      <a:gd name="T29" fmla="*/ 0 h 1250"/>
                      <a:gd name="T30" fmla="*/ 0 w 1006"/>
                      <a:gd name="T31" fmla="*/ 0 h 1250"/>
                      <a:gd name="T32" fmla="*/ 0 w 1006"/>
                      <a:gd name="T33" fmla="*/ 0 h 1250"/>
                      <a:gd name="T34" fmla="*/ 0 w 1006"/>
                      <a:gd name="T35" fmla="*/ 0 h 1250"/>
                      <a:gd name="T36" fmla="*/ 0 w 1006"/>
                      <a:gd name="T37" fmla="*/ 0 h 1250"/>
                      <a:gd name="T38" fmla="*/ 0 w 1006"/>
                      <a:gd name="T39" fmla="*/ 0 h 1250"/>
                      <a:gd name="T40" fmla="*/ 0 w 1006"/>
                      <a:gd name="T41" fmla="*/ 0 h 1250"/>
                      <a:gd name="T42" fmla="*/ 0 w 1006"/>
                      <a:gd name="T43" fmla="*/ 0 h 1250"/>
                      <a:gd name="T44" fmla="*/ 0 w 1006"/>
                      <a:gd name="T45" fmla="*/ 0 h 1250"/>
                      <a:gd name="T46" fmla="*/ 0 w 1006"/>
                      <a:gd name="T47" fmla="*/ 0 h 1250"/>
                      <a:gd name="T48" fmla="*/ 0 w 1006"/>
                      <a:gd name="T49" fmla="*/ 0 h 1250"/>
                      <a:gd name="T50" fmla="*/ 0 w 1006"/>
                      <a:gd name="T51" fmla="*/ 0 h 1250"/>
                      <a:gd name="T52" fmla="*/ 0 w 1006"/>
                      <a:gd name="T53" fmla="*/ 0 h 1250"/>
                      <a:gd name="T54" fmla="*/ 0 w 1006"/>
                      <a:gd name="T55" fmla="*/ 0 h 1250"/>
                      <a:gd name="T56" fmla="*/ 0 w 1006"/>
                      <a:gd name="T57" fmla="*/ 0 h 1250"/>
                      <a:gd name="T58" fmla="*/ 0 w 1006"/>
                      <a:gd name="T59" fmla="*/ 0 h 1250"/>
                      <a:gd name="T60" fmla="*/ 0 w 1006"/>
                      <a:gd name="T61" fmla="*/ 0 h 1250"/>
                      <a:gd name="T62" fmla="*/ 0 w 1006"/>
                      <a:gd name="T63" fmla="*/ 0 h 1250"/>
                      <a:gd name="T64" fmla="*/ 0 w 1006"/>
                      <a:gd name="T65" fmla="*/ 0 h 1250"/>
                      <a:gd name="T66" fmla="*/ 0 w 1006"/>
                      <a:gd name="T67" fmla="*/ 0 h 1250"/>
                      <a:gd name="T68" fmla="*/ 0 w 1006"/>
                      <a:gd name="T69" fmla="*/ 0 h 1250"/>
                      <a:gd name="T70" fmla="*/ 0 w 1006"/>
                      <a:gd name="T71" fmla="*/ 0 h 1250"/>
                      <a:gd name="T72" fmla="*/ 0 w 1006"/>
                      <a:gd name="T73" fmla="*/ 0 h 1250"/>
                      <a:gd name="T74" fmla="*/ 0 w 1006"/>
                      <a:gd name="T75" fmla="*/ 0 h 1250"/>
                      <a:gd name="T76" fmla="*/ 0 w 1006"/>
                      <a:gd name="T77" fmla="*/ 0 h 1250"/>
                      <a:gd name="T78" fmla="*/ 0 w 1006"/>
                      <a:gd name="T79" fmla="*/ 0 h 1250"/>
                      <a:gd name="T80" fmla="*/ 0 w 1006"/>
                      <a:gd name="T81" fmla="*/ 0 h 1250"/>
                      <a:gd name="T82" fmla="*/ 0 w 1006"/>
                      <a:gd name="T83" fmla="*/ 0 h 1250"/>
                      <a:gd name="T84" fmla="*/ 0 w 1006"/>
                      <a:gd name="T85" fmla="*/ 0 h 1250"/>
                      <a:gd name="T86" fmla="*/ 0 w 1006"/>
                      <a:gd name="T87" fmla="*/ 0 h 1250"/>
                      <a:gd name="T88" fmla="*/ 0 w 1006"/>
                      <a:gd name="T89" fmla="*/ 0 h 1250"/>
                      <a:gd name="T90" fmla="*/ 0 w 1006"/>
                      <a:gd name="T91" fmla="*/ 0 h 1250"/>
                      <a:gd name="T92" fmla="*/ 0 w 1006"/>
                      <a:gd name="T93" fmla="*/ 0 h 1250"/>
                      <a:gd name="T94" fmla="*/ 0 w 1006"/>
                      <a:gd name="T95" fmla="*/ 0 h 1250"/>
                      <a:gd name="T96" fmla="*/ 0 w 1006"/>
                      <a:gd name="T97" fmla="*/ 0 h 1250"/>
                      <a:gd name="T98" fmla="*/ 0 w 1006"/>
                      <a:gd name="T99" fmla="*/ 0 h 1250"/>
                      <a:gd name="T100" fmla="*/ 0 w 1006"/>
                      <a:gd name="T101" fmla="*/ 0 h 1250"/>
                      <a:gd name="T102" fmla="*/ 0 w 1006"/>
                      <a:gd name="T103" fmla="*/ 0 h 1250"/>
                      <a:gd name="T104" fmla="*/ 0 w 1006"/>
                      <a:gd name="T105" fmla="*/ 0 h 1250"/>
                      <a:gd name="T106" fmla="*/ 0 w 1006"/>
                      <a:gd name="T107" fmla="*/ 0 h 1250"/>
                      <a:gd name="T108" fmla="*/ 0 w 1006"/>
                      <a:gd name="T109" fmla="*/ 0 h 1250"/>
                      <a:gd name="T110" fmla="*/ 0 w 1006"/>
                      <a:gd name="T111" fmla="*/ 0 h 1250"/>
                      <a:gd name="T112" fmla="*/ 0 w 1006"/>
                      <a:gd name="T113" fmla="*/ 0 h 1250"/>
                      <a:gd name="T114" fmla="*/ 0 w 1006"/>
                      <a:gd name="T115" fmla="*/ 0 h 1250"/>
                      <a:gd name="T116" fmla="*/ 0 w 1006"/>
                      <a:gd name="T117" fmla="*/ 0 h 1250"/>
                      <a:gd name="T118" fmla="*/ 0 w 1006"/>
                      <a:gd name="T119" fmla="*/ 0 h 1250"/>
                      <a:gd name="T120" fmla="*/ 0 w 1006"/>
                      <a:gd name="T121" fmla="*/ 0 h 1250"/>
                      <a:gd name="T122" fmla="*/ 0 w 1006"/>
                      <a:gd name="T123" fmla="*/ 0 h 1250"/>
                      <a:gd name="T124" fmla="*/ 0 w 1006"/>
                      <a:gd name="T125" fmla="*/ 0 h 1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6"/>
                      <a:gd name="T190" fmla="*/ 0 h 1250"/>
                      <a:gd name="T191" fmla="*/ 1006 w 1006"/>
                      <a:gd name="T192" fmla="*/ 1250 h 1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6" h="1250">
                        <a:moveTo>
                          <a:pt x="0" y="1250"/>
                        </a:moveTo>
                        <a:lnTo>
                          <a:pt x="61" y="1242"/>
                        </a:lnTo>
                        <a:lnTo>
                          <a:pt x="123" y="1233"/>
                        </a:lnTo>
                        <a:lnTo>
                          <a:pt x="184" y="1219"/>
                        </a:lnTo>
                        <a:lnTo>
                          <a:pt x="214" y="1212"/>
                        </a:lnTo>
                        <a:lnTo>
                          <a:pt x="229" y="1208"/>
                        </a:lnTo>
                        <a:lnTo>
                          <a:pt x="245" y="1205"/>
                        </a:lnTo>
                        <a:lnTo>
                          <a:pt x="259" y="1199"/>
                        </a:lnTo>
                        <a:lnTo>
                          <a:pt x="274" y="1195"/>
                        </a:lnTo>
                        <a:lnTo>
                          <a:pt x="305" y="1186"/>
                        </a:lnTo>
                        <a:lnTo>
                          <a:pt x="365" y="1166"/>
                        </a:lnTo>
                        <a:lnTo>
                          <a:pt x="424" y="1143"/>
                        </a:lnTo>
                        <a:lnTo>
                          <a:pt x="484" y="1119"/>
                        </a:lnTo>
                        <a:lnTo>
                          <a:pt x="528" y="1096"/>
                        </a:lnTo>
                        <a:lnTo>
                          <a:pt x="538" y="1089"/>
                        </a:lnTo>
                        <a:lnTo>
                          <a:pt x="543" y="1086"/>
                        </a:lnTo>
                        <a:lnTo>
                          <a:pt x="549" y="1084"/>
                        </a:lnTo>
                        <a:lnTo>
                          <a:pt x="571" y="1074"/>
                        </a:lnTo>
                        <a:lnTo>
                          <a:pt x="611" y="1050"/>
                        </a:lnTo>
                        <a:lnTo>
                          <a:pt x="630" y="1038"/>
                        </a:lnTo>
                        <a:lnTo>
                          <a:pt x="651" y="1026"/>
                        </a:lnTo>
                        <a:lnTo>
                          <a:pt x="687" y="1000"/>
                        </a:lnTo>
                        <a:lnTo>
                          <a:pt x="695" y="993"/>
                        </a:lnTo>
                        <a:lnTo>
                          <a:pt x="704" y="987"/>
                        </a:lnTo>
                        <a:lnTo>
                          <a:pt x="722" y="974"/>
                        </a:lnTo>
                        <a:lnTo>
                          <a:pt x="755" y="947"/>
                        </a:lnTo>
                        <a:lnTo>
                          <a:pt x="787" y="920"/>
                        </a:lnTo>
                        <a:lnTo>
                          <a:pt x="816" y="891"/>
                        </a:lnTo>
                        <a:lnTo>
                          <a:pt x="843" y="862"/>
                        </a:lnTo>
                        <a:lnTo>
                          <a:pt x="868" y="831"/>
                        </a:lnTo>
                        <a:lnTo>
                          <a:pt x="873" y="823"/>
                        </a:lnTo>
                        <a:lnTo>
                          <a:pt x="879" y="816"/>
                        </a:lnTo>
                        <a:lnTo>
                          <a:pt x="892" y="801"/>
                        </a:lnTo>
                        <a:lnTo>
                          <a:pt x="913" y="768"/>
                        </a:lnTo>
                        <a:lnTo>
                          <a:pt x="922" y="751"/>
                        </a:lnTo>
                        <a:lnTo>
                          <a:pt x="932" y="736"/>
                        </a:lnTo>
                        <a:lnTo>
                          <a:pt x="940" y="718"/>
                        </a:lnTo>
                        <a:lnTo>
                          <a:pt x="949" y="701"/>
                        </a:lnTo>
                        <a:lnTo>
                          <a:pt x="966" y="668"/>
                        </a:lnTo>
                        <a:lnTo>
                          <a:pt x="978" y="633"/>
                        </a:lnTo>
                        <a:lnTo>
                          <a:pt x="989" y="598"/>
                        </a:lnTo>
                        <a:lnTo>
                          <a:pt x="996" y="563"/>
                        </a:lnTo>
                        <a:lnTo>
                          <a:pt x="1003" y="530"/>
                        </a:lnTo>
                        <a:lnTo>
                          <a:pt x="1005" y="497"/>
                        </a:lnTo>
                        <a:lnTo>
                          <a:pt x="1006" y="464"/>
                        </a:lnTo>
                        <a:lnTo>
                          <a:pt x="1004" y="432"/>
                        </a:lnTo>
                        <a:lnTo>
                          <a:pt x="1001" y="400"/>
                        </a:lnTo>
                        <a:lnTo>
                          <a:pt x="992" y="368"/>
                        </a:lnTo>
                        <a:lnTo>
                          <a:pt x="983" y="337"/>
                        </a:lnTo>
                        <a:lnTo>
                          <a:pt x="971" y="306"/>
                        </a:lnTo>
                        <a:lnTo>
                          <a:pt x="958" y="277"/>
                        </a:lnTo>
                        <a:lnTo>
                          <a:pt x="941" y="247"/>
                        </a:lnTo>
                        <a:lnTo>
                          <a:pt x="922" y="218"/>
                        </a:lnTo>
                        <a:lnTo>
                          <a:pt x="900" y="189"/>
                        </a:lnTo>
                        <a:lnTo>
                          <a:pt x="876" y="161"/>
                        </a:lnTo>
                        <a:lnTo>
                          <a:pt x="852" y="136"/>
                        </a:lnTo>
                        <a:lnTo>
                          <a:pt x="828" y="113"/>
                        </a:lnTo>
                        <a:lnTo>
                          <a:pt x="802" y="90"/>
                        </a:lnTo>
                        <a:lnTo>
                          <a:pt x="776" y="70"/>
                        </a:lnTo>
                        <a:lnTo>
                          <a:pt x="747" y="51"/>
                        </a:lnTo>
                        <a:lnTo>
                          <a:pt x="718" y="33"/>
                        </a:lnTo>
                        <a:lnTo>
                          <a:pt x="688" y="15"/>
                        </a:lnTo>
                        <a:lnTo>
                          <a:pt x="657" y="0"/>
                        </a:lnTo>
                      </a:path>
                    </a:pathLst>
                  </a:custGeom>
                  <a:noFill/>
                  <a:ln w="9525">
                    <a:solidFill>
                      <a:srgbClr val="FF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sp>
                <p:nvSpPr>
                  <p:cNvPr id="65" name="Freeform 64"/>
                  <p:cNvSpPr>
                    <a:spLocks/>
                  </p:cNvSpPr>
                  <p:nvPr/>
                </p:nvSpPr>
                <p:spPr bwMode="auto">
                  <a:xfrm>
                    <a:off x="959" y="1261"/>
                    <a:ext cx="354" cy="949"/>
                  </a:xfrm>
                  <a:custGeom>
                    <a:avLst/>
                    <a:gdLst>
                      <a:gd name="T0" fmla="*/ 0 w 3198"/>
                      <a:gd name="T1" fmla="*/ 0 h 3970"/>
                      <a:gd name="T2" fmla="*/ 0 w 3198"/>
                      <a:gd name="T3" fmla="*/ 0 h 3970"/>
                      <a:gd name="T4" fmla="*/ 0 w 3198"/>
                      <a:gd name="T5" fmla="*/ 0 h 3970"/>
                      <a:gd name="T6" fmla="*/ 0 w 3198"/>
                      <a:gd name="T7" fmla="*/ 0 h 3970"/>
                      <a:gd name="T8" fmla="*/ 0 w 3198"/>
                      <a:gd name="T9" fmla="*/ 0 h 3970"/>
                      <a:gd name="T10" fmla="*/ 0 w 3198"/>
                      <a:gd name="T11" fmla="*/ 0 h 3970"/>
                      <a:gd name="T12" fmla="*/ 0 w 3198"/>
                      <a:gd name="T13" fmla="*/ 0 h 3970"/>
                      <a:gd name="T14" fmla="*/ 0 w 3198"/>
                      <a:gd name="T15" fmla="*/ 0 h 3970"/>
                      <a:gd name="T16" fmla="*/ 0 w 3198"/>
                      <a:gd name="T17" fmla="*/ 0 h 3970"/>
                      <a:gd name="T18" fmla="*/ 0 w 3198"/>
                      <a:gd name="T19" fmla="*/ 0 h 3970"/>
                      <a:gd name="T20" fmla="*/ 0 w 3198"/>
                      <a:gd name="T21" fmla="*/ 0 h 3970"/>
                      <a:gd name="T22" fmla="*/ 0 w 3198"/>
                      <a:gd name="T23" fmla="*/ 0 h 3970"/>
                      <a:gd name="T24" fmla="*/ 0 w 3198"/>
                      <a:gd name="T25" fmla="*/ 0 h 3970"/>
                      <a:gd name="T26" fmla="*/ 0 w 3198"/>
                      <a:gd name="T27" fmla="*/ 0 h 3970"/>
                      <a:gd name="T28" fmla="*/ 0 w 3198"/>
                      <a:gd name="T29" fmla="*/ 0 h 3970"/>
                      <a:gd name="T30" fmla="*/ 0 w 3198"/>
                      <a:gd name="T31" fmla="*/ 0 h 3970"/>
                      <a:gd name="T32" fmla="*/ 0 w 3198"/>
                      <a:gd name="T33" fmla="*/ 0 h 3970"/>
                      <a:gd name="T34" fmla="*/ 0 w 3198"/>
                      <a:gd name="T35" fmla="*/ 0 h 3970"/>
                      <a:gd name="T36" fmla="*/ 0 w 3198"/>
                      <a:gd name="T37" fmla="*/ 0 h 3970"/>
                      <a:gd name="T38" fmla="*/ 0 w 3198"/>
                      <a:gd name="T39" fmla="*/ 0 h 3970"/>
                      <a:gd name="T40" fmla="*/ 0 w 3198"/>
                      <a:gd name="T41" fmla="*/ 0 h 3970"/>
                      <a:gd name="T42" fmla="*/ 0 w 3198"/>
                      <a:gd name="T43" fmla="*/ 0 h 3970"/>
                      <a:gd name="T44" fmla="*/ 0 w 3198"/>
                      <a:gd name="T45" fmla="*/ 0 h 3970"/>
                      <a:gd name="T46" fmla="*/ 0 w 3198"/>
                      <a:gd name="T47" fmla="*/ 0 h 3970"/>
                      <a:gd name="T48" fmla="*/ 0 w 3198"/>
                      <a:gd name="T49" fmla="*/ 0 h 3970"/>
                      <a:gd name="T50" fmla="*/ 0 w 3198"/>
                      <a:gd name="T51" fmla="*/ 0 h 3970"/>
                      <a:gd name="T52" fmla="*/ 0 w 3198"/>
                      <a:gd name="T53" fmla="*/ 0 h 3970"/>
                      <a:gd name="T54" fmla="*/ 0 w 3198"/>
                      <a:gd name="T55" fmla="*/ 0 h 3970"/>
                      <a:gd name="T56" fmla="*/ 0 w 3198"/>
                      <a:gd name="T57" fmla="*/ 0 h 3970"/>
                      <a:gd name="T58" fmla="*/ 0 w 3198"/>
                      <a:gd name="T59" fmla="*/ 0 h 3970"/>
                      <a:gd name="T60" fmla="*/ 0 w 3198"/>
                      <a:gd name="T61" fmla="*/ 0 h 3970"/>
                      <a:gd name="T62" fmla="*/ 0 w 3198"/>
                      <a:gd name="T63" fmla="*/ 0 h 3970"/>
                      <a:gd name="T64" fmla="*/ 0 w 3198"/>
                      <a:gd name="T65" fmla="*/ 0 h 3970"/>
                      <a:gd name="T66" fmla="*/ 0 w 3198"/>
                      <a:gd name="T67" fmla="*/ 0 h 3970"/>
                      <a:gd name="T68" fmla="*/ 0 w 3198"/>
                      <a:gd name="T69" fmla="*/ 0 h 3970"/>
                      <a:gd name="T70" fmla="*/ 0 w 3198"/>
                      <a:gd name="T71" fmla="*/ 0 h 3970"/>
                      <a:gd name="T72" fmla="*/ 0 w 3198"/>
                      <a:gd name="T73" fmla="*/ 0 h 3970"/>
                      <a:gd name="T74" fmla="*/ 0 w 3198"/>
                      <a:gd name="T75" fmla="*/ 0 h 3970"/>
                      <a:gd name="T76" fmla="*/ 0 w 3198"/>
                      <a:gd name="T77" fmla="*/ 0 h 3970"/>
                      <a:gd name="T78" fmla="*/ 0 w 3198"/>
                      <a:gd name="T79" fmla="*/ 0 h 3970"/>
                      <a:gd name="T80" fmla="*/ 0 w 3198"/>
                      <a:gd name="T81" fmla="*/ 0 h 3970"/>
                      <a:gd name="T82" fmla="*/ 0 w 3198"/>
                      <a:gd name="T83" fmla="*/ 0 h 3970"/>
                      <a:gd name="T84" fmla="*/ 0 w 3198"/>
                      <a:gd name="T85" fmla="*/ 0 h 3970"/>
                      <a:gd name="T86" fmla="*/ 0 w 3198"/>
                      <a:gd name="T87" fmla="*/ 0 h 3970"/>
                      <a:gd name="T88" fmla="*/ 0 w 3198"/>
                      <a:gd name="T89" fmla="*/ 0 h 3970"/>
                      <a:gd name="T90" fmla="*/ 0 w 3198"/>
                      <a:gd name="T91" fmla="*/ 0 h 3970"/>
                      <a:gd name="T92" fmla="*/ 0 w 3198"/>
                      <a:gd name="T93" fmla="*/ 0 h 3970"/>
                      <a:gd name="T94" fmla="*/ 0 w 3198"/>
                      <a:gd name="T95" fmla="*/ 0 h 3970"/>
                      <a:gd name="T96" fmla="*/ 0 w 3198"/>
                      <a:gd name="T97" fmla="*/ 0 h 3970"/>
                      <a:gd name="T98" fmla="*/ 0 w 3198"/>
                      <a:gd name="T99" fmla="*/ 0 h 3970"/>
                      <a:gd name="T100" fmla="*/ 0 w 3198"/>
                      <a:gd name="T101" fmla="*/ 0 h 3970"/>
                      <a:gd name="T102" fmla="*/ 0 w 3198"/>
                      <a:gd name="T103" fmla="*/ 0 h 3970"/>
                      <a:gd name="T104" fmla="*/ 0 w 3198"/>
                      <a:gd name="T105" fmla="*/ 0 h 3970"/>
                      <a:gd name="T106" fmla="*/ 0 w 3198"/>
                      <a:gd name="T107" fmla="*/ 0 h 3970"/>
                      <a:gd name="T108" fmla="*/ 0 w 3198"/>
                      <a:gd name="T109" fmla="*/ 0 h 3970"/>
                      <a:gd name="T110" fmla="*/ 0 w 3198"/>
                      <a:gd name="T111" fmla="*/ 0 h 3970"/>
                      <a:gd name="T112" fmla="*/ 0 w 3198"/>
                      <a:gd name="T113" fmla="*/ 0 h 3970"/>
                      <a:gd name="T114" fmla="*/ 0 w 3198"/>
                      <a:gd name="T115" fmla="*/ 0 h 39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98"/>
                      <a:gd name="T175" fmla="*/ 0 h 3970"/>
                      <a:gd name="T176" fmla="*/ 3198 w 3198"/>
                      <a:gd name="T177" fmla="*/ 3970 h 39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98" h="3970">
                        <a:moveTo>
                          <a:pt x="0" y="3970"/>
                        </a:moveTo>
                        <a:lnTo>
                          <a:pt x="49" y="3964"/>
                        </a:lnTo>
                        <a:lnTo>
                          <a:pt x="73" y="3961"/>
                        </a:lnTo>
                        <a:lnTo>
                          <a:pt x="98" y="3959"/>
                        </a:lnTo>
                        <a:lnTo>
                          <a:pt x="197" y="3946"/>
                        </a:lnTo>
                        <a:lnTo>
                          <a:pt x="294" y="3931"/>
                        </a:lnTo>
                        <a:lnTo>
                          <a:pt x="392" y="3915"/>
                        </a:lnTo>
                        <a:lnTo>
                          <a:pt x="489" y="3895"/>
                        </a:lnTo>
                        <a:lnTo>
                          <a:pt x="538" y="3885"/>
                        </a:lnTo>
                        <a:lnTo>
                          <a:pt x="562" y="3880"/>
                        </a:lnTo>
                        <a:lnTo>
                          <a:pt x="587" y="3876"/>
                        </a:lnTo>
                        <a:lnTo>
                          <a:pt x="684" y="3852"/>
                        </a:lnTo>
                        <a:lnTo>
                          <a:pt x="781" y="3828"/>
                        </a:lnTo>
                        <a:lnTo>
                          <a:pt x="875" y="3800"/>
                        </a:lnTo>
                        <a:lnTo>
                          <a:pt x="923" y="3785"/>
                        </a:lnTo>
                        <a:lnTo>
                          <a:pt x="971" y="3771"/>
                        </a:lnTo>
                        <a:lnTo>
                          <a:pt x="1066" y="3739"/>
                        </a:lnTo>
                        <a:lnTo>
                          <a:pt x="1161" y="3706"/>
                        </a:lnTo>
                        <a:lnTo>
                          <a:pt x="1207" y="3688"/>
                        </a:lnTo>
                        <a:lnTo>
                          <a:pt x="1218" y="3683"/>
                        </a:lnTo>
                        <a:lnTo>
                          <a:pt x="1230" y="3678"/>
                        </a:lnTo>
                        <a:lnTo>
                          <a:pt x="1255" y="3670"/>
                        </a:lnTo>
                        <a:lnTo>
                          <a:pt x="1349" y="3634"/>
                        </a:lnTo>
                        <a:lnTo>
                          <a:pt x="1442" y="3593"/>
                        </a:lnTo>
                        <a:lnTo>
                          <a:pt x="1537" y="3553"/>
                        </a:lnTo>
                        <a:lnTo>
                          <a:pt x="1609" y="3518"/>
                        </a:lnTo>
                        <a:lnTo>
                          <a:pt x="1678" y="3482"/>
                        </a:lnTo>
                        <a:lnTo>
                          <a:pt x="1747" y="3446"/>
                        </a:lnTo>
                        <a:lnTo>
                          <a:pt x="1814" y="3411"/>
                        </a:lnTo>
                        <a:lnTo>
                          <a:pt x="1880" y="3373"/>
                        </a:lnTo>
                        <a:lnTo>
                          <a:pt x="1944" y="3336"/>
                        </a:lnTo>
                        <a:lnTo>
                          <a:pt x="2007" y="3298"/>
                        </a:lnTo>
                        <a:lnTo>
                          <a:pt x="2037" y="3278"/>
                        </a:lnTo>
                        <a:lnTo>
                          <a:pt x="2068" y="3259"/>
                        </a:lnTo>
                        <a:lnTo>
                          <a:pt x="2127" y="3219"/>
                        </a:lnTo>
                        <a:lnTo>
                          <a:pt x="2155" y="3198"/>
                        </a:lnTo>
                        <a:lnTo>
                          <a:pt x="2169" y="3188"/>
                        </a:lnTo>
                        <a:lnTo>
                          <a:pt x="2184" y="3178"/>
                        </a:lnTo>
                        <a:lnTo>
                          <a:pt x="2241" y="3137"/>
                        </a:lnTo>
                        <a:lnTo>
                          <a:pt x="2268" y="3116"/>
                        </a:lnTo>
                        <a:lnTo>
                          <a:pt x="2296" y="3096"/>
                        </a:lnTo>
                        <a:lnTo>
                          <a:pt x="2323" y="3074"/>
                        </a:lnTo>
                        <a:lnTo>
                          <a:pt x="2350" y="3054"/>
                        </a:lnTo>
                        <a:lnTo>
                          <a:pt x="2362" y="3042"/>
                        </a:lnTo>
                        <a:lnTo>
                          <a:pt x="2375" y="3032"/>
                        </a:lnTo>
                        <a:lnTo>
                          <a:pt x="2401" y="3011"/>
                        </a:lnTo>
                        <a:lnTo>
                          <a:pt x="2452" y="2968"/>
                        </a:lnTo>
                        <a:lnTo>
                          <a:pt x="2501" y="2924"/>
                        </a:lnTo>
                        <a:lnTo>
                          <a:pt x="2548" y="2877"/>
                        </a:lnTo>
                        <a:lnTo>
                          <a:pt x="2593" y="2832"/>
                        </a:lnTo>
                        <a:lnTo>
                          <a:pt x="2603" y="2819"/>
                        </a:lnTo>
                        <a:lnTo>
                          <a:pt x="2614" y="2808"/>
                        </a:lnTo>
                        <a:lnTo>
                          <a:pt x="2636" y="2785"/>
                        </a:lnTo>
                        <a:lnTo>
                          <a:pt x="2646" y="2772"/>
                        </a:lnTo>
                        <a:lnTo>
                          <a:pt x="2657" y="2761"/>
                        </a:lnTo>
                        <a:lnTo>
                          <a:pt x="2680" y="2738"/>
                        </a:lnTo>
                        <a:lnTo>
                          <a:pt x="2720" y="2689"/>
                        </a:lnTo>
                        <a:lnTo>
                          <a:pt x="2759" y="2642"/>
                        </a:lnTo>
                        <a:lnTo>
                          <a:pt x="2797" y="2592"/>
                        </a:lnTo>
                        <a:lnTo>
                          <a:pt x="2815" y="2567"/>
                        </a:lnTo>
                        <a:lnTo>
                          <a:pt x="2824" y="2555"/>
                        </a:lnTo>
                        <a:lnTo>
                          <a:pt x="2834" y="2543"/>
                        </a:lnTo>
                        <a:lnTo>
                          <a:pt x="2867" y="2491"/>
                        </a:lnTo>
                        <a:lnTo>
                          <a:pt x="2883" y="2465"/>
                        </a:lnTo>
                        <a:lnTo>
                          <a:pt x="2900" y="2440"/>
                        </a:lnTo>
                        <a:lnTo>
                          <a:pt x="2932" y="2389"/>
                        </a:lnTo>
                        <a:lnTo>
                          <a:pt x="2962" y="2337"/>
                        </a:lnTo>
                        <a:lnTo>
                          <a:pt x="2990" y="2283"/>
                        </a:lnTo>
                        <a:lnTo>
                          <a:pt x="3003" y="2256"/>
                        </a:lnTo>
                        <a:lnTo>
                          <a:pt x="3017" y="2230"/>
                        </a:lnTo>
                        <a:lnTo>
                          <a:pt x="3030" y="2202"/>
                        </a:lnTo>
                        <a:lnTo>
                          <a:pt x="3043" y="2175"/>
                        </a:lnTo>
                        <a:lnTo>
                          <a:pt x="3067" y="2121"/>
                        </a:lnTo>
                        <a:lnTo>
                          <a:pt x="3088" y="2065"/>
                        </a:lnTo>
                        <a:lnTo>
                          <a:pt x="3107" y="2009"/>
                        </a:lnTo>
                        <a:lnTo>
                          <a:pt x="3124" y="1954"/>
                        </a:lnTo>
                        <a:lnTo>
                          <a:pt x="3141" y="1900"/>
                        </a:lnTo>
                        <a:lnTo>
                          <a:pt x="3155" y="1845"/>
                        </a:lnTo>
                        <a:lnTo>
                          <a:pt x="3168" y="1791"/>
                        </a:lnTo>
                        <a:lnTo>
                          <a:pt x="3177" y="1737"/>
                        </a:lnTo>
                        <a:lnTo>
                          <a:pt x="3186" y="1685"/>
                        </a:lnTo>
                        <a:lnTo>
                          <a:pt x="3191" y="1631"/>
                        </a:lnTo>
                        <a:lnTo>
                          <a:pt x="3196" y="1579"/>
                        </a:lnTo>
                        <a:lnTo>
                          <a:pt x="3197" y="1527"/>
                        </a:lnTo>
                        <a:lnTo>
                          <a:pt x="3198" y="1475"/>
                        </a:lnTo>
                        <a:lnTo>
                          <a:pt x="3195" y="1423"/>
                        </a:lnTo>
                        <a:lnTo>
                          <a:pt x="3192" y="1373"/>
                        </a:lnTo>
                        <a:lnTo>
                          <a:pt x="3186" y="1323"/>
                        </a:lnTo>
                        <a:lnTo>
                          <a:pt x="3179" y="1273"/>
                        </a:lnTo>
                        <a:lnTo>
                          <a:pt x="3168" y="1222"/>
                        </a:lnTo>
                        <a:lnTo>
                          <a:pt x="3157" y="1172"/>
                        </a:lnTo>
                        <a:lnTo>
                          <a:pt x="3142" y="1123"/>
                        </a:lnTo>
                        <a:lnTo>
                          <a:pt x="3127" y="1074"/>
                        </a:lnTo>
                        <a:lnTo>
                          <a:pt x="3108" y="1024"/>
                        </a:lnTo>
                        <a:lnTo>
                          <a:pt x="3089" y="976"/>
                        </a:lnTo>
                        <a:lnTo>
                          <a:pt x="3068" y="928"/>
                        </a:lnTo>
                        <a:lnTo>
                          <a:pt x="3045" y="882"/>
                        </a:lnTo>
                        <a:lnTo>
                          <a:pt x="3017" y="834"/>
                        </a:lnTo>
                        <a:lnTo>
                          <a:pt x="2990" y="787"/>
                        </a:lnTo>
                        <a:lnTo>
                          <a:pt x="2961" y="741"/>
                        </a:lnTo>
                        <a:lnTo>
                          <a:pt x="2930" y="695"/>
                        </a:lnTo>
                        <a:lnTo>
                          <a:pt x="2895" y="649"/>
                        </a:lnTo>
                        <a:lnTo>
                          <a:pt x="2860" y="604"/>
                        </a:lnTo>
                        <a:lnTo>
                          <a:pt x="2823" y="558"/>
                        </a:lnTo>
                        <a:lnTo>
                          <a:pt x="2783" y="514"/>
                        </a:lnTo>
                        <a:lnTo>
                          <a:pt x="2709" y="437"/>
                        </a:lnTo>
                        <a:lnTo>
                          <a:pt x="2670" y="399"/>
                        </a:lnTo>
                        <a:lnTo>
                          <a:pt x="2631" y="364"/>
                        </a:lnTo>
                        <a:lnTo>
                          <a:pt x="2590" y="328"/>
                        </a:lnTo>
                        <a:lnTo>
                          <a:pt x="2550" y="293"/>
                        </a:lnTo>
                        <a:lnTo>
                          <a:pt x="2465" y="228"/>
                        </a:lnTo>
                        <a:lnTo>
                          <a:pt x="2375" y="165"/>
                        </a:lnTo>
                        <a:lnTo>
                          <a:pt x="2329" y="135"/>
                        </a:lnTo>
                        <a:lnTo>
                          <a:pt x="2282" y="107"/>
                        </a:lnTo>
                        <a:lnTo>
                          <a:pt x="2234" y="78"/>
                        </a:lnTo>
                        <a:lnTo>
                          <a:pt x="2185" y="51"/>
                        </a:lnTo>
                        <a:lnTo>
                          <a:pt x="2085" y="0"/>
                        </a:lnTo>
                      </a:path>
                    </a:pathLst>
                  </a:custGeom>
                  <a:noFill/>
                  <a:ln w="9525">
                    <a:solidFill>
                      <a:srgbClr val="FF9999"/>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fr-FR"/>
                  </a:p>
                </p:txBody>
              </p:sp>
            </p:grpSp>
          </p:grpSp>
          <p:cxnSp>
            <p:nvCxnSpPr>
              <p:cNvPr id="18435" name="Connecteur droit avec flèche 18434"/>
              <p:cNvCxnSpPr/>
              <p:nvPr/>
            </p:nvCxnSpPr>
            <p:spPr>
              <a:xfrm flipV="1">
                <a:off x="6240557" y="1705029"/>
                <a:ext cx="698651" cy="15348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436" name="ZoneTexte 18435"/>
              <p:cNvSpPr txBox="1"/>
              <p:nvPr/>
            </p:nvSpPr>
            <p:spPr>
              <a:xfrm>
                <a:off x="3923928" y="2204864"/>
                <a:ext cx="3546360" cy="1077218"/>
              </a:xfrm>
              <a:prstGeom prst="rect">
                <a:avLst/>
              </a:prstGeom>
              <a:noFill/>
            </p:spPr>
            <p:txBody>
              <a:bodyPr wrap="square" rtlCol="0">
                <a:spAutoFit/>
              </a:bodyPr>
              <a:lstStyle/>
              <a:p>
                <a:r>
                  <a:rPr lang="fr-FR" sz="1600" b="1" dirty="0" smtClean="0"/>
                  <a:t>T2G:</a:t>
                </a:r>
                <a:r>
                  <a:rPr lang="fr-FR" sz="1600" dirty="0" smtClean="0"/>
                  <a:t> Train-Sol</a:t>
                </a:r>
              </a:p>
              <a:p>
                <a:r>
                  <a:rPr lang="fr-FR" sz="1600" dirty="0" smtClean="0"/>
                  <a:t>contrôle-commande, commande à distance, maintenance, info passagers, internet à bord</a:t>
                </a:r>
                <a:endParaRPr lang="fr-FR" sz="1600" dirty="0"/>
              </a:p>
            </p:txBody>
          </p:sp>
          <p:grpSp>
            <p:nvGrpSpPr>
              <p:cNvPr id="86" name="Group 61"/>
              <p:cNvGrpSpPr>
                <a:grpSpLocks/>
              </p:cNvGrpSpPr>
              <p:nvPr/>
            </p:nvGrpSpPr>
            <p:grpSpPr bwMode="auto">
              <a:xfrm rot="6355809">
                <a:off x="6166094" y="731432"/>
                <a:ext cx="819150" cy="735013"/>
                <a:chOff x="3120" y="1073"/>
                <a:chExt cx="958" cy="861"/>
              </a:xfrm>
            </p:grpSpPr>
            <p:sp>
              <p:nvSpPr>
                <p:cNvPr id="87" name="Freeform 62"/>
                <p:cNvSpPr>
                  <a:spLocks/>
                </p:cNvSpPr>
                <p:nvPr/>
              </p:nvSpPr>
              <p:spPr bwMode="auto">
                <a:xfrm>
                  <a:off x="3139" y="1284"/>
                  <a:ext cx="299" cy="291"/>
                </a:xfrm>
                <a:custGeom>
                  <a:avLst/>
                  <a:gdLst>
                    <a:gd name="T0" fmla="*/ 0 w 898"/>
                    <a:gd name="T1" fmla="*/ 0 h 874"/>
                    <a:gd name="T2" fmla="*/ 0 w 898"/>
                    <a:gd name="T3" fmla="*/ 0 h 874"/>
                    <a:gd name="T4" fmla="*/ 0 w 898"/>
                    <a:gd name="T5" fmla="*/ 0 h 874"/>
                    <a:gd name="T6" fmla="*/ 0 w 898"/>
                    <a:gd name="T7" fmla="*/ 0 h 874"/>
                    <a:gd name="T8" fmla="*/ 0 w 898"/>
                    <a:gd name="T9" fmla="*/ 0 h 874"/>
                    <a:gd name="T10" fmla="*/ 0 w 898"/>
                    <a:gd name="T11" fmla="*/ 0 h 874"/>
                    <a:gd name="T12" fmla="*/ 0 w 898"/>
                    <a:gd name="T13" fmla="*/ 0 h 874"/>
                    <a:gd name="T14" fmla="*/ 0 60000 65536"/>
                    <a:gd name="T15" fmla="*/ 0 60000 65536"/>
                    <a:gd name="T16" fmla="*/ 0 60000 65536"/>
                    <a:gd name="T17" fmla="*/ 0 60000 65536"/>
                    <a:gd name="T18" fmla="*/ 0 60000 65536"/>
                    <a:gd name="T19" fmla="*/ 0 60000 65536"/>
                    <a:gd name="T20" fmla="*/ 0 60000 65536"/>
                    <a:gd name="T21" fmla="*/ 0 w 898"/>
                    <a:gd name="T22" fmla="*/ 0 h 874"/>
                    <a:gd name="T23" fmla="*/ 898 w 898"/>
                    <a:gd name="T24" fmla="*/ 874 h 8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8" h="874">
                      <a:moveTo>
                        <a:pt x="729" y="874"/>
                      </a:moveTo>
                      <a:lnTo>
                        <a:pt x="0" y="398"/>
                      </a:lnTo>
                      <a:lnTo>
                        <a:pt x="508" y="0"/>
                      </a:lnTo>
                      <a:lnTo>
                        <a:pt x="898" y="748"/>
                      </a:lnTo>
                      <a:lnTo>
                        <a:pt x="729" y="874"/>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8" name="Freeform 63"/>
                <p:cNvSpPr>
                  <a:spLocks/>
                </p:cNvSpPr>
                <p:nvPr/>
              </p:nvSpPr>
              <p:spPr bwMode="auto">
                <a:xfrm>
                  <a:off x="3244" y="1297"/>
                  <a:ext cx="188" cy="289"/>
                </a:xfrm>
                <a:custGeom>
                  <a:avLst/>
                  <a:gdLst>
                    <a:gd name="T0" fmla="*/ 0 w 565"/>
                    <a:gd name="T1" fmla="*/ 0 h 867"/>
                    <a:gd name="T2" fmla="*/ 0 w 565"/>
                    <a:gd name="T3" fmla="*/ 0 h 867"/>
                    <a:gd name="T4" fmla="*/ 0 w 565"/>
                    <a:gd name="T5" fmla="*/ 0 h 867"/>
                    <a:gd name="T6" fmla="*/ 0 w 565"/>
                    <a:gd name="T7" fmla="*/ 0 h 867"/>
                    <a:gd name="T8" fmla="*/ 0 w 565"/>
                    <a:gd name="T9" fmla="*/ 0 h 867"/>
                    <a:gd name="T10" fmla="*/ 0 w 565"/>
                    <a:gd name="T11" fmla="*/ 0 h 867"/>
                    <a:gd name="T12" fmla="*/ 0 w 565"/>
                    <a:gd name="T13" fmla="*/ 0 h 867"/>
                    <a:gd name="T14" fmla="*/ 0 w 565"/>
                    <a:gd name="T15" fmla="*/ 0 h 867"/>
                    <a:gd name="T16" fmla="*/ 0 w 565"/>
                    <a:gd name="T17" fmla="*/ 0 h 867"/>
                    <a:gd name="T18" fmla="*/ 0 w 565"/>
                    <a:gd name="T19" fmla="*/ 0 h 867"/>
                    <a:gd name="T20" fmla="*/ 0 w 565"/>
                    <a:gd name="T21" fmla="*/ 0 h 867"/>
                    <a:gd name="T22" fmla="*/ 0 w 565"/>
                    <a:gd name="T23" fmla="*/ 0 h 867"/>
                    <a:gd name="T24" fmla="*/ 0 w 565"/>
                    <a:gd name="T25" fmla="*/ 0 h 867"/>
                    <a:gd name="T26" fmla="*/ 0 w 565"/>
                    <a:gd name="T27" fmla="*/ 0 h 867"/>
                    <a:gd name="T28" fmla="*/ 0 w 565"/>
                    <a:gd name="T29" fmla="*/ 0 h 867"/>
                    <a:gd name="T30" fmla="*/ 0 w 565"/>
                    <a:gd name="T31" fmla="*/ 0 h 867"/>
                    <a:gd name="T32" fmla="*/ 0 w 565"/>
                    <a:gd name="T33" fmla="*/ 0 h 867"/>
                    <a:gd name="T34" fmla="*/ 0 w 565"/>
                    <a:gd name="T35" fmla="*/ 0 h 867"/>
                    <a:gd name="T36" fmla="*/ 0 w 565"/>
                    <a:gd name="T37" fmla="*/ 0 h 867"/>
                    <a:gd name="T38" fmla="*/ 0 w 565"/>
                    <a:gd name="T39" fmla="*/ 0 h 867"/>
                    <a:gd name="T40" fmla="*/ 0 w 565"/>
                    <a:gd name="T41" fmla="*/ 0 h 867"/>
                    <a:gd name="T42" fmla="*/ 0 w 565"/>
                    <a:gd name="T43" fmla="*/ 0 h 867"/>
                    <a:gd name="T44" fmla="*/ 0 w 565"/>
                    <a:gd name="T45" fmla="*/ 0 h 867"/>
                    <a:gd name="T46" fmla="*/ 0 w 565"/>
                    <a:gd name="T47" fmla="*/ 0 h 867"/>
                    <a:gd name="T48" fmla="*/ 0 w 565"/>
                    <a:gd name="T49" fmla="*/ 0 h 867"/>
                    <a:gd name="T50" fmla="*/ 0 w 565"/>
                    <a:gd name="T51" fmla="*/ 0 h 867"/>
                    <a:gd name="T52" fmla="*/ 0 w 565"/>
                    <a:gd name="T53" fmla="*/ 0 h 867"/>
                    <a:gd name="T54" fmla="*/ 0 w 565"/>
                    <a:gd name="T55" fmla="*/ 0 h 867"/>
                    <a:gd name="T56" fmla="*/ 0 w 565"/>
                    <a:gd name="T57" fmla="*/ 0 h 867"/>
                    <a:gd name="T58" fmla="*/ 0 w 565"/>
                    <a:gd name="T59" fmla="*/ 0 h 867"/>
                    <a:gd name="T60" fmla="*/ 0 w 565"/>
                    <a:gd name="T61" fmla="*/ 0 h 867"/>
                    <a:gd name="T62" fmla="*/ 0 w 565"/>
                    <a:gd name="T63" fmla="*/ 0 h 867"/>
                    <a:gd name="T64" fmla="*/ 0 w 565"/>
                    <a:gd name="T65" fmla="*/ 0 h 867"/>
                    <a:gd name="T66" fmla="*/ 0 w 565"/>
                    <a:gd name="T67" fmla="*/ 0 h 867"/>
                    <a:gd name="T68" fmla="*/ 0 w 565"/>
                    <a:gd name="T69" fmla="*/ 0 h 8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5"/>
                    <a:gd name="T106" fmla="*/ 0 h 867"/>
                    <a:gd name="T107" fmla="*/ 565 w 565"/>
                    <a:gd name="T108" fmla="*/ 867 h 8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5" h="867">
                      <a:moveTo>
                        <a:pt x="75" y="511"/>
                      </a:moveTo>
                      <a:lnTo>
                        <a:pt x="117" y="464"/>
                      </a:lnTo>
                      <a:lnTo>
                        <a:pt x="145" y="414"/>
                      </a:lnTo>
                      <a:lnTo>
                        <a:pt x="171" y="360"/>
                      </a:lnTo>
                      <a:lnTo>
                        <a:pt x="200" y="307"/>
                      </a:lnTo>
                      <a:lnTo>
                        <a:pt x="214" y="293"/>
                      </a:lnTo>
                      <a:lnTo>
                        <a:pt x="230" y="287"/>
                      </a:lnTo>
                      <a:lnTo>
                        <a:pt x="265" y="292"/>
                      </a:lnTo>
                      <a:lnTo>
                        <a:pt x="314" y="322"/>
                      </a:lnTo>
                      <a:lnTo>
                        <a:pt x="332" y="384"/>
                      </a:lnTo>
                      <a:lnTo>
                        <a:pt x="333" y="430"/>
                      </a:lnTo>
                      <a:lnTo>
                        <a:pt x="332" y="479"/>
                      </a:lnTo>
                      <a:lnTo>
                        <a:pt x="316" y="649"/>
                      </a:lnTo>
                      <a:lnTo>
                        <a:pt x="349" y="609"/>
                      </a:lnTo>
                      <a:lnTo>
                        <a:pt x="366" y="591"/>
                      </a:lnTo>
                      <a:lnTo>
                        <a:pt x="386" y="575"/>
                      </a:lnTo>
                      <a:lnTo>
                        <a:pt x="434" y="549"/>
                      </a:lnTo>
                      <a:lnTo>
                        <a:pt x="473" y="543"/>
                      </a:lnTo>
                      <a:lnTo>
                        <a:pt x="505" y="552"/>
                      </a:lnTo>
                      <a:lnTo>
                        <a:pt x="529" y="575"/>
                      </a:lnTo>
                      <a:lnTo>
                        <a:pt x="557" y="648"/>
                      </a:lnTo>
                      <a:lnTo>
                        <a:pt x="565" y="737"/>
                      </a:lnTo>
                      <a:lnTo>
                        <a:pt x="555" y="818"/>
                      </a:lnTo>
                      <a:lnTo>
                        <a:pt x="546" y="848"/>
                      </a:lnTo>
                      <a:lnTo>
                        <a:pt x="533" y="867"/>
                      </a:lnTo>
                      <a:lnTo>
                        <a:pt x="502" y="859"/>
                      </a:lnTo>
                      <a:lnTo>
                        <a:pt x="469" y="770"/>
                      </a:lnTo>
                      <a:lnTo>
                        <a:pt x="456" y="644"/>
                      </a:lnTo>
                      <a:lnTo>
                        <a:pt x="425" y="665"/>
                      </a:lnTo>
                      <a:lnTo>
                        <a:pt x="406" y="684"/>
                      </a:lnTo>
                      <a:lnTo>
                        <a:pt x="387" y="705"/>
                      </a:lnTo>
                      <a:lnTo>
                        <a:pt x="349" y="749"/>
                      </a:lnTo>
                      <a:lnTo>
                        <a:pt x="333" y="767"/>
                      </a:lnTo>
                      <a:lnTo>
                        <a:pt x="320" y="781"/>
                      </a:lnTo>
                      <a:lnTo>
                        <a:pt x="295" y="799"/>
                      </a:lnTo>
                      <a:lnTo>
                        <a:pt x="275" y="803"/>
                      </a:lnTo>
                      <a:lnTo>
                        <a:pt x="248" y="781"/>
                      </a:lnTo>
                      <a:lnTo>
                        <a:pt x="234" y="725"/>
                      </a:lnTo>
                      <a:lnTo>
                        <a:pt x="232" y="648"/>
                      </a:lnTo>
                      <a:lnTo>
                        <a:pt x="242" y="484"/>
                      </a:lnTo>
                      <a:lnTo>
                        <a:pt x="250" y="386"/>
                      </a:lnTo>
                      <a:lnTo>
                        <a:pt x="235" y="413"/>
                      </a:lnTo>
                      <a:lnTo>
                        <a:pt x="223" y="435"/>
                      </a:lnTo>
                      <a:lnTo>
                        <a:pt x="208" y="460"/>
                      </a:lnTo>
                      <a:lnTo>
                        <a:pt x="192" y="487"/>
                      </a:lnTo>
                      <a:lnTo>
                        <a:pt x="174" y="515"/>
                      </a:lnTo>
                      <a:lnTo>
                        <a:pt x="154" y="542"/>
                      </a:lnTo>
                      <a:lnTo>
                        <a:pt x="134" y="568"/>
                      </a:lnTo>
                      <a:lnTo>
                        <a:pt x="114" y="592"/>
                      </a:lnTo>
                      <a:lnTo>
                        <a:pt x="94" y="613"/>
                      </a:lnTo>
                      <a:lnTo>
                        <a:pt x="74" y="629"/>
                      </a:lnTo>
                      <a:lnTo>
                        <a:pt x="56" y="638"/>
                      </a:lnTo>
                      <a:lnTo>
                        <a:pt x="25" y="636"/>
                      </a:lnTo>
                      <a:lnTo>
                        <a:pt x="4" y="596"/>
                      </a:lnTo>
                      <a:lnTo>
                        <a:pt x="0" y="469"/>
                      </a:lnTo>
                      <a:lnTo>
                        <a:pt x="9" y="386"/>
                      </a:lnTo>
                      <a:lnTo>
                        <a:pt x="24" y="295"/>
                      </a:lnTo>
                      <a:lnTo>
                        <a:pt x="43" y="207"/>
                      </a:lnTo>
                      <a:lnTo>
                        <a:pt x="65" y="125"/>
                      </a:lnTo>
                      <a:lnTo>
                        <a:pt x="78" y="90"/>
                      </a:lnTo>
                      <a:lnTo>
                        <a:pt x="89" y="58"/>
                      </a:lnTo>
                      <a:lnTo>
                        <a:pt x="114" y="9"/>
                      </a:lnTo>
                      <a:lnTo>
                        <a:pt x="129" y="0"/>
                      </a:lnTo>
                      <a:lnTo>
                        <a:pt x="138" y="14"/>
                      </a:lnTo>
                      <a:lnTo>
                        <a:pt x="131" y="106"/>
                      </a:lnTo>
                      <a:lnTo>
                        <a:pt x="119" y="163"/>
                      </a:lnTo>
                      <a:lnTo>
                        <a:pt x="103" y="227"/>
                      </a:lnTo>
                      <a:lnTo>
                        <a:pt x="78" y="366"/>
                      </a:lnTo>
                      <a:lnTo>
                        <a:pt x="72" y="438"/>
                      </a:lnTo>
                      <a:lnTo>
                        <a:pt x="75" y="511"/>
                      </a:lnTo>
                      <a:close/>
                    </a:path>
                  </a:pathLst>
                </a:custGeom>
                <a:solidFill>
                  <a:srgbClr val="00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89" name="Freeform 64"/>
                <p:cNvSpPr>
                  <a:spLocks/>
                </p:cNvSpPr>
                <p:nvPr/>
              </p:nvSpPr>
              <p:spPr bwMode="auto">
                <a:xfrm>
                  <a:off x="3269" y="1363"/>
                  <a:ext cx="452" cy="445"/>
                </a:xfrm>
                <a:custGeom>
                  <a:avLst/>
                  <a:gdLst>
                    <a:gd name="T0" fmla="*/ 0 w 1356"/>
                    <a:gd name="T1" fmla="*/ 0 h 1335"/>
                    <a:gd name="T2" fmla="*/ 0 w 1356"/>
                    <a:gd name="T3" fmla="*/ 0 h 1335"/>
                    <a:gd name="T4" fmla="*/ 0 w 1356"/>
                    <a:gd name="T5" fmla="*/ 0 h 1335"/>
                    <a:gd name="T6" fmla="*/ 0 w 1356"/>
                    <a:gd name="T7" fmla="*/ 0 h 1335"/>
                    <a:gd name="T8" fmla="*/ 0 w 1356"/>
                    <a:gd name="T9" fmla="*/ 0 h 1335"/>
                    <a:gd name="T10" fmla="*/ 0 w 1356"/>
                    <a:gd name="T11" fmla="*/ 0 h 1335"/>
                    <a:gd name="T12" fmla="*/ 0 w 1356"/>
                    <a:gd name="T13" fmla="*/ 0 h 1335"/>
                    <a:gd name="T14" fmla="*/ 0 w 1356"/>
                    <a:gd name="T15" fmla="*/ 0 h 1335"/>
                    <a:gd name="T16" fmla="*/ 0 w 1356"/>
                    <a:gd name="T17" fmla="*/ 0 h 1335"/>
                    <a:gd name="T18" fmla="*/ 0 w 1356"/>
                    <a:gd name="T19" fmla="*/ 0 h 1335"/>
                    <a:gd name="T20" fmla="*/ 0 w 1356"/>
                    <a:gd name="T21" fmla="*/ 0 h 1335"/>
                    <a:gd name="T22" fmla="*/ 0 w 1356"/>
                    <a:gd name="T23" fmla="*/ 0 h 1335"/>
                    <a:gd name="T24" fmla="*/ 0 w 1356"/>
                    <a:gd name="T25" fmla="*/ 0 h 1335"/>
                    <a:gd name="T26" fmla="*/ 0 w 1356"/>
                    <a:gd name="T27" fmla="*/ 0 h 1335"/>
                    <a:gd name="T28" fmla="*/ 0 w 1356"/>
                    <a:gd name="T29" fmla="*/ 0 h 1335"/>
                    <a:gd name="T30" fmla="*/ 0 w 1356"/>
                    <a:gd name="T31" fmla="*/ 0 h 1335"/>
                    <a:gd name="T32" fmla="*/ 0 w 1356"/>
                    <a:gd name="T33" fmla="*/ 0 h 1335"/>
                    <a:gd name="T34" fmla="*/ 0 w 1356"/>
                    <a:gd name="T35" fmla="*/ 0 h 1335"/>
                    <a:gd name="T36" fmla="*/ 0 w 1356"/>
                    <a:gd name="T37" fmla="*/ 0 h 1335"/>
                    <a:gd name="T38" fmla="*/ 0 w 1356"/>
                    <a:gd name="T39" fmla="*/ 0 h 1335"/>
                    <a:gd name="T40" fmla="*/ 0 w 1356"/>
                    <a:gd name="T41" fmla="*/ 0 h 13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6"/>
                    <a:gd name="T64" fmla="*/ 0 h 1335"/>
                    <a:gd name="T65" fmla="*/ 1356 w 1356"/>
                    <a:gd name="T66" fmla="*/ 1335 h 13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6" h="1335">
                      <a:moveTo>
                        <a:pt x="51" y="951"/>
                      </a:moveTo>
                      <a:lnTo>
                        <a:pt x="305" y="858"/>
                      </a:lnTo>
                      <a:lnTo>
                        <a:pt x="313" y="722"/>
                      </a:lnTo>
                      <a:lnTo>
                        <a:pt x="678" y="331"/>
                      </a:lnTo>
                      <a:lnTo>
                        <a:pt x="864" y="332"/>
                      </a:lnTo>
                      <a:lnTo>
                        <a:pt x="872" y="102"/>
                      </a:lnTo>
                      <a:lnTo>
                        <a:pt x="1110" y="0"/>
                      </a:lnTo>
                      <a:lnTo>
                        <a:pt x="1297" y="42"/>
                      </a:lnTo>
                      <a:lnTo>
                        <a:pt x="1356" y="299"/>
                      </a:lnTo>
                      <a:lnTo>
                        <a:pt x="1110" y="467"/>
                      </a:lnTo>
                      <a:lnTo>
                        <a:pt x="1178" y="621"/>
                      </a:lnTo>
                      <a:lnTo>
                        <a:pt x="704" y="1096"/>
                      </a:lnTo>
                      <a:lnTo>
                        <a:pt x="533" y="1214"/>
                      </a:lnTo>
                      <a:lnTo>
                        <a:pt x="441" y="1197"/>
                      </a:lnTo>
                      <a:lnTo>
                        <a:pt x="433" y="1335"/>
                      </a:lnTo>
                      <a:lnTo>
                        <a:pt x="255" y="1301"/>
                      </a:lnTo>
                      <a:lnTo>
                        <a:pt x="85" y="1189"/>
                      </a:lnTo>
                      <a:lnTo>
                        <a:pt x="0" y="987"/>
                      </a:lnTo>
                      <a:lnTo>
                        <a:pt x="51" y="951"/>
                      </a:lnTo>
                      <a:close/>
                    </a:path>
                  </a:pathLst>
                </a:custGeom>
                <a:solidFill>
                  <a:srgbClr val="FF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0" name="Freeform 65"/>
                <p:cNvSpPr>
                  <a:spLocks/>
                </p:cNvSpPr>
                <p:nvPr/>
              </p:nvSpPr>
              <p:spPr bwMode="auto">
                <a:xfrm>
                  <a:off x="3273" y="1681"/>
                  <a:ext cx="122" cy="116"/>
                </a:xfrm>
                <a:custGeom>
                  <a:avLst/>
                  <a:gdLst>
                    <a:gd name="T0" fmla="*/ 0 w 366"/>
                    <a:gd name="T1" fmla="*/ 0 h 346"/>
                    <a:gd name="T2" fmla="*/ 0 w 366"/>
                    <a:gd name="T3" fmla="*/ 0 h 346"/>
                    <a:gd name="T4" fmla="*/ 0 w 366"/>
                    <a:gd name="T5" fmla="*/ 0 h 346"/>
                    <a:gd name="T6" fmla="*/ 0 w 366"/>
                    <a:gd name="T7" fmla="*/ 0 h 346"/>
                    <a:gd name="T8" fmla="*/ 0 w 366"/>
                    <a:gd name="T9" fmla="*/ 0 h 346"/>
                    <a:gd name="T10" fmla="*/ 0 w 366"/>
                    <a:gd name="T11" fmla="*/ 0 h 346"/>
                    <a:gd name="T12" fmla="*/ 0 w 366"/>
                    <a:gd name="T13" fmla="*/ 0 h 346"/>
                    <a:gd name="T14" fmla="*/ 0 w 366"/>
                    <a:gd name="T15" fmla="*/ 0 h 346"/>
                    <a:gd name="T16" fmla="*/ 0 w 366"/>
                    <a:gd name="T17" fmla="*/ 0 h 346"/>
                    <a:gd name="T18" fmla="*/ 0 w 366"/>
                    <a:gd name="T19" fmla="*/ 0 h 346"/>
                    <a:gd name="T20" fmla="*/ 0 w 366"/>
                    <a:gd name="T21" fmla="*/ 0 h 346"/>
                    <a:gd name="T22" fmla="*/ 0 w 366"/>
                    <a:gd name="T23" fmla="*/ 0 h 346"/>
                    <a:gd name="T24" fmla="*/ 0 w 366"/>
                    <a:gd name="T25" fmla="*/ 0 h 346"/>
                    <a:gd name="T26" fmla="*/ 0 w 366"/>
                    <a:gd name="T27" fmla="*/ 0 h 346"/>
                    <a:gd name="T28" fmla="*/ 0 w 366"/>
                    <a:gd name="T29" fmla="*/ 0 h 346"/>
                    <a:gd name="T30" fmla="*/ 0 w 366"/>
                    <a:gd name="T31" fmla="*/ 0 h 346"/>
                    <a:gd name="T32" fmla="*/ 0 w 366"/>
                    <a:gd name="T33" fmla="*/ 0 h 346"/>
                    <a:gd name="T34" fmla="*/ 0 w 366"/>
                    <a:gd name="T35" fmla="*/ 0 h 346"/>
                    <a:gd name="T36" fmla="*/ 0 w 366"/>
                    <a:gd name="T37" fmla="*/ 0 h 346"/>
                    <a:gd name="T38" fmla="*/ 0 w 366"/>
                    <a:gd name="T39" fmla="*/ 0 h 346"/>
                    <a:gd name="T40" fmla="*/ 0 w 366"/>
                    <a:gd name="T41" fmla="*/ 0 h 346"/>
                    <a:gd name="T42" fmla="*/ 0 w 366"/>
                    <a:gd name="T43" fmla="*/ 0 h 346"/>
                    <a:gd name="T44" fmla="*/ 0 w 366"/>
                    <a:gd name="T45" fmla="*/ 0 h 346"/>
                    <a:gd name="T46" fmla="*/ 0 w 366"/>
                    <a:gd name="T47" fmla="*/ 0 h 346"/>
                    <a:gd name="T48" fmla="*/ 0 w 366"/>
                    <a:gd name="T49" fmla="*/ 0 h 346"/>
                    <a:gd name="T50" fmla="*/ 0 w 366"/>
                    <a:gd name="T51" fmla="*/ 0 h 346"/>
                    <a:gd name="T52" fmla="*/ 0 w 366"/>
                    <a:gd name="T53" fmla="*/ 0 h 346"/>
                    <a:gd name="T54" fmla="*/ 0 w 366"/>
                    <a:gd name="T55" fmla="*/ 0 h 3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6"/>
                    <a:gd name="T85" fmla="*/ 0 h 346"/>
                    <a:gd name="T86" fmla="*/ 366 w 366"/>
                    <a:gd name="T87" fmla="*/ 346 h 3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6" h="346">
                      <a:moveTo>
                        <a:pt x="228" y="341"/>
                      </a:moveTo>
                      <a:lnTo>
                        <a:pt x="186" y="312"/>
                      </a:lnTo>
                      <a:lnTo>
                        <a:pt x="157" y="265"/>
                      </a:lnTo>
                      <a:lnTo>
                        <a:pt x="130" y="216"/>
                      </a:lnTo>
                      <a:lnTo>
                        <a:pt x="113" y="195"/>
                      </a:lnTo>
                      <a:lnTo>
                        <a:pt x="90" y="180"/>
                      </a:lnTo>
                      <a:lnTo>
                        <a:pt x="43" y="151"/>
                      </a:lnTo>
                      <a:lnTo>
                        <a:pt x="13" y="116"/>
                      </a:lnTo>
                      <a:lnTo>
                        <a:pt x="0" y="81"/>
                      </a:lnTo>
                      <a:lnTo>
                        <a:pt x="0" y="47"/>
                      </a:lnTo>
                      <a:lnTo>
                        <a:pt x="13" y="18"/>
                      </a:lnTo>
                      <a:lnTo>
                        <a:pt x="40" y="0"/>
                      </a:lnTo>
                      <a:lnTo>
                        <a:pt x="125" y="4"/>
                      </a:lnTo>
                      <a:lnTo>
                        <a:pt x="171" y="33"/>
                      </a:lnTo>
                      <a:lnTo>
                        <a:pt x="206" y="71"/>
                      </a:lnTo>
                      <a:lnTo>
                        <a:pt x="223" y="91"/>
                      </a:lnTo>
                      <a:lnTo>
                        <a:pt x="243" y="109"/>
                      </a:lnTo>
                      <a:lnTo>
                        <a:pt x="266" y="127"/>
                      </a:lnTo>
                      <a:lnTo>
                        <a:pt x="292" y="141"/>
                      </a:lnTo>
                      <a:lnTo>
                        <a:pt x="334" y="168"/>
                      </a:lnTo>
                      <a:lnTo>
                        <a:pt x="358" y="202"/>
                      </a:lnTo>
                      <a:lnTo>
                        <a:pt x="366" y="240"/>
                      </a:lnTo>
                      <a:lnTo>
                        <a:pt x="359" y="277"/>
                      </a:lnTo>
                      <a:lnTo>
                        <a:pt x="341" y="309"/>
                      </a:lnTo>
                      <a:lnTo>
                        <a:pt x="312" y="334"/>
                      </a:lnTo>
                      <a:lnTo>
                        <a:pt x="274" y="346"/>
                      </a:lnTo>
                      <a:lnTo>
                        <a:pt x="228" y="341"/>
                      </a:lnTo>
                      <a:close/>
                    </a:path>
                  </a:pathLst>
                </a:custGeom>
                <a:solidFill>
                  <a:srgbClr val="FFA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1" name="Freeform 66"/>
                <p:cNvSpPr>
                  <a:spLocks/>
                </p:cNvSpPr>
                <p:nvPr/>
              </p:nvSpPr>
              <p:spPr bwMode="auto">
                <a:xfrm>
                  <a:off x="3387" y="1355"/>
                  <a:ext cx="350" cy="462"/>
                </a:xfrm>
                <a:custGeom>
                  <a:avLst/>
                  <a:gdLst>
                    <a:gd name="T0" fmla="*/ 0 w 1052"/>
                    <a:gd name="T1" fmla="*/ 0 h 1384"/>
                    <a:gd name="T2" fmla="*/ 0 w 1052"/>
                    <a:gd name="T3" fmla="*/ 0 h 1384"/>
                    <a:gd name="T4" fmla="*/ 0 w 1052"/>
                    <a:gd name="T5" fmla="*/ 0 h 1384"/>
                    <a:gd name="T6" fmla="*/ 0 w 1052"/>
                    <a:gd name="T7" fmla="*/ 0 h 1384"/>
                    <a:gd name="T8" fmla="*/ 0 w 1052"/>
                    <a:gd name="T9" fmla="*/ 0 h 1384"/>
                    <a:gd name="T10" fmla="*/ 0 w 1052"/>
                    <a:gd name="T11" fmla="*/ 0 h 1384"/>
                    <a:gd name="T12" fmla="*/ 0 w 1052"/>
                    <a:gd name="T13" fmla="*/ 0 h 1384"/>
                    <a:gd name="T14" fmla="*/ 0 w 1052"/>
                    <a:gd name="T15" fmla="*/ 0 h 1384"/>
                    <a:gd name="T16" fmla="*/ 0 w 1052"/>
                    <a:gd name="T17" fmla="*/ 0 h 1384"/>
                    <a:gd name="T18" fmla="*/ 0 w 1052"/>
                    <a:gd name="T19" fmla="*/ 0 h 1384"/>
                    <a:gd name="T20" fmla="*/ 0 w 1052"/>
                    <a:gd name="T21" fmla="*/ 0 h 1384"/>
                    <a:gd name="T22" fmla="*/ 0 w 1052"/>
                    <a:gd name="T23" fmla="*/ 0 h 1384"/>
                    <a:gd name="T24" fmla="*/ 0 w 1052"/>
                    <a:gd name="T25" fmla="*/ 0 h 1384"/>
                    <a:gd name="T26" fmla="*/ 0 w 1052"/>
                    <a:gd name="T27" fmla="*/ 0 h 1384"/>
                    <a:gd name="T28" fmla="*/ 0 w 1052"/>
                    <a:gd name="T29" fmla="*/ 0 h 1384"/>
                    <a:gd name="T30" fmla="*/ 0 w 1052"/>
                    <a:gd name="T31" fmla="*/ 0 h 1384"/>
                    <a:gd name="T32" fmla="*/ 0 w 1052"/>
                    <a:gd name="T33" fmla="*/ 0 h 1384"/>
                    <a:gd name="T34" fmla="*/ 0 w 1052"/>
                    <a:gd name="T35" fmla="*/ 0 h 1384"/>
                    <a:gd name="T36" fmla="*/ 0 w 1052"/>
                    <a:gd name="T37" fmla="*/ 0 h 1384"/>
                    <a:gd name="T38" fmla="*/ 0 w 1052"/>
                    <a:gd name="T39" fmla="*/ 0 h 1384"/>
                    <a:gd name="T40" fmla="*/ 0 w 1052"/>
                    <a:gd name="T41" fmla="*/ 0 h 1384"/>
                    <a:gd name="T42" fmla="*/ 0 w 1052"/>
                    <a:gd name="T43" fmla="*/ 0 h 1384"/>
                    <a:gd name="T44" fmla="*/ 0 w 1052"/>
                    <a:gd name="T45" fmla="*/ 0 h 1384"/>
                    <a:gd name="T46" fmla="*/ 0 w 1052"/>
                    <a:gd name="T47" fmla="*/ 0 h 1384"/>
                    <a:gd name="T48" fmla="*/ 0 w 1052"/>
                    <a:gd name="T49" fmla="*/ 0 h 1384"/>
                    <a:gd name="T50" fmla="*/ 0 w 1052"/>
                    <a:gd name="T51" fmla="*/ 0 h 1384"/>
                    <a:gd name="T52" fmla="*/ 0 w 1052"/>
                    <a:gd name="T53" fmla="*/ 0 h 1384"/>
                    <a:gd name="T54" fmla="*/ 0 w 1052"/>
                    <a:gd name="T55" fmla="*/ 0 h 1384"/>
                    <a:gd name="T56" fmla="*/ 0 w 1052"/>
                    <a:gd name="T57" fmla="*/ 0 h 1384"/>
                    <a:gd name="T58" fmla="*/ 0 w 1052"/>
                    <a:gd name="T59" fmla="*/ 0 h 1384"/>
                    <a:gd name="T60" fmla="*/ 0 w 1052"/>
                    <a:gd name="T61" fmla="*/ 0 h 1384"/>
                    <a:gd name="T62" fmla="*/ 0 w 1052"/>
                    <a:gd name="T63" fmla="*/ 0 h 1384"/>
                    <a:gd name="T64" fmla="*/ 0 w 1052"/>
                    <a:gd name="T65" fmla="*/ 0 h 1384"/>
                    <a:gd name="T66" fmla="*/ 0 w 1052"/>
                    <a:gd name="T67" fmla="*/ 0 h 1384"/>
                    <a:gd name="T68" fmla="*/ 0 w 1052"/>
                    <a:gd name="T69" fmla="*/ 0 h 1384"/>
                    <a:gd name="T70" fmla="*/ 0 w 1052"/>
                    <a:gd name="T71" fmla="*/ 0 h 1384"/>
                    <a:gd name="T72" fmla="*/ 0 w 1052"/>
                    <a:gd name="T73" fmla="*/ 0 h 1384"/>
                    <a:gd name="T74" fmla="*/ 0 w 1052"/>
                    <a:gd name="T75" fmla="*/ 0 h 1384"/>
                    <a:gd name="T76" fmla="*/ 0 w 1052"/>
                    <a:gd name="T77" fmla="*/ 0 h 1384"/>
                    <a:gd name="T78" fmla="*/ 0 w 1052"/>
                    <a:gd name="T79" fmla="*/ 0 h 1384"/>
                    <a:gd name="T80" fmla="*/ 0 w 1052"/>
                    <a:gd name="T81" fmla="*/ 0 h 1384"/>
                    <a:gd name="T82" fmla="*/ 0 w 1052"/>
                    <a:gd name="T83" fmla="*/ 0 h 1384"/>
                    <a:gd name="T84" fmla="*/ 0 w 1052"/>
                    <a:gd name="T85" fmla="*/ 0 h 1384"/>
                    <a:gd name="T86" fmla="*/ 0 w 1052"/>
                    <a:gd name="T87" fmla="*/ 0 h 1384"/>
                    <a:gd name="T88" fmla="*/ 0 w 1052"/>
                    <a:gd name="T89" fmla="*/ 0 h 13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52"/>
                    <a:gd name="T136" fmla="*/ 0 h 1384"/>
                    <a:gd name="T137" fmla="*/ 1052 w 1052"/>
                    <a:gd name="T138" fmla="*/ 1384 h 13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52" h="1384">
                      <a:moveTo>
                        <a:pt x="25" y="1384"/>
                      </a:moveTo>
                      <a:lnTo>
                        <a:pt x="0" y="1190"/>
                      </a:lnTo>
                      <a:lnTo>
                        <a:pt x="1" y="1084"/>
                      </a:lnTo>
                      <a:lnTo>
                        <a:pt x="12" y="1040"/>
                      </a:lnTo>
                      <a:lnTo>
                        <a:pt x="29" y="1005"/>
                      </a:lnTo>
                      <a:lnTo>
                        <a:pt x="42" y="989"/>
                      </a:lnTo>
                      <a:lnTo>
                        <a:pt x="65" y="970"/>
                      </a:lnTo>
                      <a:lnTo>
                        <a:pt x="94" y="945"/>
                      </a:lnTo>
                      <a:lnTo>
                        <a:pt x="128" y="918"/>
                      </a:lnTo>
                      <a:lnTo>
                        <a:pt x="168" y="888"/>
                      </a:lnTo>
                      <a:lnTo>
                        <a:pt x="211" y="856"/>
                      </a:lnTo>
                      <a:lnTo>
                        <a:pt x="257" y="821"/>
                      </a:lnTo>
                      <a:lnTo>
                        <a:pt x="281" y="803"/>
                      </a:lnTo>
                      <a:lnTo>
                        <a:pt x="306" y="786"/>
                      </a:lnTo>
                      <a:lnTo>
                        <a:pt x="330" y="768"/>
                      </a:lnTo>
                      <a:lnTo>
                        <a:pt x="355" y="750"/>
                      </a:lnTo>
                      <a:lnTo>
                        <a:pt x="379" y="731"/>
                      </a:lnTo>
                      <a:lnTo>
                        <a:pt x="404" y="713"/>
                      </a:lnTo>
                      <a:lnTo>
                        <a:pt x="428" y="695"/>
                      </a:lnTo>
                      <a:lnTo>
                        <a:pt x="452" y="678"/>
                      </a:lnTo>
                      <a:lnTo>
                        <a:pt x="498" y="642"/>
                      </a:lnTo>
                      <a:lnTo>
                        <a:pt x="541" y="608"/>
                      </a:lnTo>
                      <a:lnTo>
                        <a:pt x="580" y="577"/>
                      </a:lnTo>
                      <a:lnTo>
                        <a:pt x="614" y="547"/>
                      </a:lnTo>
                      <a:lnTo>
                        <a:pt x="643" y="521"/>
                      </a:lnTo>
                      <a:lnTo>
                        <a:pt x="656" y="491"/>
                      </a:lnTo>
                      <a:lnTo>
                        <a:pt x="651" y="461"/>
                      </a:lnTo>
                      <a:lnTo>
                        <a:pt x="639" y="394"/>
                      </a:lnTo>
                      <a:lnTo>
                        <a:pt x="656" y="361"/>
                      </a:lnTo>
                      <a:lnTo>
                        <a:pt x="686" y="344"/>
                      </a:lnTo>
                      <a:lnTo>
                        <a:pt x="764" y="332"/>
                      </a:lnTo>
                      <a:lnTo>
                        <a:pt x="836" y="310"/>
                      </a:lnTo>
                      <a:lnTo>
                        <a:pt x="858" y="283"/>
                      </a:lnTo>
                      <a:lnTo>
                        <a:pt x="868" y="236"/>
                      </a:lnTo>
                      <a:lnTo>
                        <a:pt x="855" y="214"/>
                      </a:lnTo>
                      <a:lnTo>
                        <a:pt x="826" y="204"/>
                      </a:lnTo>
                      <a:lnTo>
                        <a:pt x="767" y="192"/>
                      </a:lnTo>
                      <a:lnTo>
                        <a:pt x="731" y="165"/>
                      </a:lnTo>
                      <a:lnTo>
                        <a:pt x="712" y="130"/>
                      </a:lnTo>
                      <a:lnTo>
                        <a:pt x="710" y="91"/>
                      </a:lnTo>
                      <a:lnTo>
                        <a:pt x="720" y="53"/>
                      </a:lnTo>
                      <a:lnTo>
                        <a:pt x="744" y="21"/>
                      </a:lnTo>
                      <a:lnTo>
                        <a:pt x="776" y="0"/>
                      </a:lnTo>
                      <a:lnTo>
                        <a:pt x="864" y="5"/>
                      </a:lnTo>
                      <a:lnTo>
                        <a:pt x="916" y="34"/>
                      </a:lnTo>
                      <a:lnTo>
                        <a:pt x="959" y="66"/>
                      </a:lnTo>
                      <a:lnTo>
                        <a:pt x="1019" y="136"/>
                      </a:lnTo>
                      <a:lnTo>
                        <a:pt x="1049" y="213"/>
                      </a:lnTo>
                      <a:lnTo>
                        <a:pt x="1052" y="252"/>
                      </a:lnTo>
                      <a:lnTo>
                        <a:pt x="1049" y="289"/>
                      </a:lnTo>
                      <a:lnTo>
                        <a:pt x="1038" y="327"/>
                      </a:lnTo>
                      <a:lnTo>
                        <a:pt x="1021" y="361"/>
                      </a:lnTo>
                      <a:lnTo>
                        <a:pt x="997" y="393"/>
                      </a:lnTo>
                      <a:lnTo>
                        <a:pt x="966" y="423"/>
                      </a:lnTo>
                      <a:lnTo>
                        <a:pt x="929" y="448"/>
                      </a:lnTo>
                      <a:lnTo>
                        <a:pt x="887" y="467"/>
                      </a:lnTo>
                      <a:lnTo>
                        <a:pt x="838" y="483"/>
                      </a:lnTo>
                      <a:lnTo>
                        <a:pt x="784" y="493"/>
                      </a:lnTo>
                      <a:lnTo>
                        <a:pt x="792" y="584"/>
                      </a:lnTo>
                      <a:lnTo>
                        <a:pt x="783" y="623"/>
                      </a:lnTo>
                      <a:lnTo>
                        <a:pt x="771" y="642"/>
                      </a:lnTo>
                      <a:lnTo>
                        <a:pt x="752" y="662"/>
                      </a:lnTo>
                      <a:lnTo>
                        <a:pt x="729" y="682"/>
                      </a:lnTo>
                      <a:lnTo>
                        <a:pt x="709" y="703"/>
                      </a:lnTo>
                      <a:lnTo>
                        <a:pt x="687" y="724"/>
                      </a:lnTo>
                      <a:lnTo>
                        <a:pt x="667" y="745"/>
                      </a:lnTo>
                      <a:lnTo>
                        <a:pt x="646" y="767"/>
                      </a:lnTo>
                      <a:lnTo>
                        <a:pt x="626" y="789"/>
                      </a:lnTo>
                      <a:lnTo>
                        <a:pt x="606" y="811"/>
                      </a:lnTo>
                      <a:lnTo>
                        <a:pt x="586" y="834"/>
                      </a:lnTo>
                      <a:lnTo>
                        <a:pt x="546" y="879"/>
                      </a:lnTo>
                      <a:lnTo>
                        <a:pt x="526" y="900"/>
                      </a:lnTo>
                      <a:lnTo>
                        <a:pt x="506" y="923"/>
                      </a:lnTo>
                      <a:lnTo>
                        <a:pt x="485" y="945"/>
                      </a:lnTo>
                      <a:lnTo>
                        <a:pt x="465" y="965"/>
                      </a:lnTo>
                      <a:lnTo>
                        <a:pt x="443" y="987"/>
                      </a:lnTo>
                      <a:lnTo>
                        <a:pt x="421" y="1008"/>
                      </a:lnTo>
                      <a:lnTo>
                        <a:pt x="398" y="1027"/>
                      </a:lnTo>
                      <a:lnTo>
                        <a:pt x="376" y="1045"/>
                      </a:lnTo>
                      <a:lnTo>
                        <a:pt x="328" y="1077"/>
                      </a:lnTo>
                      <a:lnTo>
                        <a:pt x="279" y="1110"/>
                      </a:lnTo>
                      <a:lnTo>
                        <a:pt x="232" y="1145"/>
                      </a:lnTo>
                      <a:lnTo>
                        <a:pt x="204" y="1165"/>
                      </a:lnTo>
                      <a:lnTo>
                        <a:pt x="174" y="1190"/>
                      </a:lnTo>
                      <a:lnTo>
                        <a:pt x="142" y="1218"/>
                      </a:lnTo>
                      <a:lnTo>
                        <a:pt x="111" y="1246"/>
                      </a:lnTo>
                      <a:lnTo>
                        <a:pt x="63" y="1311"/>
                      </a:lnTo>
                      <a:lnTo>
                        <a:pt x="49" y="1380"/>
                      </a:lnTo>
                      <a:lnTo>
                        <a:pt x="25" y="1384"/>
                      </a:lnTo>
                      <a:close/>
                    </a:path>
                  </a:pathLst>
                </a:custGeom>
                <a:solidFill>
                  <a:srgbClr val="FFA6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2" name="Freeform 67"/>
                <p:cNvSpPr>
                  <a:spLocks/>
                </p:cNvSpPr>
                <p:nvPr/>
              </p:nvSpPr>
              <p:spPr bwMode="auto">
                <a:xfrm>
                  <a:off x="3537" y="1606"/>
                  <a:ext cx="365" cy="323"/>
                </a:xfrm>
                <a:custGeom>
                  <a:avLst/>
                  <a:gdLst>
                    <a:gd name="T0" fmla="*/ 0 w 1095"/>
                    <a:gd name="T1" fmla="*/ 0 h 967"/>
                    <a:gd name="T2" fmla="*/ 0 w 1095"/>
                    <a:gd name="T3" fmla="*/ 0 h 967"/>
                    <a:gd name="T4" fmla="*/ 0 w 1095"/>
                    <a:gd name="T5" fmla="*/ 0 h 967"/>
                    <a:gd name="T6" fmla="*/ 0 w 1095"/>
                    <a:gd name="T7" fmla="*/ 0 h 967"/>
                    <a:gd name="T8" fmla="*/ 0 w 1095"/>
                    <a:gd name="T9" fmla="*/ 0 h 967"/>
                    <a:gd name="T10" fmla="*/ 0 w 1095"/>
                    <a:gd name="T11" fmla="*/ 0 h 967"/>
                    <a:gd name="T12" fmla="*/ 0 w 1095"/>
                    <a:gd name="T13" fmla="*/ 0 h 967"/>
                    <a:gd name="T14" fmla="*/ 0 60000 65536"/>
                    <a:gd name="T15" fmla="*/ 0 60000 65536"/>
                    <a:gd name="T16" fmla="*/ 0 60000 65536"/>
                    <a:gd name="T17" fmla="*/ 0 60000 65536"/>
                    <a:gd name="T18" fmla="*/ 0 60000 65536"/>
                    <a:gd name="T19" fmla="*/ 0 60000 65536"/>
                    <a:gd name="T20" fmla="*/ 0 60000 65536"/>
                    <a:gd name="T21" fmla="*/ 0 w 1095"/>
                    <a:gd name="T22" fmla="*/ 0 h 967"/>
                    <a:gd name="T23" fmla="*/ 1095 w 1095"/>
                    <a:gd name="T24" fmla="*/ 967 h 9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5" h="967">
                      <a:moveTo>
                        <a:pt x="0" y="269"/>
                      </a:moveTo>
                      <a:lnTo>
                        <a:pt x="603" y="967"/>
                      </a:lnTo>
                      <a:lnTo>
                        <a:pt x="1095" y="322"/>
                      </a:lnTo>
                      <a:lnTo>
                        <a:pt x="289" y="0"/>
                      </a:lnTo>
                      <a:lnTo>
                        <a:pt x="0" y="269"/>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3" name="Freeform 68"/>
                <p:cNvSpPr>
                  <a:spLocks/>
                </p:cNvSpPr>
                <p:nvPr/>
              </p:nvSpPr>
              <p:spPr bwMode="auto">
                <a:xfrm>
                  <a:off x="3581" y="1623"/>
                  <a:ext cx="220" cy="243"/>
                </a:xfrm>
                <a:custGeom>
                  <a:avLst/>
                  <a:gdLst>
                    <a:gd name="T0" fmla="*/ 0 w 660"/>
                    <a:gd name="T1" fmla="*/ 0 h 731"/>
                    <a:gd name="T2" fmla="*/ 0 w 660"/>
                    <a:gd name="T3" fmla="*/ 0 h 731"/>
                    <a:gd name="T4" fmla="*/ 0 w 660"/>
                    <a:gd name="T5" fmla="*/ 0 h 731"/>
                    <a:gd name="T6" fmla="*/ 0 w 660"/>
                    <a:gd name="T7" fmla="*/ 0 h 731"/>
                    <a:gd name="T8" fmla="*/ 0 w 660"/>
                    <a:gd name="T9" fmla="*/ 0 h 731"/>
                    <a:gd name="T10" fmla="*/ 0 w 660"/>
                    <a:gd name="T11" fmla="*/ 0 h 731"/>
                    <a:gd name="T12" fmla="*/ 0 w 660"/>
                    <a:gd name="T13" fmla="*/ 0 h 731"/>
                    <a:gd name="T14" fmla="*/ 0 w 660"/>
                    <a:gd name="T15" fmla="*/ 0 h 731"/>
                    <a:gd name="T16" fmla="*/ 0 w 660"/>
                    <a:gd name="T17" fmla="*/ 0 h 731"/>
                    <a:gd name="T18" fmla="*/ 0 w 660"/>
                    <a:gd name="T19" fmla="*/ 0 h 731"/>
                    <a:gd name="T20" fmla="*/ 0 w 660"/>
                    <a:gd name="T21" fmla="*/ 0 h 731"/>
                    <a:gd name="T22" fmla="*/ 0 w 660"/>
                    <a:gd name="T23" fmla="*/ 0 h 731"/>
                    <a:gd name="T24" fmla="*/ 0 w 660"/>
                    <a:gd name="T25" fmla="*/ 0 h 731"/>
                    <a:gd name="T26" fmla="*/ 0 w 660"/>
                    <a:gd name="T27" fmla="*/ 0 h 731"/>
                    <a:gd name="T28" fmla="*/ 0 w 660"/>
                    <a:gd name="T29" fmla="*/ 0 h 731"/>
                    <a:gd name="T30" fmla="*/ 0 w 660"/>
                    <a:gd name="T31" fmla="*/ 0 h 731"/>
                    <a:gd name="T32" fmla="*/ 0 w 660"/>
                    <a:gd name="T33" fmla="*/ 0 h 731"/>
                    <a:gd name="T34" fmla="*/ 0 w 660"/>
                    <a:gd name="T35" fmla="*/ 0 h 731"/>
                    <a:gd name="T36" fmla="*/ 0 w 660"/>
                    <a:gd name="T37" fmla="*/ 0 h 731"/>
                    <a:gd name="T38" fmla="*/ 0 w 660"/>
                    <a:gd name="T39" fmla="*/ 0 h 731"/>
                    <a:gd name="T40" fmla="*/ 0 w 660"/>
                    <a:gd name="T41" fmla="*/ 0 h 731"/>
                    <a:gd name="T42" fmla="*/ 0 w 660"/>
                    <a:gd name="T43" fmla="*/ 0 h 731"/>
                    <a:gd name="T44" fmla="*/ 0 w 660"/>
                    <a:gd name="T45" fmla="*/ 0 h 731"/>
                    <a:gd name="T46" fmla="*/ 0 w 660"/>
                    <a:gd name="T47" fmla="*/ 0 h 731"/>
                    <a:gd name="T48" fmla="*/ 0 w 660"/>
                    <a:gd name="T49" fmla="*/ 0 h 731"/>
                    <a:gd name="T50" fmla="*/ 0 w 660"/>
                    <a:gd name="T51" fmla="*/ 0 h 731"/>
                    <a:gd name="T52" fmla="*/ 0 w 660"/>
                    <a:gd name="T53" fmla="*/ 0 h 731"/>
                    <a:gd name="T54" fmla="*/ 0 w 660"/>
                    <a:gd name="T55" fmla="*/ 0 h 731"/>
                    <a:gd name="T56" fmla="*/ 0 w 660"/>
                    <a:gd name="T57" fmla="*/ 0 h 731"/>
                    <a:gd name="T58" fmla="*/ 0 w 660"/>
                    <a:gd name="T59" fmla="*/ 0 h 731"/>
                    <a:gd name="T60" fmla="*/ 0 w 660"/>
                    <a:gd name="T61" fmla="*/ 0 h 731"/>
                    <a:gd name="T62" fmla="*/ 0 w 660"/>
                    <a:gd name="T63" fmla="*/ 0 h 731"/>
                    <a:gd name="T64" fmla="*/ 0 w 660"/>
                    <a:gd name="T65" fmla="*/ 0 h 731"/>
                    <a:gd name="T66" fmla="*/ 0 w 660"/>
                    <a:gd name="T67" fmla="*/ 0 h 731"/>
                    <a:gd name="T68" fmla="*/ 0 w 660"/>
                    <a:gd name="T69" fmla="*/ 0 h 731"/>
                    <a:gd name="T70" fmla="*/ 0 w 660"/>
                    <a:gd name="T71" fmla="*/ 0 h 7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0"/>
                    <a:gd name="T109" fmla="*/ 0 h 731"/>
                    <a:gd name="T110" fmla="*/ 660 w 660"/>
                    <a:gd name="T111" fmla="*/ 731 h 73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0" h="731">
                      <a:moveTo>
                        <a:pt x="116" y="287"/>
                      </a:moveTo>
                      <a:lnTo>
                        <a:pt x="131" y="251"/>
                      </a:lnTo>
                      <a:lnTo>
                        <a:pt x="147" y="217"/>
                      </a:lnTo>
                      <a:lnTo>
                        <a:pt x="165" y="183"/>
                      </a:lnTo>
                      <a:lnTo>
                        <a:pt x="183" y="150"/>
                      </a:lnTo>
                      <a:lnTo>
                        <a:pt x="200" y="128"/>
                      </a:lnTo>
                      <a:lnTo>
                        <a:pt x="216" y="112"/>
                      </a:lnTo>
                      <a:lnTo>
                        <a:pt x="250" y="99"/>
                      </a:lnTo>
                      <a:lnTo>
                        <a:pt x="284" y="111"/>
                      </a:lnTo>
                      <a:lnTo>
                        <a:pt x="318" y="148"/>
                      </a:lnTo>
                      <a:lnTo>
                        <a:pt x="348" y="219"/>
                      </a:lnTo>
                      <a:lnTo>
                        <a:pt x="357" y="296"/>
                      </a:lnTo>
                      <a:lnTo>
                        <a:pt x="354" y="375"/>
                      </a:lnTo>
                      <a:lnTo>
                        <a:pt x="345" y="452"/>
                      </a:lnTo>
                      <a:lnTo>
                        <a:pt x="363" y="415"/>
                      </a:lnTo>
                      <a:lnTo>
                        <a:pt x="380" y="375"/>
                      </a:lnTo>
                      <a:lnTo>
                        <a:pt x="396" y="335"/>
                      </a:lnTo>
                      <a:lnTo>
                        <a:pt x="412" y="295"/>
                      </a:lnTo>
                      <a:lnTo>
                        <a:pt x="429" y="255"/>
                      </a:lnTo>
                      <a:lnTo>
                        <a:pt x="448" y="217"/>
                      </a:lnTo>
                      <a:lnTo>
                        <a:pt x="469" y="180"/>
                      </a:lnTo>
                      <a:lnTo>
                        <a:pt x="496" y="146"/>
                      </a:lnTo>
                      <a:lnTo>
                        <a:pt x="513" y="129"/>
                      </a:lnTo>
                      <a:lnTo>
                        <a:pt x="530" y="118"/>
                      </a:lnTo>
                      <a:lnTo>
                        <a:pt x="563" y="109"/>
                      </a:lnTo>
                      <a:lnTo>
                        <a:pt x="594" y="121"/>
                      </a:lnTo>
                      <a:lnTo>
                        <a:pt x="623" y="156"/>
                      </a:lnTo>
                      <a:lnTo>
                        <a:pt x="658" y="246"/>
                      </a:lnTo>
                      <a:lnTo>
                        <a:pt x="660" y="339"/>
                      </a:lnTo>
                      <a:lnTo>
                        <a:pt x="644" y="434"/>
                      </a:lnTo>
                      <a:lnTo>
                        <a:pt x="623" y="526"/>
                      </a:lnTo>
                      <a:lnTo>
                        <a:pt x="643" y="506"/>
                      </a:lnTo>
                      <a:lnTo>
                        <a:pt x="651" y="510"/>
                      </a:lnTo>
                      <a:lnTo>
                        <a:pt x="642" y="569"/>
                      </a:lnTo>
                      <a:lnTo>
                        <a:pt x="628" y="610"/>
                      </a:lnTo>
                      <a:lnTo>
                        <a:pt x="612" y="650"/>
                      </a:lnTo>
                      <a:lnTo>
                        <a:pt x="595" y="684"/>
                      </a:lnTo>
                      <a:lnTo>
                        <a:pt x="579" y="703"/>
                      </a:lnTo>
                      <a:lnTo>
                        <a:pt x="532" y="728"/>
                      </a:lnTo>
                      <a:lnTo>
                        <a:pt x="498" y="731"/>
                      </a:lnTo>
                      <a:lnTo>
                        <a:pt x="475" y="715"/>
                      </a:lnTo>
                      <a:lnTo>
                        <a:pt x="461" y="684"/>
                      </a:lnTo>
                      <a:lnTo>
                        <a:pt x="455" y="602"/>
                      </a:lnTo>
                      <a:lnTo>
                        <a:pt x="468" y="524"/>
                      </a:lnTo>
                      <a:lnTo>
                        <a:pt x="440" y="575"/>
                      </a:lnTo>
                      <a:lnTo>
                        <a:pt x="412" y="620"/>
                      </a:lnTo>
                      <a:lnTo>
                        <a:pt x="384" y="657"/>
                      </a:lnTo>
                      <a:lnTo>
                        <a:pt x="356" y="686"/>
                      </a:lnTo>
                      <a:lnTo>
                        <a:pt x="329" y="707"/>
                      </a:lnTo>
                      <a:lnTo>
                        <a:pt x="304" y="721"/>
                      </a:lnTo>
                      <a:lnTo>
                        <a:pt x="258" y="724"/>
                      </a:lnTo>
                      <a:lnTo>
                        <a:pt x="223" y="697"/>
                      </a:lnTo>
                      <a:lnTo>
                        <a:pt x="201" y="638"/>
                      </a:lnTo>
                      <a:lnTo>
                        <a:pt x="195" y="548"/>
                      </a:lnTo>
                      <a:lnTo>
                        <a:pt x="209" y="428"/>
                      </a:lnTo>
                      <a:lnTo>
                        <a:pt x="186" y="456"/>
                      </a:lnTo>
                      <a:lnTo>
                        <a:pt x="165" y="478"/>
                      </a:lnTo>
                      <a:lnTo>
                        <a:pt x="145" y="497"/>
                      </a:lnTo>
                      <a:lnTo>
                        <a:pt x="127" y="509"/>
                      </a:lnTo>
                      <a:lnTo>
                        <a:pt x="95" y="523"/>
                      </a:lnTo>
                      <a:lnTo>
                        <a:pt x="68" y="522"/>
                      </a:lnTo>
                      <a:lnTo>
                        <a:pt x="30" y="480"/>
                      </a:lnTo>
                      <a:lnTo>
                        <a:pt x="8" y="400"/>
                      </a:lnTo>
                      <a:lnTo>
                        <a:pt x="0" y="196"/>
                      </a:lnTo>
                      <a:lnTo>
                        <a:pt x="14" y="41"/>
                      </a:lnTo>
                      <a:lnTo>
                        <a:pt x="25" y="13"/>
                      </a:lnTo>
                      <a:lnTo>
                        <a:pt x="45" y="0"/>
                      </a:lnTo>
                      <a:lnTo>
                        <a:pt x="66" y="7"/>
                      </a:lnTo>
                      <a:lnTo>
                        <a:pt x="84" y="32"/>
                      </a:lnTo>
                      <a:lnTo>
                        <a:pt x="104" y="156"/>
                      </a:lnTo>
                      <a:lnTo>
                        <a:pt x="116" y="287"/>
                      </a:lnTo>
                      <a:close/>
                    </a:path>
                  </a:pathLst>
                </a:custGeom>
                <a:solidFill>
                  <a:srgbClr val="009E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4" name="Freeform 69"/>
                <p:cNvSpPr>
                  <a:spLocks/>
                </p:cNvSpPr>
                <p:nvPr/>
              </p:nvSpPr>
              <p:spPr bwMode="auto">
                <a:xfrm>
                  <a:off x="3383" y="1607"/>
                  <a:ext cx="111" cy="163"/>
                </a:xfrm>
                <a:custGeom>
                  <a:avLst/>
                  <a:gdLst>
                    <a:gd name="T0" fmla="*/ 0 w 334"/>
                    <a:gd name="T1" fmla="*/ 0 h 489"/>
                    <a:gd name="T2" fmla="*/ 0 w 334"/>
                    <a:gd name="T3" fmla="*/ 0 h 489"/>
                    <a:gd name="T4" fmla="*/ 0 w 334"/>
                    <a:gd name="T5" fmla="*/ 0 h 489"/>
                    <a:gd name="T6" fmla="*/ 0 w 334"/>
                    <a:gd name="T7" fmla="*/ 0 h 489"/>
                    <a:gd name="T8" fmla="*/ 0 w 334"/>
                    <a:gd name="T9" fmla="*/ 0 h 489"/>
                    <a:gd name="T10" fmla="*/ 0 w 334"/>
                    <a:gd name="T11" fmla="*/ 0 h 489"/>
                    <a:gd name="T12" fmla="*/ 0 w 334"/>
                    <a:gd name="T13" fmla="*/ 0 h 489"/>
                    <a:gd name="T14" fmla="*/ 0 w 334"/>
                    <a:gd name="T15" fmla="*/ 0 h 489"/>
                    <a:gd name="T16" fmla="*/ 0 w 334"/>
                    <a:gd name="T17" fmla="*/ 0 h 489"/>
                    <a:gd name="T18" fmla="*/ 0 w 334"/>
                    <a:gd name="T19" fmla="*/ 0 h 489"/>
                    <a:gd name="T20" fmla="*/ 0 w 334"/>
                    <a:gd name="T21" fmla="*/ 0 h 489"/>
                    <a:gd name="T22" fmla="*/ 0 w 334"/>
                    <a:gd name="T23" fmla="*/ 0 h 489"/>
                    <a:gd name="T24" fmla="*/ 0 w 334"/>
                    <a:gd name="T25" fmla="*/ 0 h 489"/>
                    <a:gd name="T26" fmla="*/ 0 w 334"/>
                    <a:gd name="T27" fmla="*/ 0 h 489"/>
                    <a:gd name="T28" fmla="*/ 0 w 334"/>
                    <a:gd name="T29" fmla="*/ 0 h 489"/>
                    <a:gd name="T30" fmla="*/ 0 w 334"/>
                    <a:gd name="T31" fmla="*/ 0 h 489"/>
                    <a:gd name="T32" fmla="*/ 0 w 334"/>
                    <a:gd name="T33" fmla="*/ 0 h 489"/>
                    <a:gd name="T34" fmla="*/ 0 w 334"/>
                    <a:gd name="T35" fmla="*/ 0 h 489"/>
                    <a:gd name="T36" fmla="*/ 0 w 334"/>
                    <a:gd name="T37" fmla="*/ 0 h 489"/>
                    <a:gd name="T38" fmla="*/ 0 w 334"/>
                    <a:gd name="T39" fmla="*/ 0 h 489"/>
                    <a:gd name="T40" fmla="*/ 0 w 334"/>
                    <a:gd name="T41" fmla="*/ 0 h 489"/>
                    <a:gd name="T42" fmla="*/ 0 w 334"/>
                    <a:gd name="T43" fmla="*/ 0 h 489"/>
                    <a:gd name="T44" fmla="*/ 0 w 334"/>
                    <a:gd name="T45" fmla="*/ 0 h 489"/>
                    <a:gd name="T46" fmla="*/ 0 w 334"/>
                    <a:gd name="T47" fmla="*/ 0 h 489"/>
                    <a:gd name="T48" fmla="*/ 0 w 334"/>
                    <a:gd name="T49" fmla="*/ 0 h 489"/>
                    <a:gd name="T50" fmla="*/ 0 w 334"/>
                    <a:gd name="T51" fmla="*/ 0 h 489"/>
                    <a:gd name="T52" fmla="*/ 0 w 334"/>
                    <a:gd name="T53" fmla="*/ 0 h 489"/>
                    <a:gd name="T54" fmla="*/ 0 w 334"/>
                    <a:gd name="T55" fmla="*/ 0 h 489"/>
                    <a:gd name="T56" fmla="*/ 0 w 334"/>
                    <a:gd name="T57" fmla="*/ 0 h 489"/>
                    <a:gd name="T58" fmla="*/ 0 w 334"/>
                    <a:gd name="T59" fmla="*/ 0 h 489"/>
                    <a:gd name="T60" fmla="*/ 0 w 334"/>
                    <a:gd name="T61" fmla="*/ 0 h 489"/>
                    <a:gd name="T62" fmla="*/ 0 w 334"/>
                    <a:gd name="T63" fmla="*/ 0 h 489"/>
                    <a:gd name="T64" fmla="*/ 0 w 334"/>
                    <a:gd name="T65" fmla="*/ 0 h 489"/>
                    <a:gd name="T66" fmla="*/ 0 w 334"/>
                    <a:gd name="T67" fmla="*/ 0 h 489"/>
                    <a:gd name="T68" fmla="*/ 0 w 334"/>
                    <a:gd name="T69" fmla="*/ 0 h 4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4"/>
                    <a:gd name="T106" fmla="*/ 0 h 489"/>
                    <a:gd name="T107" fmla="*/ 334 w 334"/>
                    <a:gd name="T108" fmla="*/ 489 h 4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4" h="489">
                      <a:moveTo>
                        <a:pt x="16" y="0"/>
                      </a:moveTo>
                      <a:lnTo>
                        <a:pt x="45" y="12"/>
                      </a:lnTo>
                      <a:lnTo>
                        <a:pt x="76" y="25"/>
                      </a:lnTo>
                      <a:lnTo>
                        <a:pt x="118" y="46"/>
                      </a:lnTo>
                      <a:lnTo>
                        <a:pt x="162" y="72"/>
                      </a:lnTo>
                      <a:lnTo>
                        <a:pt x="205" y="101"/>
                      </a:lnTo>
                      <a:lnTo>
                        <a:pt x="245" y="135"/>
                      </a:lnTo>
                      <a:lnTo>
                        <a:pt x="280" y="173"/>
                      </a:lnTo>
                      <a:lnTo>
                        <a:pt x="309" y="215"/>
                      </a:lnTo>
                      <a:lnTo>
                        <a:pt x="334" y="311"/>
                      </a:lnTo>
                      <a:lnTo>
                        <a:pt x="329" y="335"/>
                      </a:lnTo>
                      <a:lnTo>
                        <a:pt x="318" y="361"/>
                      </a:lnTo>
                      <a:lnTo>
                        <a:pt x="301" y="387"/>
                      </a:lnTo>
                      <a:lnTo>
                        <a:pt x="279" y="414"/>
                      </a:lnTo>
                      <a:lnTo>
                        <a:pt x="256" y="438"/>
                      </a:lnTo>
                      <a:lnTo>
                        <a:pt x="231" y="459"/>
                      </a:lnTo>
                      <a:lnTo>
                        <a:pt x="208" y="476"/>
                      </a:lnTo>
                      <a:lnTo>
                        <a:pt x="187" y="489"/>
                      </a:lnTo>
                      <a:lnTo>
                        <a:pt x="170" y="488"/>
                      </a:lnTo>
                      <a:lnTo>
                        <a:pt x="172" y="469"/>
                      </a:lnTo>
                      <a:lnTo>
                        <a:pt x="198" y="432"/>
                      </a:lnTo>
                      <a:lnTo>
                        <a:pt x="218" y="398"/>
                      </a:lnTo>
                      <a:lnTo>
                        <a:pt x="234" y="311"/>
                      </a:lnTo>
                      <a:lnTo>
                        <a:pt x="221" y="240"/>
                      </a:lnTo>
                      <a:lnTo>
                        <a:pt x="206" y="205"/>
                      </a:lnTo>
                      <a:lnTo>
                        <a:pt x="188" y="171"/>
                      </a:lnTo>
                      <a:lnTo>
                        <a:pt x="166" y="140"/>
                      </a:lnTo>
                      <a:lnTo>
                        <a:pt x="141" y="111"/>
                      </a:lnTo>
                      <a:lnTo>
                        <a:pt x="115" y="86"/>
                      </a:lnTo>
                      <a:lnTo>
                        <a:pt x="86" y="64"/>
                      </a:lnTo>
                      <a:lnTo>
                        <a:pt x="45" y="44"/>
                      </a:lnTo>
                      <a:lnTo>
                        <a:pt x="6" y="23"/>
                      </a:lnTo>
                      <a:lnTo>
                        <a:pt x="0" y="6"/>
                      </a:lnTo>
                      <a:lnTo>
                        <a:pt x="16"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5" name="Freeform 70"/>
                <p:cNvSpPr>
                  <a:spLocks/>
                </p:cNvSpPr>
                <p:nvPr/>
              </p:nvSpPr>
              <p:spPr bwMode="auto">
                <a:xfrm>
                  <a:off x="3631" y="1679"/>
                  <a:ext cx="208" cy="104"/>
                </a:xfrm>
                <a:custGeom>
                  <a:avLst/>
                  <a:gdLst>
                    <a:gd name="T0" fmla="*/ 0 w 625"/>
                    <a:gd name="T1" fmla="*/ 0 h 314"/>
                    <a:gd name="T2" fmla="*/ 0 w 625"/>
                    <a:gd name="T3" fmla="*/ 0 h 314"/>
                    <a:gd name="T4" fmla="*/ 0 w 625"/>
                    <a:gd name="T5" fmla="*/ 0 h 314"/>
                    <a:gd name="T6" fmla="*/ 0 w 625"/>
                    <a:gd name="T7" fmla="*/ 0 h 314"/>
                    <a:gd name="T8" fmla="*/ 0 w 625"/>
                    <a:gd name="T9" fmla="*/ 0 h 314"/>
                    <a:gd name="T10" fmla="*/ 0 w 625"/>
                    <a:gd name="T11" fmla="*/ 0 h 314"/>
                    <a:gd name="T12" fmla="*/ 0 w 625"/>
                    <a:gd name="T13" fmla="*/ 0 h 314"/>
                    <a:gd name="T14" fmla="*/ 0 w 625"/>
                    <a:gd name="T15" fmla="*/ 0 h 314"/>
                    <a:gd name="T16" fmla="*/ 0 w 625"/>
                    <a:gd name="T17" fmla="*/ 0 h 314"/>
                    <a:gd name="T18" fmla="*/ 0 w 625"/>
                    <a:gd name="T19" fmla="*/ 0 h 314"/>
                    <a:gd name="T20" fmla="*/ 0 w 625"/>
                    <a:gd name="T21" fmla="*/ 0 h 314"/>
                    <a:gd name="T22" fmla="*/ 0 w 625"/>
                    <a:gd name="T23" fmla="*/ 0 h 314"/>
                    <a:gd name="T24" fmla="*/ 0 w 625"/>
                    <a:gd name="T25" fmla="*/ 0 h 314"/>
                    <a:gd name="T26" fmla="*/ 0 w 625"/>
                    <a:gd name="T27" fmla="*/ 0 h 314"/>
                    <a:gd name="T28" fmla="*/ 0 w 625"/>
                    <a:gd name="T29" fmla="*/ 0 h 314"/>
                    <a:gd name="T30" fmla="*/ 0 w 625"/>
                    <a:gd name="T31" fmla="*/ 0 h 314"/>
                    <a:gd name="T32" fmla="*/ 0 w 625"/>
                    <a:gd name="T33" fmla="*/ 0 h 314"/>
                    <a:gd name="T34" fmla="*/ 0 w 625"/>
                    <a:gd name="T35" fmla="*/ 0 h 314"/>
                    <a:gd name="T36" fmla="*/ 0 w 625"/>
                    <a:gd name="T37" fmla="*/ 0 h 314"/>
                    <a:gd name="T38" fmla="*/ 0 w 625"/>
                    <a:gd name="T39" fmla="*/ 0 h 314"/>
                    <a:gd name="T40" fmla="*/ 0 w 625"/>
                    <a:gd name="T41" fmla="*/ 0 h 314"/>
                    <a:gd name="T42" fmla="*/ 0 w 625"/>
                    <a:gd name="T43" fmla="*/ 0 h 314"/>
                    <a:gd name="T44" fmla="*/ 0 w 625"/>
                    <a:gd name="T45" fmla="*/ 0 h 314"/>
                    <a:gd name="T46" fmla="*/ 0 w 625"/>
                    <a:gd name="T47" fmla="*/ 0 h 314"/>
                    <a:gd name="T48" fmla="*/ 0 w 625"/>
                    <a:gd name="T49" fmla="*/ 0 h 314"/>
                    <a:gd name="T50" fmla="*/ 0 w 625"/>
                    <a:gd name="T51" fmla="*/ 0 h 314"/>
                    <a:gd name="T52" fmla="*/ 0 w 625"/>
                    <a:gd name="T53" fmla="*/ 0 h 314"/>
                    <a:gd name="T54" fmla="*/ 0 w 625"/>
                    <a:gd name="T55" fmla="*/ 0 h 314"/>
                    <a:gd name="T56" fmla="*/ 0 w 625"/>
                    <a:gd name="T57" fmla="*/ 0 h 314"/>
                    <a:gd name="T58" fmla="*/ 0 w 625"/>
                    <a:gd name="T59" fmla="*/ 0 h 3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5"/>
                    <a:gd name="T91" fmla="*/ 0 h 314"/>
                    <a:gd name="T92" fmla="*/ 625 w 625"/>
                    <a:gd name="T93" fmla="*/ 314 h 3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5" h="314">
                      <a:moveTo>
                        <a:pt x="17" y="0"/>
                      </a:moveTo>
                      <a:lnTo>
                        <a:pt x="90" y="32"/>
                      </a:lnTo>
                      <a:lnTo>
                        <a:pt x="156" y="60"/>
                      </a:lnTo>
                      <a:lnTo>
                        <a:pt x="230" y="95"/>
                      </a:lnTo>
                      <a:lnTo>
                        <a:pt x="306" y="129"/>
                      </a:lnTo>
                      <a:lnTo>
                        <a:pt x="374" y="160"/>
                      </a:lnTo>
                      <a:lnTo>
                        <a:pt x="429" y="186"/>
                      </a:lnTo>
                      <a:lnTo>
                        <a:pt x="462" y="201"/>
                      </a:lnTo>
                      <a:lnTo>
                        <a:pt x="500" y="220"/>
                      </a:lnTo>
                      <a:lnTo>
                        <a:pt x="543" y="243"/>
                      </a:lnTo>
                      <a:lnTo>
                        <a:pt x="585" y="267"/>
                      </a:lnTo>
                      <a:lnTo>
                        <a:pt x="620" y="292"/>
                      </a:lnTo>
                      <a:lnTo>
                        <a:pt x="625" y="309"/>
                      </a:lnTo>
                      <a:lnTo>
                        <a:pt x="608" y="314"/>
                      </a:lnTo>
                      <a:lnTo>
                        <a:pt x="569" y="300"/>
                      </a:lnTo>
                      <a:lnTo>
                        <a:pt x="497" y="268"/>
                      </a:lnTo>
                      <a:lnTo>
                        <a:pt x="453" y="248"/>
                      </a:lnTo>
                      <a:lnTo>
                        <a:pt x="405" y="225"/>
                      </a:lnTo>
                      <a:lnTo>
                        <a:pt x="354" y="201"/>
                      </a:lnTo>
                      <a:lnTo>
                        <a:pt x="302" y="176"/>
                      </a:lnTo>
                      <a:lnTo>
                        <a:pt x="250" y="151"/>
                      </a:lnTo>
                      <a:lnTo>
                        <a:pt x="199" y="125"/>
                      </a:lnTo>
                      <a:lnTo>
                        <a:pt x="152" y="103"/>
                      </a:lnTo>
                      <a:lnTo>
                        <a:pt x="108" y="80"/>
                      </a:lnTo>
                      <a:lnTo>
                        <a:pt x="72" y="60"/>
                      </a:lnTo>
                      <a:lnTo>
                        <a:pt x="41" y="43"/>
                      </a:lnTo>
                      <a:lnTo>
                        <a:pt x="5" y="23"/>
                      </a:lnTo>
                      <a:lnTo>
                        <a:pt x="0" y="6"/>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6" name="Freeform 71"/>
                <p:cNvSpPr>
                  <a:spLocks/>
                </p:cNvSpPr>
                <p:nvPr/>
              </p:nvSpPr>
              <p:spPr bwMode="auto">
                <a:xfrm>
                  <a:off x="3605" y="1708"/>
                  <a:ext cx="192" cy="145"/>
                </a:xfrm>
                <a:custGeom>
                  <a:avLst/>
                  <a:gdLst>
                    <a:gd name="T0" fmla="*/ 0 w 576"/>
                    <a:gd name="T1" fmla="*/ 0 h 433"/>
                    <a:gd name="T2" fmla="*/ 0 w 576"/>
                    <a:gd name="T3" fmla="*/ 0 h 433"/>
                    <a:gd name="T4" fmla="*/ 0 w 576"/>
                    <a:gd name="T5" fmla="*/ 0 h 433"/>
                    <a:gd name="T6" fmla="*/ 0 w 576"/>
                    <a:gd name="T7" fmla="*/ 0 h 433"/>
                    <a:gd name="T8" fmla="*/ 0 w 576"/>
                    <a:gd name="T9" fmla="*/ 0 h 433"/>
                    <a:gd name="T10" fmla="*/ 0 w 576"/>
                    <a:gd name="T11" fmla="*/ 0 h 433"/>
                    <a:gd name="T12" fmla="*/ 0 w 576"/>
                    <a:gd name="T13" fmla="*/ 0 h 433"/>
                    <a:gd name="T14" fmla="*/ 0 w 576"/>
                    <a:gd name="T15" fmla="*/ 0 h 433"/>
                    <a:gd name="T16" fmla="*/ 0 w 576"/>
                    <a:gd name="T17" fmla="*/ 0 h 433"/>
                    <a:gd name="T18" fmla="*/ 0 w 576"/>
                    <a:gd name="T19" fmla="*/ 0 h 433"/>
                    <a:gd name="T20" fmla="*/ 0 w 576"/>
                    <a:gd name="T21" fmla="*/ 0 h 433"/>
                    <a:gd name="T22" fmla="*/ 0 w 576"/>
                    <a:gd name="T23" fmla="*/ 0 h 433"/>
                    <a:gd name="T24" fmla="*/ 0 w 576"/>
                    <a:gd name="T25" fmla="*/ 0 h 433"/>
                    <a:gd name="T26" fmla="*/ 0 w 576"/>
                    <a:gd name="T27" fmla="*/ 0 h 433"/>
                    <a:gd name="T28" fmla="*/ 0 w 576"/>
                    <a:gd name="T29" fmla="*/ 0 h 433"/>
                    <a:gd name="T30" fmla="*/ 0 w 576"/>
                    <a:gd name="T31" fmla="*/ 0 h 433"/>
                    <a:gd name="T32" fmla="*/ 0 w 576"/>
                    <a:gd name="T33" fmla="*/ 0 h 433"/>
                    <a:gd name="T34" fmla="*/ 0 w 576"/>
                    <a:gd name="T35" fmla="*/ 0 h 433"/>
                    <a:gd name="T36" fmla="*/ 0 w 576"/>
                    <a:gd name="T37" fmla="*/ 0 h 433"/>
                    <a:gd name="T38" fmla="*/ 0 w 576"/>
                    <a:gd name="T39" fmla="*/ 0 h 433"/>
                    <a:gd name="T40" fmla="*/ 0 w 576"/>
                    <a:gd name="T41" fmla="*/ 0 h 433"/>
                    <a:gd name="T42" fmla="*/ 0 w 576"/>
                    <a:gd name="T43" fmla="*/ 0 h 433"/>
                    <a:gd name="T44" fmla="*/ 0 w 576"/>
                    <a:gd name="T45" fmla="*/ 0 h 433"/>
                    <a:gd name="T46" fmla="*/ 0 w 576"/>
                    <a:gd name="T47" fmla="*/ 0 h 433"/>
                    <a:gd name="T48" fmla="*/ 0 w 576"/>
                    <a:gd name="T49" fmla="*/ 0 h 433"/>
                    <a:gd name="T50" fmla="*/ 0 w 576"/>
                    <a:gd name="T51" fmla="*/ 0 h 433"/>
                    <a:gd name="T52" fmla="*/ 0 w 576"/>
                    <a:gd name="T53" fmla="*/ 0 h 433"/>
                    <a:gd name="T54" fmla="*/ 0 w 576"/>
                    <a:gd name="T55" fmla="*/ 0 h 433"/>
                    <a:gd name="T56" fmla="*/ 0 w 576"/>
                    <a:gd name="T57" fmla="*/ 0 h 433"/>
                    <a:gd name="T58" fmla="*/ 0 w 576"/>
                    <a:gd name="T59" fmla="*/ 0 h 433"/>
                    <a:gd name="T60" fmla="*/ 0 w 576"/>
                    <a:gd name="T61" fmla="*/ 0 h 433"/>
                    <a:gd name="T62" fmla="*/ 0 w 576"/>
                    <a:gd name="T63" fmla="*/ 0 h 433"/>
                    <a:gd name="T64" fmla="*/ 0 w 576"/>
                    <a:gd name="T65" fmla="*/ 0 h 433"/>
                    <a:gd name="T66" fmla="*/ 0 w 576"/>
                    <a:gd name="T67" fmla="*/ 0 h 433"/>
                    <a:gd name="T68" fmla="*/ 0 w 576"/>
                    <a:gd name="T69" fmla="*/ 0 h 433"/>
                    <a:gd name="T70" fmla="*/ 0 w 576"/>
                    <a:gd name="T71" fmla="*/ 0 h 433"/>
                    <a:gd name="T72" fmla="*/ 0 w 576"/>
                    <a:gd name="T73" fmla="*/ 0 h 433"/>
                    <a:gd name="T74" fmla="*/ 0 w 576"/>
                    <a:gd name="T75" fmla="*/ 0 h 433"/>
                    <a:gd name="T76" fmla="*/ 0 w 576"/>
                    <a:gd name="T77" fmla="*/ 0 h 433"/>
                    <a:gd name="T78" fmla="*/ 0 w 576"/>
                    <a:gd name="T79" fmla="*/ 0 h 433"/>
                    <a:gd name="T80" fmla="*/ 0 w 576"/>
                    <a:gd name="T81" fmla="*/ 0 h 433"/>
                    <a:gd name="T82" fmla="*/ 0 w 576"/>
                    <a:gd name="T83" fmla="*/ 0 h 433"/>
                    <a:gd name="T84" fmla="*/ 0 w 576"/>
                    <a:gd name="T85" fmla="*/ 0 h 4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6"/>
                    <a:gd name="T130" fmla="*/ 0 h 433"/>
                    <a:gd name="T131" fmla="*/ 576 w 576"/>
                    <a:gd name="T132" fmla="*/ 433 h 4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6" h="433">
                      <a:moveTo>
                        <a:pt x="17" y="0"/>
                      </a:moveTo>
                      <a:lnTo>
                        <a:pt x="49" y="16"/>
                      </a:lnTo>
                      <a:lnTo>
                        <a:pt x="93" y="43"/>
                      </a:lnTo>
                      <a:lnTo>
                        <a:pt x="118" y="60"/>
                      </a:lnTo>
                      <a:lnTo>
                        <a:pt x="144" y="79"/>
                      </a:lnTo>
                      <a:lnTo>
                        <a:pt x="171" y="99"/>
                      </a:lnTo>
                      <a:lnTo>
                        <a:pt x="200" y="120"/>
                      </a:lnTo>
                      <a:lnTo>
                        <a:pt x="227" y="140"/>
                      </a:lnTo>
                      <a:lnTo>
                        <a:pt x="255" y="162"/>
                      </a:lnTo>
                      <a:lnTo>
                        <a:pt x="282" y="181"/>
                      </a:lnTo>
                      <a:lnTo>
                        <a:pt x="307" y="201"/>
                      </a:lnTo>
                      <a:lnTo>
                        <a:pt x="351" y="235"/>
                      </a:lnTo>
                      <a:lnTo>
                        <a:pt x="383" y="260"/>
                      </a:lnTo>
                      <a:lnTo>
                        <a:pt x="403" y="276"/>
                      </a:lnTo>
                      <a:lnTo>
                        <a:pt x="427" y="295"/>
                      </a:lnTo>
                      <a:lnTo>
                        <a:pt x="453" y="314"/>
                      </a:lnTo>
                      <a:lnTo>
                        <a:pt x="480" y="336"/>
                      </a:lnTo>
                      <a:lnTo>
                        <a:pt x="507" y="356"/>
                      </a:lnTo>
                      <a:lnTo>
                        <a:pt x="532" y="377"/>
                      </a:lnTo>
                      <a:lnTo>
                        <a:pt x="571" y="411"/>
                      </a:lnTo>
                      <a:lnTo>
                        <a:pt x="576" y="429"/>
                      </a:lnTo>
                      <a:lnTo>
                        <a:pt x="558" y="433"/>
                      </a:lnTo>
                      <a:lnTo>
                        <a:pt x="515" y="412"/>
                      </a:lnTo>
                      <a:lnTo>
                        <a:pt x="484" y="395"/>
                      </a:lnTo>
                      <a:lnTo>
                        <a:pt x="451" y="377"/>
                      </a:lnTo>
                      <a:lnTo>
                        <a:pt x="418" y="356"/>
                      </a:lnTo>
                      <a:lnTo>
                        <a:pt x="387" y="338"/>
                      </a:lnTo>
                      <a:lnTo>
                        <a:pt x="345" y="309"/>
                      </a:lnTo>
                      <a:lnTo>
                        <a:pt x="315" y="287"/>
                      </a:lnTo>
                      <a:lnTo>
                        <a:pt x="287" y="261"/>
                      </a:lnTo>
                      <a:lnTo>
                        <a:pt x="258" y="236"/>
                      </a:lnTo>
                      <a:lnTo>
                        <a:pt x="231" y="210"/>
                      </a:lnTo>
                      <a:lnTo>
                        <a:pt x="203" y="184"/>
                      </a:lnTo>
                      <a:lnTo>
                        <a:pt x="176" y="158"/>
                      </a:lnTo>
                      <a:lnTo>
                        <a:pt x="149" y="132"/>
                      </a:lnTo>
                      <a:lnTo>
                        <a:pt x="120" y="107"/>
                      </a:lnTo>
                      <a:lnTo>
                        <a:pt x="92" y="86"/>
                      </a:lnTo>
                      <a:lnTo>
                        <a:pt x="61" y="64"/>
                      </a:lnTo>
                      <a:lnTo>
                        <a:pt x="30" y="43"/>
                      </a:lnTo>
                      <a:lnTo>
                        <a:pt x="4" y="22"/>
                      </a:lnTo>
                      <a:lnTo>
                        <a:pt x="0" y="3"/>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7" name="Freeform 72"/>
                <p:cNvSpPr>
                  <a:spLocks/>
                </p:cNvSpPr>
                <p:nvPr/>
              </p:nvSpPr>
              <p:spPr bwMode="auto">
                <a:xfrm>
                  <a:off x="3195" y="1407"/>
                  <a:ext cx="184" cy="146"/>
                </a:xfrm>
                <a:custGeom>
                  <a:avLst/>
                  <a:gdLst>
                    <a:gd name="T0" fmla="*/ 0 w 550"/>
                    <a:gd name="T1" fmla="*/ 0 h 439"/>
                    <a:gd name="T2" fmla="*/ 0 w 550"/>
                    <a:gd name="T3" fmla="*/ 0 h 439"/>
                    <a:gd name="T4" fmla="*/ 0 w 550"/>
                    <a:gd name="T5" fmla="*/ 0 h 439"/>
                    <a:gd name="T6" fmla="*/ 0 w 550"/>
                    <a:gd name="T7" fmla="*/ 0 h 439"/>
                    <a:gd name="T8" fmla="*/ 0 w 550"/>
                    <a:gd name="T9" fmla="*/ 0 h 439"/>
                    <a:gd name="T10" fmla="*/ 0 w 550"/>
                    <a:gd name="T11" fmla="*/ 0 h 439"/>
                    <a:gd name="T12" fmla="*/ 0 w 550"/>
                    <a:gd name="T13" fmla="*/ 0 h 439"/>
                    <a:gd name="T14" fmla="*/ 0 w 550"/>
                    <a:gd name="T15" fmla="*/ 0 h 439"/>
                    <a:gd name="T16" fmla="*/ 0 w 550"/>
                    <a:gd name="T17" fmla="*/ 0 h 439"/>
                    <a:gd name="T18" fmla="*/ 0 w 550"/>
                    <a:gd name="T19" fmla="*/ 0 h 439"/>
                    <a:gd name="T20" fmla="*/ 0 w 550"/>
                    <a:gd name="T21" fmla="*/ 0 h 439"/>
                    <a:gd name="T22" fmla="*/ 0 w 550"/>
                    <a:gd name="T23" fmla="*/ 0 h 439"/>
                    <a:gd name="T24" fmla="*/ 0 w 550"/>
                    <a:gd name="T25" fmla="*/ 0 h 439"/>
                    <a:gd name="T26" fmla="*/ 0 w 550"/>
                    <a:gd name="T27" fmla="*/ 0 h 439"/>
                    <a:gd name="T28" fmla="*/ 0 w 550"/>
                    <a:gd name="T29" fmla="*/ 0 h 439"/>
                    <a:gd name="T30" fmla="*/ 0 w 550"/>
                    <a:gd name="T31" fmla="*/ 0 h 439"/>
                    <a:gd name="T32" fmla="*/ 0 w 550"/>
                    <a:gd name="T33" fmla="*/ 0 h 439"/>
                    <a:gd name="T34" fmla="*/ 0 w 550"/>
                    <a:gd name="T35" fmla="*/ 0 h 439"/>
                    <a:gd name="T36" fmla="*/ 0 w 550"/>
                    <a:gd name="T37" fmla="*/ 0 h 439"/>
                    <a:gd name="T38" fmla="*/ 0 w 550"/>
                    <a:gd name="T39" fmla="*/ 0 h 439"/>
                    <a:gd name="T40" fmla="*/ 0 w 550"/>
                    <a:gd name="T41" fmla="*/ 0 h 439"/>
                    <a:gd name="T42" fmla="*/ 0 w 550"/>
                    <a:gd name="T43" fmla="*/ 0 h 439"/>
                    <a:gd name="T44" fmla="*/ 0 w 550"/>
                    <a:gd name="T45" fmla="*/ 0 h 439"/>
                    <a:gd name="T46" fmla="*/ 0 w 550"/>
                    <a:gd name="T47" fmla="*/ 0 h 439"/>
                    <a:gd name="T48" fmla="*/ 0 w 550"/>
                    <a:gd name="T49" fmla="*/ 0 h 439"/>
                    <a:gd name="T50" fmla="*/ 0 w 550"/>
                    <a:gd name="T51" fmla="*/ 0 h 439"/>
                    <a:gd name="T52" fmla="*/ 0 w 550"/>
                    <a:gd name="T53" fmla="*/ 0 h 439"/>
                    <a:gd name="T54" fmla="*/ 0 w 550"/>
                    <a:gd name="T55" fmla="*/ 0 h 439"/>
                    <a:gd name="T56" fmla="*/ 0 w 550"/>
                    <a:gd name="T57" fmla="*/ 0 h 439"/>
                    <a:gd name="T58" fmla="*/ 0 w 550"/>
                    <a:gd name="T59" fmla="*/ 0 h 439"/>
                    <a:gd name="T60" fmla="*/ 0 w 550"/>
                    <a:gd name="T61" fmla="*/ 0 h 439"/>
                    <a:gd name="T62" fmla="*/ 0 w 550"/>
                    <a:gd name="T63" fmla="*/ 0 h 439"/>
                    <a:gd name="T64" fmla="*/ 0 w 550"/>
                    <a:gd name="T65" fmla="*/ 0 h 439"/>
                    <a:gd name="T66" fmla="*/ 0 w 550"/>
                    <a:gd name="T67" fmla="*/ 0 h 439"/>
                    <a:gd name="T68" fmla="*/ 0 w 550"/>
                    <a:gd name="T69" fmla="*/ 0 h 439"/>
                    <a:gd name="T70" fmla="*/ 0 w 550"/>
                    <a:gd name="T71" fmla="*/ 0 h 439"/>
                    <a:gd name="T72" fmla="*/ 0 w 550"/>
                    <a:gd name="T73" fmla="*/ 0 h 439"/>
                    <a:gd name="T74" fmla="*/ 0 w 550"/>
                    <a:gd name="T75" fmla="*/ 0 h 4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0"/>
                    <a:gd name="T115" fmla="*/ 0 h 439"/>
                    <a:gd name="T116" fmla="*/ 550 w 550"/>
                    <a:gd name="T117" fmla="*/ 439 h 4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0" h="439">
                      <a:moveTo>
                        <a:pt x="17" y="0"/>
                      </a:moveTo>
                      <a:lnTo>
                        <a:pt x="54" y="21"/>
                      </a:lnTo>
                      <a:lnTo>
                        <a:pt x="82" y="42"/>
                      </a:lnTo>
                      <a:lnTo>
                        <a:pt x="116" y="67"/>
                      </a:lnTo>
                      <a:lnTo>
                        <a:pt x="154" y="97"/>
                      </a:lnTo>
                      <a:lnTo>
                        <a:pt x="196" y="130"/>
                      </a:lnTo>
                      <a:lnTo>
                        <a:pt x="241" y="164"/>
                      </a:lnTo>
                      <a:lnTo>
                        <a:pt x="264" y="181"/>
                      </a:lnTo>
                      <a:lnTo>
                        <a:pt x="285" y="199"/>
                      </a:lnTo>
                      <a:lnTo>
                        <a:pt x="308" y="218"/>
                      </a:lnTo>
                      <a:lnTo>
                        <a:pt x="331" y="236"/>
                      </a:lnTo>
                      <a:lnTo>
                        <a:pt x="354" y="254"/>
                      </a:lnTo>
                      <a:lnTo>
                        <a:pt x="376" y="271"/>
                      </a:lnTo>
                      <a:lnTo>
                        <a:pt x="417" y="306"/>
                      </a:lnTo>
                      <a:lnTo>
                        <a:pt x="454" y="336"/>
                      </a:lnTo>
                      <a:lnTo>
                        <a:pt x="487" y="365"/>
                      </a:lnTo>
                      <a:lnTo>
                        <a:pt x="515" y="389"/>
                      </a:lnTo>
                      <a:lnTo>
                        <a:pt x="548" y="420"/>
                      </a:lnTo>
                      <a:lnTo>
                        <a:pt x="550" y="437"/>
                      </a:lnTo>
                      <a:lnTo>
                        <a:pt x="532" y="439"/>
                      </a:lnTo>
                      <a:lnTo>
                        <a:pt x="493" y="410"/>
                      </a:lnTo>
                      <a:lnTo>
                        <a:pt x="474" y="392"/>
                      </a:lnTo>
                      <a:lnTo>
                        <a:pt x="455" y="376"/>
                      </a:lnTo>
                      <a:lnTo>
                        <a:pt x="419" y="346"/>
                      </a:lnTo>
                      <a:lnTo>
                        <a:pt x="381" y="315"/>
                      </a:lnTo>
                      <a:lnTo>
                        <a:pt x="345" y="284"/>
                      </a:lnTo>
                      <a:lnTo>
                        <a:pt x="308" y="252"/>
                      </a:lnTo>
                      <a:lnTo>
                        <a:pt x="272" y="221"/>
                      </a:lnTo>
                      <a:lnTo>
                        <a:pt x="234" y="190"/>
                      </a:lnTo>
                      <a:lnTo>
                        <a:pt x="196" y="161"/>
                      </a:lnTo>
                      <a:lnTo>
                        <a:pt x="159" y="131"/>
                      </a:lnTo>
                      <a:lnTo>
                        <a:pt x="121" y="104"/>
                      </a:lnTo>
                      <a:lnTo>
                        <a:pt x="80" y="76"/>
                      </a:lnTo>
                      <a:lnTo>
                        <a:pt x="40" y="49"/>
                      </a:lnTo>
                      <a:lnTo>
                        <a:pt x="5" y="20"/>
                      </a:lnTo>
                      <a:lnTo>
                        <a:pt x="0" y="3"/>
                      </a:lnTo>
                      <a:lnTo>
                        <a:pt x="1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8" name="Freeform 73"/>
                <p:cNvSpPr>
                  <a:spLocks/>
                </p:cNvSpPr>
                <p:nvPr/>
              </p:nvSpPr>
              <p:spPr bwMode="auto">
                <a:xfrm>
                  <a:off x="3262" y="1349"/>
                  <a:ext cx="157" cy="184"/>
                </a:xfrm>
                <a:custGeom>
                  <a:avLst/>
                  <a:gdLst>
                    <a:gd name="T0" fmla="*/ 0 w 470"/>
                    <a:gd name="T1" fmla="*/ 0 h 554"/>
                    <a:gd name="T2" fmla="*/ 0 w 470"/>
                    <a:gd name="T3" fmla="*/ 0 h 554"/>
                    <a:gd name="T4" fmla="*/ 0 w 470"/>
                    <a:gd name="T5" fmla="*/ 0 h 554"/>
                    <a:gd name="T6" fmla="*/ 0 w 470"/>
                    <a:gd name="T7" fmla="*/ 0 h 554"/>
                    <a:gd name="T8" fmla="*/ 0 w 470"/>
                    <a:gd name="T9" fmla="*/ 0 h 554"/>
                    <a:gd name="T10" fmla="*/ 0 w 470"/>
                    <a:gd name="T11" fmla="*/ 0 h 554"/>
                    <a:gd name="T12" fmla="*/ 0 w 470"/>
                    <a:gd name="T13" fmla="*/ 0 h 554"/>
                    <a:gd name="T14" fmla="*/ 0 w 470"/>
                    <a:gd name="T15" fmla="*/ 0 h 554"/>
                    <a:gd name="T16" fmla="*/ 0 w 470"/>
                    <a:gd name="T17" fmla="*/ 0 h 554"/>
                    <a:gd name="T18" fmla="*/ 0 w 470"/>
                    <a:gd name="T19" fmla="*/ 0 h 554"/>
                    <a:gd name="T20" fmla="*/ 0 w 470"/>
                    <a:gd name="T21" fmla="*/ 0 h 554"/>
                    <a:gd name="T22" fmla="*/ 0 w 470"/>
                    <a:gd name="T23" fmla="*/ 0 h 554"/>
                    <a:gd name="T24" fmla="*/ 0 w 470"/>
                    <a:gd name="T25" fmla="*/ 0 h 554"/>
                    <a:gd name="T26" fmla="*/ 0 w 470"/>
                    <a:gd name="T27" fmla="*/ 0 h 554"/>
                    <a:gd name="T28" fmla="*/ 0 w 470"/>
                    <a:gd name="T29" fmla="*/ 0 h 554"/>
                    <a:gd name="T30" fmla="*/ 0 w 470"/>
                    <a:gd name="T31" fmla="*/ 0 h 554"/>
                    <a:gd name="T32" fmla="*/ 0 w 470"/>
                    <a:gd name="T33" fmla="*/ 0 h 554"/>
                    <a:gd name="T34" fmla="*/ 0 w 470"/>
                    <a:gd name="T35" fmla="*/ 0 h 554"/>
                    <a:gd name="T36" fmla="*/ 0 w 470"/>
                    <a:gd name="T37" fmla="*/ 0 h 554"/>
                    <a:gd name="T38" fmla="*/ 0 w 470"/>
                    <a:gd name="T39" fmla="*/ 0 h 554"/>
                    <a:gd name="T40" fmla="*/ 0 w 470"/>
                    <a:gd name="T41" fmla="*/ 0 h 554"/>
                    <a:gd name="T42" fmla="*/ 0 w 470"/>
                    <a:gd name="T43" fmla="*/ 0 h 554"/>
                    <a:gd name="T44" fmla="*/ 0 w 470"/>
                    <a:gd name="T45" fmla="*/ 0 h 554"/>
                    <a:gd name="T46" fmla="*/ 0 w 470"/>
                    <a:gd name="T47" fmla="*/ 0 h 554"/>
                    <a:gd name="T48" fmla="*/ 0 w 470"/>
                    <a:gd name="T49" fmla="*/ 0 h 554"/>
                    <a:gd name="T50" fmla="*/ 0 w 470"/>
                    <a:gd name="T51" fmla="*/ 0 h 554"/>
                    <a:gd name="T52" fmla="*/ 0 w 470"/>
                    <a:gd name="T53" fmla="*/ 0 h 554"/>
                    <a:gd name="T54" fmla="*/ 0 w 470"/>
                    <a:gd name="T55" fmla="*/ 0 h 554"/>
                    <a:gd name="T56" fmla="*/ 0 w 470"/>
                    <a:gd name="T57" fmla="*/ 0 h 554"/>
                    <a:gd name="T58" fmla="*/ 0 w 470"/>
                    <a:gd name="T59" fmla="*/ 0 h 554"/>
                    <a:gd name="T60" fmla="*/ 0 w 470"/>
                    <a:gd name="T61" fmla="*/ 0 h 554"/>
                    <a:gd name="T62" fmla="*/ 0 w 470"/>
                    <a:gd name="T63" fmla="*/ 0 h 554"/>
                    <a:gd name="T64" fmla="*/ 0 w 470"/>
                    <a:gd name="T65" fmla="*/ 0 h 554"/>
                    <a:gd name="T66" fmla="*/ 0 w 470"/>
                    <a:gd name="T67" fmla="*/ 0 h 554"/>
                    <a:gd name="T68" fmla="*/ 0 w 470"/>
                    <a:gd name="T69" fmla="*/ 0 h 554"/>
                    <a:gd name="T70" fmla="*/ 0 w 470"/>
                    <a:gd name="T71" fmla="*/ 0 h 554"/>
                    <a:gd name="T72" fmla="*/ 0 w 470"/>
                    <a:gd name="T73" fmla="*/ 0 h 554"/>
                    <a:gd name="T74" fmla="*/ 0 w 470"/>
                    <a:gd name="T75" fmla="*/ 0 h 554"/>
                    <a:gd name="T76" fmla="*/ 0 w 470"/>
                    <a:gd name="T77" fmla="*/ 0 h 554"/>
                    <a:gd name="T78" fmla="*/ 0 w 470"/>
                    <a:gd name="T79" fmla="*/ 0 h 554"/>
                    <a:gd name="T80" fmla="*/ 0 w 470"/>
                    <a:gd name="T81" fmla="*/ 0 h 554"/>
                    <a:gd name="T82" fmla="*/ 0 w 470"/>
                    <a:gd name="T83" fmla="*/ 0 h 5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0"/>
                    <a:gd name="T127" fmla="*/ 0 h 554"/>
                    <a:gd name="T128" fmla="*/ 470 w 470"/>
                    <a:gd name="T129" fmla="*/ 554 h 5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0" h="554">
                      <a:moveTo>
                        <a:pt x="22" y="6"/>
                      </a:moveTo>
                      <a:lnTo>
                        <a:pt x="54" y="54"/>
                      </a:lnTo>
                      <a:lnTo>
                        <a:pt x="68" y="80"/>
                      </a:lnTo>
                      <a:lnTo>
                        <a:pt x="83" y="104"/>
                      </a:lnTo>
                      <a:lnTo>
                        <a:pt x="106" y="135"/>
                      </a:lnTo>
                      <a:lnTo>
                        <a:pt x="130" y="165"/>
                      </a:lnTo>
                      <a:lnTo>
                        <a:pt x="154" y="196"/>
                      </a:lnTo>
                      <a:lnTo>
                        <a:pt x="180" y="227"/>
                      </a:lnTo>
                      <a:lnTo>
                        <a:pt x="205" y="257"/>
                      </a:lnTo>
                      <a:lnTo>
                        <a:pt x="232" y="287"/>
                      </a:lnTo>
                      <a:lnTo>
                        <a:pt x="258" y="315"/>
                      </a:lnTo>
                      <a:lnTo>
                        <a:pt x="284" y="342"/>
                      </a:lnTo>
                      <a:lnTo>
                        <a:pt x="307" y="365"/>
                      </a:lnTo>
                      <a:lnTo>
                        <a:pt x="331" y="388"/>
                      </a:lnTo>
                      <a:lnTo>
                        <a:pt x="356" y="412"/>
                      </a:lnTo>
                      <a:lnTo>
                        <a:pt x="381" y="436"/>
                      </a:lnTo>
                      <a:lnTo>
                        <a:pt x="405" y="460"/>
                      </a:lnTo>
                      <a:lnTo>
                        <a:pt x="429" y="485"/>
                      </a:lnTo>
                      <a:lnTo>
                        <a:pt x="469" y="535"/>
                      </a:lnTo>
                      <a:lnTo>
                        <a:pt x="470" y="554"/>
                      </a:lnTo>
                      <a:lnTo>
                        <a:pt x="452" y="554"/>
                      </a:lnTo>
                      <a:lnTo>
                        <a:pt x="407" y="524"/>
                      </a:lnTo>
                      <a:lnTo>
                        <a:pt x="375" y="501"/>
                      </a:lnTo>
                      <a:lnTo>
                        <a:pt x="341" y="476"/>
                      </a:lnTo>
                      <a:lnTo>
                        <a:pt x="307" y="450"/>
                      </a:lnTo>
                      <a:lnTo>
                        <a:pt x="276" y="426"/>
                      </a:lnTo>
                      <a:lnTo>
                        <a:pt x="235" y="392"/>
                      </a:lnTo>
                      <a:lnTo>
                        <a:pt x="212" y="364"/>
                      </a:lnTo>
                      <a:lnTo>
                        <a:pt x="181" y="322"/>
                      </a:lnTo>
                      <a:lnTo>
                        <a:pt x="164" y="296"/>
                      </a:lnTo>
                      <a:lnTo>
                        <a:pt x="145" y="268"/>
                      </a:lnTo>
                      <a:lnTo>
                        <a:pt x="125" y="239"/>
                      </a:lnTo>
                      <a:lnTo>
                        <a:pt x="107" y="209"/>
                      </a:lnTo>
                      <a:lnTo>
                        <a:pt x="88" y="179"/>
                      </a:lnTo>
                      <a:lnTo>
                        <a:pt x="70" y="150"/>
                      </a:lnTo>
                      <a:lnTo>
                        <a:pt x="52" y="121"/>
                      </a:lnTo>
                      <a:lnTo>
                        <a:pt x="38" y="94"/>
                      </a:lnTo>
                      <a:lnTo>
                        <a:pt x="12" y="48"/>
                      </a:lnTo>
                      <a:lnTo>
                        <a:pt x="0" y="17"/>
                      </a:lnTo>
                      <a:lnTo>
                        <a:pt x="4" y="0"/>
                      </a:lnTo>
                      <a:lnTo>
                        <a:pt x="22" y="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99" name="Freeform 74"/>
                <p:cNvSpPr>
                  <a:spLocks/>
                </p:cNvSpPr>
                <p:nvPr/>
              </p:nvSpPr>
              <p:spPr bwMode="auto">
                <a:xfrm>
                  <a:off x="3265" y="1693"/>
                  <a:ext cx="142" cy="122"/>
                </a:xfrm>
                <a:custGeom>
                  <a:avLst/>
                  <a:gdLst>
                    <a:gd name="T0" fmla="*/ 0 w 427"/>
                    <a:gd name="T1" fmla="*/ 0 h 366"/>
                    <a:gd name="T2" fmla="*/ 0 w 427"/>
                    <a:gd name="T3" fmla="*/ 0 h 366"/>
                    <a:gd name="T4" fmla="*/ 0 w 427"/>
                    <a:gd name="T5" fmla="*/ 0 h 366"/>
                    <a:gd name="T6" fmla="*/ 0 w 427"/>
                    <a:gd name="T7" fmla="*/ 0 h 366"/>
                    <a:gd name="T8" fmla="*/ 0 w 427"/>
                    <a:gd name="T9" fmla="*/ 0 h 366"/>
                    <a:gd name="T10" fmla="*/ 0 w 427"/>
                    <a:gd name="T11" fmla="*/ 0 h 366"/>
                    <a:gd name="T12" fmla="*/ 0 w 427"/>
                    <a:gd name="T13" fmla="*/ 0 h 366"/>
                    <a:gd name="T14" fmla="*/ 0 w 427"/>
                    <a:gd name="T15" fmla="*/ 0 h 366"/>
                    <a:gd name="T16" fmla="*/ 0 w 427"/>
                    <a:gd name="T17" fmla="*/ 0 h 366"/>
                    <a:gd name="T18" fmla="*/ 0 w 427"/>
                    <a:gd name="T19" fmla="*/ 0 h 366"/>
                    <a:gd name="T20" fmla="*/ 0 w 427"/>
                    <a:gd name="T21" fmla="*/ 0 h 366"/>
                    <a:gd name="T22" fmla="*/ 0 w 427"/>
                    <a:gd name="T23" fmla="*/ 0 h 366"/>
                    <a:gd name="T24" fmla="*/ 0 w 427"/>
                    <a:gd name="T25" fmla="*/ 0 h 366"/>
                    <a:gd name="T26" fmla="*/ 0 w 427"/>
                    <a:gd name="T27" fmla="*/ 0 h 366"/>
                    <a:gd name="T28" fmla="*/ 0 w 427"/>
                    <a:gd name="T29" fmla="*/ 0 h 366"/>
                    <a:gd name="T30" fmla="*/ 0 w 427"/>
                    <a:gd name="T31" fmla="*/ 0 h 366"/>
                    <a:gd name="T32" fmla="*/ 0 w 427"/>
                    <a:gd name="T33" fmla="*/ 0 h 366"/>
                    <a:gd name="T34" fmla="*/ 0 w 427"/>
                    <a:gd name="T35" fmla="*/ 0 h 366"/>
                    <a:gd name="T36" fmla="*/ 0 w 427"/>
                    <a:gd name="T37" fmla="*/ 0 h 366"/>
                    <a:gd name="T38" fmla="*/ 0 w 427"/>
                    <a:gd name="T39" fmla="*/ 0 h 366"/>
                    <a:gd name="T40" fmla="*/ 0 w 427"/>
                    <a:gd name="T41" fmla="*/ 0 h 366"/>
                    <a:gd name="T42" fmla="*/ 0 w 427"/>
                    <a:gd name="T43" fmla="*/ 0 h 366"/>
                    <a:gd name="T44" fmla="*/ 0 w 427"/>
                    <a:gd name="T45" fmla="*/ 0 h 366"/>
                    <a:gd name="T46" fmla="*/ 0 w 427"/>
                    <a:gd name="T47" fmla="*/ 0 h 366"/>
                    <a:gd name="T48" fmla="*/ 0 w 427"/>
                    <a:gd name="T49" fmla="*/ 0 h 366"/>
                    <a:gd name="T50" fmla="*/ 0 w 427"/>
                    <a:gd name="T51" fmla="*/ 0 h 366"/>
                    <a:gd name="T52" fmla="*/ 0 w 427"/>
                    <a:gd name="T53" fmla="*/ 0 h 366"/>
                    <a:gd name="T54" fmla="*/ 0 w 427"/>
                    <a:gd name="T55" fmla="*/ 0 h 366"/>
                    <a:gd name="T56" fmla="*/ 0 w 427"/>
                    <a:gd name="T57" fmla="*/ 0 h 366"/>
                    <a:gd name="T58" fmla="*/ 0 w 427"/>
                    <a:gd name="T59" fmla="*/ 0 h 366"/>
                    <a:gd name="T60" fmla="*/ 0 w 427"/>
                    <a:gd name="T61" fmla="*/ 0 h 366"/>
                    <a:gd name="T62" fmla="*/ 0 w 427"/>
                    <a:gd name="T63" fmla="*/ 0 h 366"/>
                    <a:gd name="T64" fmla="*/ 0 w 427"/>
                    <a:gd name="T65" fmla="*/ 0 h 366"/>
                    <a:gd name="T66" fmla="*/ 0 w 427"/>
                    <a:gd name="T67" fmla="*/ 0 h 366"/>
                    <a:gd name="T68" fmla="*/ 0 w 427"/>
                    <a:gd name="T69" fmla="*/ 0 h 366"/>
                    <a:gd name="T70" fmla="*/ 0 w 427"/>
                    <a:gd name="T71" fmla="*/ 0 h 366"/>
                    <a:gd name="T72" fmla="*/ 0 w 427"/>
                    <a:gd name="T73" fmla="*/ 0 h 366"/>
                    <a:gd name="T74" fmla="*/ 0 w 427"/>
                    <a:gd name="T75" fmla="*/ 0 h 366"/>
                    <a:gd name="T76" fmla="*/ 0 w 427"/>
                    <a:gd name="T77" fmla="*/ 0 h 366"/>
                    <a:gd name="T78" fmla="*/ 0 w 427"/>
                    <a:gd name="T79" fmla="*/ 0 h 366"/>
                    <a:gd name="T80" fmla="*/ 0 w 427"/>
                    <a:gd name="T81" fmla="*/ 0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7"/>
                    <a:gd name="T124" fmla="*/ 0 h 366"/>
                    <a:gd name="T125" fmla="*/ 427 w 427"/>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7" h="366">
                      <a:moveTo>
                        <a:pt x="23" y="7"/>
                      </a:moveTo>
                      <a:lnTo>
                        <a:pt x="42" y="53"/>
                      </a:lnTo>
                      <a:lnTo>
                        <a:pt x="63" y="93"/>
                      </a:lnTo>
                      <a:lnTo>
                        <a:pt x="82" y="127"/>
                      </a:lnTo>
                      <a:lnTo>
                        <a:pt x="103" y="156"/>
                      </a:lnTo>
                      <a:lnTo>
                        <a:pt x="122" y="179"/>
                      </a:lnTo>
                      <a:lnTo>
                        <a:pt x="143" y="198"/>
                      </a:lnTo>
                      <a:lnTo>
                        <a:pt x="182" y="225"/>
                      </a:lnTo>
                      <a:lnTo>
                        <a:pt x="258" y="249"/>
                      </a:lnTo>
                      <a:lnTo>
                        <a:pt x="323" y="263"/>
                      </a:lnTo>
                      <a:lnTo>
                        <a:pt x="308" y="174"/>
                      </a:lnTo>
                      <a:lnTo>
                        <a:pt x="294" y="140"/>
                      </a:lnTo>
                      <a:lnTo>
                        <a:pt x="275" y="110"/>
                      </a:lnTo>
                      <a:lnTo>
                        <a:pt x="251" y="86"/>
                      </a:lnTo>
                      <a:lnTo>
                        <a:pt x="219" y="64"/>
                      </a:lnTo>
                      <a:lnTo>
                        <a:pt x="181" y="44"/>
                      </a:lnTo>
                      <a:lnTo>
                        <a:pt x="135" y="24"/>
                      </a:lnTo>
                      <a:lnTo>
                        <a:pt x="128" y="8"/>
                      </a:lnTo>
                      <a:lnTo>
                        <a:pt x="144" y="2"/>
                      </a:lnTo>
                      <a:lnTo>
                        <a:pt x="201" y="26"/>
                      </a:lnTo>
                      <a:lnTo>
                        <a:pt x="253" y="53"/>
                      </a:lnTo>
                      <a:lnTo>
                        <a:pt x="299" y="84"/>
                      </a:lnTo>
                      <a:lnTo>
                        <a:pt x="340" y="119"/>
                      </a:lnTo>
                      <a:lnTo>
                        <a:pt x="373" y="159"/>
                      </a:lnTo>
                      <a:lnTo>
                        <a:pt x="399" y="205"/>
                      </a:lnTo>
                      <a:lnTo>
                        <a:pt x="427" y="314"/>
                      </a:lnTo>
                      <a:lnTo>
                        <a:pt x="418" y="353"/>
                      </a:lnTo>
                      <a:lnTo>
                        <a:pt x="380" y="366"/>
                      </a:lnTo>
                      <a:lnTo>
                        <a:pt x="246" y="337"/>
                      </a:lnTo>
                      <a:lnTo>
                        <a:pt x="192" y="304"/>
                      </a:lnTo>
                      <a:lnTo>
                        <a:pt x="167" y="282"/>
                      </a:lnTo>
                      <a:lnTo>
                        <a:pt x="144" y="260"/>
                      </a:lnTo>
                      <a:lnTo>
                        <a:pt x="101" y="208"/>
                      </a:lnTo>
                      <a:lnTo>
                        <a:pt x="82" y="179"/>
                      </a:lnTo>
                      <a:lnTo>
                        <a:pt x="64" y="149"/>
                      </a:lnTo>
                      <a:lnTo>
                        <a:pt x="31" y="84"/>
                      </a:lnTo>
                      <a:lnTo>
                        <a:pt x="15" y="51"/>
                      </a:lnTo>
                      <a:lnTo>
                        <a:pt x="0" y="16"/>
                      </a:lnTo>
                      <a:lnTo>
                        <a:pt x="7" y="0"/>
                      </a:lnTo>
                      <a:lnTo>
                        <a:pt x="23"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0" name="Freeform 75"/>
                <p:cNvSpPr>
                  <a:spLocks/>
                </p:cNvSpPr>
                <p:nvPr/>
              </p:nvSpPr>
              <p:spPr bwMode="auto">
                <a:xfrm>
                  <a:off x="3266" y="1643"/>
                  <a:ext cx="130" cy="47"/>
                </a:xfrm>
                <a:custGeom>
                  <a:avLst/>
                  <a:gdLst>
                    <a:gd name="T0" fmla="*/ 0 w 391"/>
                    <a:gd name="T1" fmla="*/ 0 h 142"/>
                    <a:gd name="T2" fmla="*/ 0 w 391"/>
                    <a:gd name="T3" fmla="*/ 0 h 142"/>
                    <a:gd name="T4" fmla="*/ 0 w 391"/>
                    <a:gd name="T5" fmla="*/ 0 h 142"/>
                    <a:gd name="T6" fmla="*/ 0 w 391"/>
                    <a:gd name="T7" fmla="*/ 0 h 142"/>
                    <a:gd name="T8" fmla="*/ 0 w 391"/>
                    <a:gd name="T9" fmla="*/ 0 h 142"/>
                    <a:gd name="T10" fmla="*/ 0 w 391"/>
                    <a:gd name="T11" fmla="*/ 0 h 142"/>
                    <a:gd name="T12" fmla="*/ 0 w 391"/>
                    <a:gd name="T13" fmla="*/ 0 h 142"/>
                    <a:gd name="T14" fmla="*/ 0 w 391"/>
                    <a:gd name="T15" fmla="*/ 0 h 142"/>
                    <a:gd name="T16" fmla="*/ 0 w 391"/>
                    <a:gd name="T17" fmla="*/ 0 h 142"/>
                    <a:gd name="T18" fmla="*/ 0 w 391"/>
                    <a:gd name="T19" fmla="*/ 0 h 142"/>
                    <a:gd name="T20" fmla="*/ 0 w 391"/>
                    <a:gd name="T21" fmla="*/ 0 h 142"/>
                    <a:gd name="T22" fmla="*/ 0 w 391"/>
                    <a:gd name="T23" fmla="*/ 0 h 142"/>
                    <a:gd name="T24" fmla="*/ 0 w 391"/>
                    <a:gd name="T25" fmla="*/ 0 h 142"/>
                    <a:gd name="T26" fmla="*/ 0 w 391"/>
                    <a:gd name="T27" fmla="*/ 0 h 142"/>
                    <a:gd name="T28" fmla="*/ 0 w 391"/>
                    <a:gd name="T29" fmla="*/ 0 h 142"/>
                    <a:gd name="T30" fmla="*/ 0 w 391"/>
                    <a:gd name="T31" fmla="*/ 0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1"/>
                    <a:gd name="T49" fmla="*/ 0 h 142"/>
                    <a:gd name="T50" fmla="*/ 391 w 391"/>
                    <a:gd name="T51" fmla="*/ 142 h 1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1" h="142">
                      <a:moveTo>
                        <a:pt x="0" y="103"/>
                      </a:moveTo>
                      <a:lnTo>
                        <a:pt x="90" y="68"/>
                      </a:lnTo>
                      <a:lnTo>
                        <a:pt x="135" y="49"/>
                      </a:lnTo>
                      <a:lnTo>
                        <a:pt x="179" y="30"/>
                      </a:lnTo>
                      <a:lnTo>
                        <a:pt x="276" y="11"/>
                      </a:lnTo>
                      <a:lnTo>
                        <a:pt x="375" y="0"/>
                      </a:lnTo>
                      <a:lnTo>
                        <a:pt x="391" y="9"/>
                      </a:lnTo>
                      <a:lnTo>
                        <a:pt x="380" y="24"/>
                      </a:lnTo>
                      <a:lnTo>
                        <a:pt x="329" y="42"/>
                      </a:lnTo>
                      <a:lnTo>
                        <a:pt x="249" y="68"/>
                      </a:lnTo>
                      <a:lnTo>
                        <a:pt x="167" y="92"/>
                      </a:lnTo>
                      <a:lnTo>
                        <a:pt x="126" y="106"/>
                      </a:lnTo>
                      <a:lnTo>
                        <a:pt x="79" y="124"/>
                      </a:lnTo>
                      <a:lnTo>
                        <a:pt x="12" y="142"/>
                      </a:lnTo>
                      <a:lnTo>
                        <a:pt x="0" y="1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1" name="Freeform 76"/>
                <p:cNvSpPr>
                  <a:spLocks/>
                </p:cNvSpPr>
                <p:nvPr/>
              </p:nvSpPr>
              <p:spPr bwMode="auto">
                <a:xfrm>
                  <a:off x="3412" y="1688"/>
                  <a:ext cx="21" cy="119"/>
                </a:xfrm>
                <a:custGeom>
                  <a:avLst/>
                  <a:gdLst>
                    <a:gd name="T0" fmla="*/ 0 w 64"/>
                    <a:gd name="T1" fmla="*/ 0 h 358"/>
                    <a:gd name="T2" fmla="*/ 0 w 64"/>
                    <a:gd name="T3" fmla="*/ 0 h 358"/>
                    <a:gd name="T4" fmla="*/ 0 w 64"/>
                    <a:gd name="T5" fmla="*/ 0 h 358"/>
                    <a:gd name="T6" fmla="*/ 0 w 64"/>
                    <a:gd name="T7" fmla="*/ 0 h 358"/>
                    <a:gd name="T8" fmla="*/ 0 w 64"/>
                    <a:gd name="T9" fmla="*/ 0 h 358"/>
                    <a:gd name="T10" fmla="*/ 0 w 64"/>
                    <a:gd name="T11" fmla="*/ 0 h 358"/>
                    <a:gd name="T12" fmla="*/ 0 w 64"/>
                    <a:gd name="T13" fmla="*/ 0 h 358"/>
                    <a:gd name="T14" fmla="*/ 0 w 64"/>
                    <a:gd name="T15" fmla="*/ 0 h 358"/>
                    <a:gd name="T16" fmla="*/ 0 w 64"/>
                    <a:gd name="T17" fmla="*/ 0 h 358"/>
                    <a:gd name="T18" fmla="*/ 0 w 64"/>
                    <a:gd name="T19" fmla="*/ 0 h 358"/>
                    <a:gd name="T20" fmla="*/ 0 w 64"/>
                    <a:gd name="T21" fmla="*/ 0 h 358"/>
                    <a:gd name="T22" fmla="*/ 0 w 64"/>
                    <a:gd name="T23" fmla="*/ 0 h 358"/>
                    <a:gd name="T24" fmla="*/ 0 w 64"/>
                    <a:gd name="T25" fmla="*/ 0 h 358"/>
                    <a:gd name="T26" fmla="*/ 0 w 64"/>
                    <a:gd name="T27" fmla="*/ 0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358"/>
                    <a:gd name="T44" fmla="*/ 64 w 64"/>
                    <a:gd name="T45" fmla="*/ 358 h 3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358">
                      <a:moveTo>
                        <a:pt x="64" y="14"/>
                      </a:moveTo>
                      <a:lnTo>
                        <a:pt x="55" y="220"/>
                      </a:lnTo>
                      <a:lnTo>
                        <a:pt x="42" y="283"/>
                      </a:lnTo>
                      <a:lnTo>
                        <a:pt x="26" y="347"/>
                      </a:lnTo>
                      <a:lnTo>
                        <a:pt x="11" y="358"/>
                      </a:lnTo>
                      <a:lnTo>
                        <a:pt x="0" y="343"/>
                      </a:lnTo>
                      <a:lnTo>
                        <a:pt x="2" y="278"/>
                      </a:lnTo>
                      <a:lnTo>
                        <a:pt x="0" y="246"/>
                      </a:lnTo>
                      <a:lnTo>
                        <a:pt x="2" y="212"/>
                      </a:lnTo>
                      <a:lnTo>
                        <a:pt x="39" y="13"/>
                      </a:lnTo>
                      <a:lnTo>
                        <a:pt x="44" y="4"/>
                      </a:lnTo>
                      <a:lnTo>
                        <a:pt x="52" y="0"/>
                      </a:lnTo>
                      <a:lnTo>
                        <a:pt x="64"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2" name="Freeform 77"/>
                <p:cNvSpPr>
                  <a:spLocks/>
                </p:cNvSpPr>
                <p:nvPr/>
              </p:nvSpPr>
              <p:spPr bwMode="auto">
                <a:xfrm>
                  <a:off x="3120" y="1272"/>
                  <a:ext cx="307" cy="270"/>
                </a:xfrm>
                <a:custGeom>
                  <a:avLst/>
                  <a:gdLst>
                    <a:gd name="T0" fmla="*/ 0 w 921"/>
                    <a:gd name="T1" fmla="*/ 0 h 811"/>
                    <a:gd name="T2" fmla="*/ 0 w 921"/>
                    <a:gd name="T3" fmla="*/ 0 h 811"/>
                    <a:gd name="T4" fmla="*/ 0 w 921"/>
                    <a:gd name="T5" fmla="*/ 0 h 811"/>
                    <a:gd name="T6" fmla="*/ 0 w 921"/>
                    <a:gd name="T7" fmla="*/ 0 h 811"/>
                    <a:gd name="T8" fmla="*/ 0 w 921"/>
                    <a:gd name="T9" fmla="*/ 0 h 811"/>
                    <a:gd name="T10" fmla="*/ 0 w 921"/>
                    <a:gd name="T11" fmla="*/ 0 h 811"/>
                    <a:gd name="T12" fmla="*/ 0 w 921"/>
                    <a:gd name="T13" fmla="*/ 0 h 811"/>
                    <a:gd name="T14" fmla="*/ 0 w 921"/>
                    <a:gd name="T15" fmla="*/ 0 h 811"/>
                    <a:gd name="T16" fmla="*/ 0 w 921"/>
                    <a:gd name="T17" fmla="*/ 0 h 811"/>
                    <a:gd name="T18" fmla="*/ 0 w 921"/>
                    <a:gd name="T19" fmla="*/ 0 h 811"/>
                    <a:gd name="T20" fmla="*/ 0 w 921"/>
                    <a:gd name="T21" fmla="*/ 0 h 811"/>
                    <a:gd name="T22" fmla="*/ 0 w 921"/>
                    <a:gd name="T23" fmla="*/ 0 h 811"/>
                    <a:gd name="T24" fmla="*/ 0 w 921"/>
                    <a:gd name="T25" fmla="*/ 0 h 811"/>
                    <a:gd name="T26" fmla="*/ 0 w 921"/>
                    <a:gd name="T27" fmla="*/ 0 h 811"/>
                    <a:gd name="T28" fmla="*/ 0 w 921"/>
                    <a:gd name="T29" fmla="*/ 0 h 811"/>
                    <a:gd name="T30" fmla="*/ 0 w 921"/>
                    <a:gd name="T31" fmla="*/ 0 h 811"/>
                    <a:gd name="T32" fmla="*/ 0 w 921"/>
                    <a:gd name="T33" fmla="*/ 0 h 811"/>
                    <a:gd name="T34" fmla="*/ 0 w 921"/>
                    <a:gd name="T35" fmla="*/ 0 h 811"/>
                    <a:gd name="T36" fmla="*/ 0 w 921"/>
                    <a:gd name="T37" fmla="*/ 0 h 811"/>
                    <a:gd name="T38" fmla="*/ 0 w 921"/>
                    <a:gd name="T39" fmla="*/ 0 h 811"/>
                    <a:gd name="T40" fmla="*/ 0 w 921"/>
                    <a:gd name="T41" fmla="*/ 0 h 811"/>
                    <a:gd name="T42" fmla="*/ 0 w 921"/>
                    <a:gd name="T43" fmla="*/ 0 h 811"/>
                    <a:gd name="T44" fmla="*/ 0 w 921"/>
                    <a:gd name="T45" fmla="*/ 0 h 811"/>
                    <a:gd name="T46" fmla="*/ 0 w 921"/>
                    <a:gd name="T47" fmla="*/ 0 h 811"/>
                    <a:gd name="T48" fmla="*/ 0 w 921"/>
                    <a:gd name="T49" fmla="*/ 0 h 811"/>
                    <a:gd name="T50" fmla="*/ 0 w 921"/>
                    <a:gd name="T51" fmla="*/ 0 h 811"/>
                    <a:gd name="T52" fmla="*/ 0 w 921"/>
                    <a:gd name="T53" fmla="*/ 0 h 811"/>
                    <a:gd name="T54" fmla="*/ 0 w 921"/>
                    <a:gd name="T55" fmla="*/ 0 h 811"/>
                    <a:gd name="T56" fmla="*/ 0 w 921"/>
                    <a:gd name="T57" fmla="*/ 0 h 811"/>
                    <a:gd name="T58" fmla="*/ 0 w 921"/>
                    <a:gd name="T59" fmla="*/ 0 h 811"/>
                    <a:gd name="T60" fmla="*/ 0 w 921"/>
                    <a:gd name="T61" fmla="*/ 0 h 811"/>
                    <a:gd name="T62" fmla="*/ 0 w 921"/>
                    <a:gd name="T63" fmla="*/ 0 h 811"/>
                    <a:gd name="T64" fmla="*/ 0 w 921"/>
                    <a:gd name="T65" fmla="*/ 0 h 811"/>
                    <a:gd name="T66" fmla="*/ 0 w 921"/>
                    <a:gd name="T67" fmla="*/ 0 h 811"/>
                    <a:gd name="T68" fmla="*/ 0 w 921"/>
                    <a:gd name="T69" fmla="*/ 0 h 811"/>
                    <a:gd name="T70" fmla="*/ 0 w 921"/>
                    <a:gd name="T71" fmla="*/ 0 h 811"/>
                    <a:gd name="T72" fmla="*/ 0 w 921"/>
                    <a:gd name="T73" fmla="*/ 0 h 811"/>
                    <a:gd name="T74" fmla="*/ 0 w 921"/>
                    <a:gd name="T75" fmla="*/ 0 h 811"/>
                    <a:gd name="T76" fmla="*/ 0 w 921"/>
                    <a:gd name="T77" fmla="*/ 0 h 811"/>
                    <a:gd name="T78" fmla="*/ 0 w 921"/>
                    <a:gd name="T79" fmla="*/ 0 h 811"/>
                    <a:gd name="T80" fmla="*/ 0 w 921"/>
                    <a:gd name="T81" fmla="*/ 0 h 811"/>
                    <a:gd name="T82" fmla="*/ 0 w 921"/>
                    <a:gd name="T83" fmla="*/ 0 h 811"/>
                    <a:gd name="T84" fmla="*/ 0 w 921"/>
                    <a:gd name="T85" fmla="*/ 0 h 811"/>
                    <a:gd name="T86" fmla="*/ 0 w 921"/>
                    <a:gd name="T87" fmla="*/ 0 h 811"/>
                    <a:gd name="T88" fmla="*/ 0 w 921"/>
                    <a:gd name="T89" fmla="*/ 0 h 811"/>
                    <a:gd name="T90" fmla="*/ 0 w 921"/>
                    <a:gd name="T91" fmla="*/ 0 h 811"/>
                    <a:gd name="T92" fmla="*/ 0 w 921"/>
                    <a:gd name="T93" fmla="*/ 0 h 811"/>
                    <a:gd name="T94" fmla="*/ 0 w 921"/>
                    <a:gd name="T95" fmla="*/ 0 h 811"/>
                    <a:gd name="T96" fmla="*/ 0 w 921"/>
                    <a:gd name="T97" fmla="*/ 0 h 811"/>
                    <a:gd name="T98" fmla="*/ 0 w 921"/>
                    <a:gd name="T99" fmla="*/ 0 h 811"/>
                    <a:gd name="T100" fmla="*/ 0 w 921"/>
                    <a:gd name="T101" fmla="*/ 0 h 811"/>
                    <a:gd name="T102" fmla="*/ 0 w 921"/>
                    <a:gd name="T103" fmla="*/ 0 h 811"/>
                    <a:gd name="T104" fmla="*/ 0 w 921"/>
                    <a:gd name="T105" fmla="*/ 0 h 811"/>
                    <a:gd name="T106" fmla="*/ 0 w 921"/>
                    <a:gd name="T107" fmla="*/ 0 h 81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1"/>
                    <a:gd name="T163" fmla="*/ 0 h 811"/>
                    <a:gd name="T164" fmla="*/ 921 w 921"/>
                    <a:gd name="T165" fmla="*/ 811 h 81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1" h="811">
                      <a:moveTo>
                        <a:pt x="712" y="391"/>
                      </a:moveTo>
                      <a:lnTo>
                        <a:pt x="696" y="409"/>
                      </a:lnTo>
                      <a:lnTo>
                        <a:pt x="669" y="440"/>
                      </a:lnTo>
                      <a:lnTo>
                        <a:pt x="636" y="480"/>
                      </a:lnTo>
                      <a:lnTo>
                        <a:pt x="598" y="523"/>
                      </a:lnTo>
                      <a:lnTo>
                        <a:pt x="562" y="565"/>
                      </a:lnTo>
                      <a:lnTo>
                        <a:pt x="543" y="584"/>
                      </a:lnTo>
                      <a:lnTo>
                        <a:pt x="528" y="601"/>
                      </a:lnTo>
                      <a:lnTo>
                        <a:pt x="503" y="627"/>
                      </a:lnTo>
                      <a:lnTo>
                        <a:pt x="490" y="639"/>
                      </a:lnTo>
                      <a:lnTo>
                        <a:pt x="471" y="639"/>
                      </a:lnTo>
                      <a:lnTo>
                        <a:pt x="471" y="620"/>
                      </a:lnTo>
                      <a:lnTo>
                        <a:pt x="483" y="604"/>
                      </a:lnTo>
                      <a:lnTo>
                        <a:pt x="507" y="577"/>
                      </a:lnTo>
                      <a:lnTo>
                        <a:pt x="522" y="560"/>
                      </a:lnTo>
                      <a:lnTo>
                        <a:pt x="538" y="542"/>
                      </a:lnTo>
                      <a:lnTo>
                        <a:pt x="556" y="522"/>
                      </a:lnTo>
                      <a:lnTo>
                        <a:pt x="574" y="502"/>
                      </a:lnTo>
                      <a:lnTo>
                        <a:pt x="594" y="481"/>
                      </a:lnTo>
                      <a:lnTo>
                        <a:pt x="612" y="460"/>
                      </a:lnTo>
                      <a:lnTo>
                        <a:pt x="630" y="441"/>
                      </a:lnTo>
                      <a:lnTo>
                        <a:pt x="648" y="422"/>
                      </a:lnTo>
                      <a:lnTo>
                        <a:pt x="678" y="389"/>
                      </a:lnTo>
                      <a:lnTo>
                        <a:pt x="699" y="363"/>
                      </a:lnTo>
                      <a:lnTo>
                        <a:pt x="672" y="302"/>
                      </a:lnTo>
                      <a:lnTo>
                        <a:pt x="654" y="257"/>
                      </a:lnTo>
                      <a:lnTo>
                        <a:pt x="632" y="209"/>
                      </a:lnTo>
                      <a:lnTo>
                        <a:pt x="612" y="162"/>
                      </a:lnTo>
                      <a:lnTo>
                        <a:pt x="591" y="122"/>
                      </a:lnTo>
                      <a:lnTo>
                        <a:pt x="573" y="92"/>
                      </a:lnTo>
                      <a:lnTo>
                        <a:pt x="559" y="75"/>
                      </a:lnTo>
                      <a:lnTo>
                        <a:pt x="532" y="98"/>
                      </a:lnTo>
                      <a:lnTo>
                        <a:pt x="504" y="122"/>
                      </a:lnTo>
                      <a:lnTo>
                        <a:pt x="477" y="145"/>
                      </a:lnTo>
                      <a:lnTo>
                        <a:pt x="451" y="170"/>
                      </a:lnTo>
                      <a:lnTo>
                        <a:pt x="423" y="194"/>
                      </a:lnTo>
                      <a:lnTo>
                        <a:pt x="397" y="218"/>
                      </a:lnTo>
                      <a:lnTo>
                        <a:pt x="370" y="242"/>
                      </a:lnTo>
                      <a:lnTo>
                        <a:pt x="342" y="266"/>
                      </a:lnTo>
                      <a:lnTo>
                        <a:pt x="316" y="290"/>
                      </a:lnTo>
                      <a:lnTo>
                        <a:pt x="288" y="314"/>
                      </a:lnTo>
                      <a:lnTo>
                        <a:pt x="260" y="337"/>
                      </a:lnTo>
                      <a:lnTo>
                        <a:pt x="233" y="360"/>
                      </a:lnTo>
                      <a:lnTo>
                        <a:pt x="204" y="382"/>
                      </a:lnTo>
                      <a:lnTo>
                        <a:pt x="175" y="403"/>
                      </a:lnTo>
                      <a:lnTo>
                        <a:pt x="145" y="424"/>
                      </a:lnTo>
                      <a:lnTo>
                        <a:pt x="115" y="444"/>
                      </a:lnTo>
                      <a:lnTo>
                        <a:pt x="151" y="463"/>
                      </a:lnTo>
                      <a:lnTo>
                        <a:pt x="186" y="483"/>
                      </a:lnTo>
                      <a:lnTo>
                        <a:pt x="221" y="505"/>
                      </a:lnTo>
                      <a:lnTo>
                        <a:pt x="256" y="527"/>
                      </a:lnTo>
                      <a:lnTo>
                        <a:pt x="277" y="502"/>
                      </a:lnTo>
                      <a:lnTo>
                        <a:pt x="296" y="483"/>
                      </a:lnTo>
                      <a:lnTo>
                        <a:pt x="318" y="463"/>
                      </a:lnTo>
                      <a:lnTo>
                        <a:pt x="342" y="438"/>
                      </a:lnTo>
                      <a:lnTo>
                        <a:pt x="370" y="412"/>
                      </a:lnTo>
                      <a:lnTo>
                        <a:pt x="398" y="385"/>
                      </a:lnTo>
                      <a:lnTo>
                        <a:pt x="427" y="359"/>
                      </a:lnTo>
                      <a:lnTo>
                        <a:pt x="455" y="331"/>
                      </a:lnTo>
                      <a:lnTo>
                        <a:pt x="484" y="306"/>
                      </a:lnTo>
                      <a:lnTo>
                        <a:pt x="510" y="282"/>
                      </a:lnTo>
                      <a:lnTo>
                        <a:pt x="533" y="262"/>
                      </a:lnTo>
                      <a:lnTo>
                        <a:pt x="570" y="230"/>
                      </a:lnTo>
                      <a:lnTo>
                        <a:pt x="587" y="217"/>
                      </a:lnTo>
                      <a:lnTo>
                        <a:pt x="604" y="217"/>
                      </a:lnTo>
                      <a:lnTo>
                        <a:pt x="604" y="235"/>
                      </a:lnTo>
                      <a:lnTo>
                        <a:pt x="589" y="256"/>
                      </a:lnTo>
                      <a:lnTo>
                        <a:pt x="574" y="271"/>
                      </a:lnTo>
                      <a:lnTo>
                        <a:pt x="556" y="289"/>
                      </a:lnTo>
                      <a:lnTo>
                        <a:pt x="534" y="310"/>
                      </a:lnTo>
                      <a:lnTo>
                        <a:pt x="510" y="331"/>
                      </a:lnTo>
                      <a:lnTo>
                        <a:pt x="485" y="355"/>
                      </a:lnTo>
                      <a:lnTo>
                        <a:pt x="459" y="379"/>
                      </a:lnTo>
                      <a:lnTo>
                        <a:pt x="431" y="403"/>
                      </a:lnTo>
                      <a:lnTo>
                        <a:pt x="404" y="428"/>
                      </a:lnTo>
                      <a:lnTo>
                        <a:pt x="378" y="452"/>
                      </a:lnTo>
                      <a:lnTo>
                        <a:pt x="354" y="474"/>
                      </a:lnTo>
                      <a:lnTo>
                        <a:pt x="331" y="496"/>
                      </a:lnTo>
                      <a:lnTo>
                        <a:pt x="310" y="514"/>
                      </a:lnTo>
                      <a:lnTo>
                        <a:pt x="282" y="544"/>
                      </a:lnTo>
                      <a:lnTo>
                        <a:pt x="307" y="561"/>
                      </a:lnTo>
                      <a:lnTo>
                        <a:pt x="342" y="587"/>
                      </a:lnTo>
                      <a:lnTo>
                        <a:pt x="386" y="618"/>
                      </a:lnTo>
                      <a:lnTo>
                        <a:pt x="433" y="652"/>
                      </a:lnTo>
                      <a:lnTo>
                        <a:pt x="478" y="688"/>
                      </a:lnTo>
                      <a:lnTo>
                        <a:pt x="518" y="720"/>
                      </a:lnTo>
                      <a:lnTo>
                        <a:pt x="550" y="745"/>
                      </a:lnTo>
                      <a:lnTo>
                        <a:pt x="567" y="763"/>
                      </a:lnTo>
                      <a:lnTo>
                        <a:pt x="571" y="780"/>
                      </a:lnTo>
                      <a:lnTo>
                        <a:pt x="554" y="784"/>
                      </a:lnTo>
                      <a:lnTo>
                        <a:pt x="517" y="764"/>
                      </a:lnTo>
                      <a:lnTo>
                        <a:pt x="487" y="747"/>
                      </a:lnTo>
                      <a:lnTo>
                        <a:pt x="454" y="728"/>
                      </a:lnTo>
                      <a:lnTo>
                        <a:pt x="421" y="707"/>
                      </a:lnTo>
                      <a:lnTo>
                        <a:pt x="390" y="689"/>
                      </a:lnTo>
                      <a:lnTo>
                        <a:pt x="349" y="664"/>
                      </a:lnTo>
                      <a:lnTo>
                        <a:pt x="309" y="637"/>
                      </a:lnTo>
                      <a:lnTo>
                        <a:pt x="269" y="613"/>
                      </a:lnTo>
                      <a:lnTo>
                        <a:pt x="231" y="591"/>
                      </a:lnTo>
                      <a:lnTo>
                        <a:pt x="191" y="568"/>
                      </a:lnTo>
                      <a:lnTo>
                        <a:pt x="151" y="546"/>
                      </a:lnTo>
                      <a:lnTo>
                        <a:pt x="111" y="526"/>
                      </a:lnTo>
                      <a:lnTo>
                        <a:pt x="70" y="504"/>
                      </a:lnTo>
                      <a:lnTo>
                        <a:pt x="27" y="482"/>
                      </a:lnTo>
                      <a:lnTo>
                        <a:pt x="0" y="452"/>
                      </a:lnTo>
                      <a:lnTo>
                        <a:pt x="5" y="436"/>
                      </a:lnTo>
                      <a:lnTo>
                        <a:pt x="22" y="418"/>
                      </a:lnTo>
                      <a:lnTo>
                        <a:pt x="55" y="393"/>
                      </a:lnTo>
                      <a:lnTo>
                        <a:pt x="88" y="369"/>
                      </a:lnTo>
                      <a:lnTo>
                        <a:pt x="121" y="345"/>
                      </a:lnTo>
                      <a:lnTo>
                        <a:pt x="154" y="321"/>
                      </a:lnTo>
                      <a:lnTo>
                        <a:pt x="186" y="297"/>
                      </a:lnTo>
                      <a:lnTo>
                        <a:pt x="219" y="273"/>
                      </a:lnTo>
                      <a:lnTo>
                        <a:pt x="252" y="249"/>
                      </a:lnTo>
                      <a:lnTo>
                        <a:pt x="284" y="225"/>
                      </a:lnTo>
                      <a:lnTo>
                        <a:pt x="316" y="200"/>
                      </a:lnTo>
                      <a:lnTo>
                        <a:pt x="348" y="175"/>
                      </a:lnTo>
                      <a:lnTo>
                        <a:pt x="380" y="150"/>
                      </a:lnTo>
                      <a:lnTo>
                        <a:pt x="411" y="124"/>
                      </a:lnTo>
                      <a:lnTo>
                        <a:pt x="441" y="96"/>
                      </a:lnTo>
                      <a:lnTo>
                        <a:pt x="471" y="68"/>
                      </a:lnTo>
                      <a:lnTo>
                        <a:pt x="500" y="39"/>
                      </a:lnTo>
                      <a:lnTo>
                        <a:pt x="530" y="8"/>
                      </a:lnTo>
                      <a:lnTo>
                        <a:pt x="563" y="0"/>
                      </a:lnTo>
                      <a:lnTo>
                        <a:pt x="611" y="43"/>
                      </a:lnTo>
                      <a:lnTo>
                        <a:pt x="644" y="93"/>
                      </a:lnTo>
                      <a:lnTo>
                        <a:pt x="681" y="158"/>
                      </a:lnTo>
                      <a:lnTo>
                        <a:pt x="701" y="194"/>
                      </a:lnTo>
                      <a:lnTo>
                        <a:pt x="720" y="233"/>
                      </a:lnTo>
                      <a:lnTo>
                        <a:pt x="741" y="273"/>
                      </a:lnTo>
                      <a:lnTo>
                        <a:pt x="760" y="314"/>
                      </a:lnTo>
                      <a:lnTo>
                        <a:pt x="781" y="355"/>
                      </a:lnTo>
                      <a:lnTo>
                        <a:pt x="800" y="398"/>
                      </a:lnTo>
                      <a:lnTo>
                        <a:pt x="818" y="439"/>
                      </a:lnTo>
                      <a:lnTo>
                        <a:pt x="837" y="479"/>
                      </a:lnTo>
                      <a:lnTo>
                        <a:pt x="869" y="555"/>
                      </a:lnTo>
                      <a:lnTo>
                        <a:pt x="895" y="621"/>
                      </a:lnTo>
                      <a:lnTo>
                        <a:pt x="921" y="710"/>
                      </a:lnTo>
                      <a:lnTo>
                        <a:pt x="919" y="725"/>
                      </a:lnTo>
                      <a:lnTo>
                        <a:pt x="904" y="714"/>
                      </a:lnTo>
                      <a:lnTo>
                        <a:pt x="874" y="674"/>
                      </a:lnTo>
                      <a:lnTo>
                        <a:pt x="854" y="641"/>
                      </a:lnTo>
                      <a:lnTo>
                        <a:pt x="829" y="600"/>
                      </a:lnTo>
                      <a:lnTo>
                        <a:pt x="815" y="621"/>
                      </a:lnTo>
                      <a:lnTo>
                        <a:pt x="797" y="648"/>
                      </a:lnTo>
                      <a:lnTo>
                        <a:pt x="776" y="679"/>
                      </a:lnTo>
                      <a:lnTo>
                        <a:pt x="753" y="710"/>
                      </a:lnTo>
                      <a:lnTo>
                        <a:pt x="730" y="741"/>
                      </a:lnTo>
                      <a:lnTo>
                        <a:pt x="708" y="770"/>
                      </a:lnTo>
                      <a:lnTo>
                        <a:pt x="686" y="794"/>
                      </a:lnTo>
                      <a:lnTo>
                        <a:pt x="668" y="810"/>
                      </a:lnTo>
                      <a:lnTo>
                        <a:pt x="651" y="811"/>
                      </a:lnTo>
                      <a:lnTo>
                        <a:pt x="648" y="793"/>
                      </a:lnTo>
                      <a:lnTo>
                        <a:pt x="675" y="756"/>
                      </a:lnTo>
                      <a:lnTo>
                        <a:pt x="699" y="723"/>
                      </a:lnTo>
                      <a:lnTo>
                        <a:pt x="726" y="685"/>
                      </a:lnTo>
                      <a:lnTo>
                        <a:pt x="754" y="648"/>
                      </a:lnTo>
                      <a:lnTo>
                        <a:pt x="780" y="613"/>
                      </a:lnTo>
                      <a:lnTo>
                        <a:pt x="813" y="572"/>
                      </a:lnTo>
                      <a:lnTo>
                        <a:pt x="786" y="527"/>
                      </a:lnTo>
                      <a:lnTo>
                        <a:pt x="760" y="482"/>
                      </a:lnTo>
                      <a:lnTo>
                        <a:pt x="736" y="436"/>
                      </a:lnTo>
                      <a:lnTo>
                        <a:pt x="712" y="39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3" name="Freeform 78"/>
                <p:cNvSpPr>
                  <a:spLocks/>
                </p:cNvSpPr>
                <p:nvPr/>
              </p:nvSpPr>
              <p:spPr bwMode="auto">
                <a:xfrm>
                  <a:off x="3647" y="1622"/>
                  <a:ext cx="271" cy="312"/>
                </a:xfrm>
                <a:custGeom>
                  <a:avLst/>
                  <a:gdLst>
                    <a:gd name="T0" fmla="*/ 0 w 814"/>
                    <a:gd name="T1" fmla="*/ 0 h 937"/>
                    <a:gd name="T2" fmla="*/ 0 w 814"/>
                    <a:gd name="T3" fmla="*/ 0 h 937"/>
                    <a:gd name="T4" fmla="*/ 0 w 814"/>
                    <a:gd name="T5" fmla="*/ 0 h 937"/>
                    <a:gd name="T6" fmla="*/ 0 w 814"/>
                    <a:gd name="T7" fmla="*/ 0 h 937"/>
                    <a:gd name="T8" fmla="*/ 0 w 814"/>
                    <a:gd name="T9" fmla="*/ 0 h 937"/>
                    <a:gd name="T10" fmla="*/ 0 w 814"/>
                    <a:gd name="T11" fmla="*/ 0 h 937"/>
                    <a:gd name="T12" fmla="*/ 0 w 814"/>
                    <a:gd name="T13" fmla="*/ 0 h 937"/>
                    <a:gd name="T14" fmla="*/ 0 w 814"/>
                    <a:gd name="T15" fmla="*/ 0 h 937"/>
                    <a:gd name="T16" fmla="*/ 0 w 814"/>
                    <a:gd name="T17" fmla="*/ 0 h 937"/>
                    <a:gd name="T18" fmla="*/ 0 w 814"/>
                    <a:gd name="T19" fmla="*/ 0 h 937"/>
                    <a:gd name="T20" fmla="*/ 0 w 814"/>
                    <a:gd name="T21" fmla="*/ 0 h 937"/>
                    <a:gd name="T22" fmla="*/ 0 w 814"/>
                    <a:gd name="T23" fmla="*/ 0 h 937"/>
                    <a:gd name="T24" fmla="*/ 0 w 814"/>
                    <a:gd name="T25" fmla="*/ 0 h 937"/>
                    <a:gd name="T26" fmla="*/ 0 w 814"/>
                    <a:gd name="T27" fmla="*/ 0 h 937"/>
                    <a:gd name="T28" fmla="*/ 0 w 814"/>
                    <a:gd name="T29" fmla="*/ 0 h 937"/>
                    <a:gd name="T30" fmla="*/ 0 w 814"/>
                    <a:gd name="T31" fmla="*/ 0 h 937"/>
                    <a:gd name="T32" fmla="*/ 0 w 814"/>
                    <a:gd name="T33" fmla="*/ 0 h 937"/>
                    <a:gd name="T34" fmla="*/ 0 w 814"/>
                    <a:gd name="T35" fmla="*/ 0 h 937"/>
                    <a:gd name="T36" fmla="*/ 0 w 814"/>
                    <a:gd name="T37" fmla="*/ 0 h 937"/>
                    <a:gd name="T38" fmla="*/ 0 w 814"/>
                    <a:gd name="T39" fmla="*/ 0 h 937"/>
                    <a:gd name="T40" fmla="*/ 0 w 814"/>
                    <a:gd name="T41" fmla="*/ 0 h 937"/>
                    <a:gd name="T42" fmla="*/ 0 w 814"/>
                    <a:gd name="T43" fmla="*/ 0 h 937"/>
                    <a:gd name="T44" fmla="*/ 0 w 814"/>
                    <a:gd name="T45" fmla="*/ 0 h 937"/>
                    <a:gd name="T46" fmla="*/ 0 w 814"/>
                    <a:gd name="T47" fmla="*/ 0 h 937"/>
                    <a:gd name="T48" fmla="*/ 0 w 814"/>
                    <a:gd name="T49" fmla="*/ 0 h 937"/>
                    <a:gd name="T50" fmla="*/ 0 w 814"/>
                    <a:gd name="T51" fmla="*/ 0 h 937"/>
                    <a:gd name="T52" fmla="*/ 0 w 814"/>
                    <a:gd name="T53" fmla="*/ 0 h 937"/>
                    <a:gd name="T54" fmla="*/ 0 w 814"/>
                    <a:gd name="T55" fmla="*/ 0 h 937"/>
                    <a:gd name="T56" fmla="*/ 0 w 814"/>
                    <a:gd name="T57" fmla="*/ 0 h 937"/>
                    <a:gd name="T58" fmla="*/ 0 w 814"/>
                    <a:gd name="T59" fmla="*/ 0 h 937"/>
                    <a:gd name="T60" fmla="*/ 0 w 814"/>
                    <a:gd name="T61" fmla="*/ 0 h 937"/>
                    <a:gd name="T62" fmla="*/ 0 w 814"/>
                    <a:gd name="T63" fmla="*/ 0 h 937"/>
                    <a:gd name="T64" fmla="*/ 0 w 814"/>
                    <a:gd name="T65" fmla="*/ 0 h 937"/>
                    <a:gd name="T66" fmla="*/ 0 w 814"/>
                    <a:gd name="T67" fmla="*/ 0 h 9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4"/>
                    <a:gd name="T103" fmla="*/ 0 h 937"/>
                    <a:gd name="T104" fmla="*/ 814 w 814"/>
                    <a:gd name="T105" fmla="*/ 937 h 9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4" h="937">
                      <a:moveTo>
                        <a:pt x="690" y="363"/>
                      </a:moveTo>
                      <a:lnTo>
                        <a:pt x="671" y="335"/>
                      </a:lnTo>
                      <a:lnTo>
                        <a:pt x="637" y="309"/>
                      </a:lnTo>
                      <a:lnTo>
                        <a:pt x="590" y="283"/>
                      </a:lnTo>
                      <a:lnTo>
                        <a:pt x="535" y="258"/>
                      </a:lnTo>
                      <a:lnTo>
                        <a:pt x="475" y="232"/>
                      </a:lnTo>
                      <a:lnTo>
                        <a:pt x="412" y="208"/>
                      </a:lnTo>
                      <a:lnTo>
                        <a:pt x="351" y="182"/>
                      </a:lnTo>
                      <a:lnTo>
                        <a:pt x="295" y="160"/>
                      </a:lnTo>
                      <a:lnTo>
                        <a:pt x="229" y="138"/>
                      </a:lnTo>
                      <a:lnTo>
                        <a:pt x="132" y="108"/>
                      </a:lnTo>
                      <a:lnTo>
                        <a:pt x="42" y="74"/>
                      </a:lnTo>
                      <a:lnTo>
                        <a:pt x="0" y="35"/>
                      </a:lnTo>
                      <a:lnTo>
                        <a:pt x="7" y="10"/>
                      </a:lnTo>
                      <a:lnTo>
                        <a:pt x="31" y="0"/>
                      </a:lnTo>
                      <a:lnTo>
                        <a:pt x="68" y="10"/>
                      </a:lnTo>
                      <a:lnTo>
                        <a:pt x="150" y="37"/>
                      </a:lnTo>
                      <a:lnTo>
                        <a:pt x="204" y="56"/>
                      </a:lnTo>
                      <a:lnTo>
                        <a:pt x="263" y="76"/>
                      </a:lnTo>
                      <a:lnTo>
                        <a:pt x="327" y="98"/>
                      </a:lnTo>
                      <a:lnTo>
                        <a:pt x="394" y="121"/>
                      </a:lnTo>
                      <a:lnTo>
                        <a:pt x="460" y="145"/>
                      </a:lnTo>
                      <a:lnTo>
                        <a:pt x="524" y="168"/>
                      </a:lnTo>
                      <a:lnTo>
                        <a:pt x="585" y="190"/>
                      </a:lnTo>
                      <a:lnTo>
                        <a:pt x="641" y="211"/>
                      </a:lnTo>
                      <a:lnTo>
                        <a:pt x="731" y="244"/>
                      </a:lnTo>
                      <a:lnTo>
                        <a:pt x="777" y="262"/>
                      </a:lnTo>
                      <a:lnTo>
                        <a:pt x="805" y="287"/>
                      </a:lnTo>
                      <a:lnTo>
                        <a:pt x="814" y="322"/>
                      </a:lnTo>
                      <a:lnTo>
                        <a:pt x="808" y="363"/>
                      </a:lnTo>
                      <a:lnTo>
                        <a:pt x="792" y="406"/>
                      </a:lnTo>
                      <a:lnTo>
                        <a:pt x="768" y="450"/>
                      </a:lnTo>
                      <a:lnTo>
                        <a:pt x="742" y="492"/>
                      </a:lnTo>
                      <a:lnTo>
                        <a:pt x="717" y="527"/>
                      </a:lnTo>
                      <a:lnTo>
                        <a:pt x="697" y="554"/>
                      </a:lnTo>
                      <a:lnTo>
                        <a:pt x="686" y="567"/>
                      </a:lnTo>
                      <a:lnTo>
                        <a:pt x="669" y="584"/>
                      </a:lnTo>
                      <a:lnTo>
                        <a:pt x="648" y="606"/>
                      </a:lnTo>
                      <a:lnTo>
                        <a:pt x="623" y="630"/>
                      </a:lnTo>
                      <a:lnTo>
                        <a:pt x="596" y="657"/>
                      </a:lnTo>
                      <a:lnTo>
                        <a:pt x="565" y="686"/>
                      </a:lnTo>
                      <a:lnTo>
                        <a:pt x="534" y="716"/>
                      </a:lnTo>
                      <a:lnTo>
                        <a:pt x="501" y="745"/>
                      </a:lnTo>
                      <a:lnTo>
                        <a:pt x="468" y="776"/>
                      </a:lnTo>
                      <a:lnTo>
                        <a:pt x="435" y="806"/>
                      </a:lnTo>
                      <a:lnTo>
                        <a:pt x="403" y="833"/>
                      </a:lnTo>
                      <a:lnTo>
                        <a:pt x="373" y="861"/>
                      </a:lnTo>
                      <a:lnTo>
                        <a:pt x="346" y="885"/>
                      </a:lnTo>
                      <a:lnTo>
                        <a:pt x="322" y="905"/>
                      </a:lnTo>
                      <a:lnTo>
                        <a:pt x="286" y="935"/>
                      </a:lnTo>
                      <a:lnTo>
                        <a:pt x="269" y="937"/>
                      </a:lnTo>
                      <a:lnTo>
                        <a:pt x="267" y="919"/>
                      </a:lnTo>
                      <a:lnTo>
                        <a:pt x="287" y="886"/>
                      </a:lnTo>
                      <a:lnTo>
                        <a:pt x="310" y="852"/>
                      </a:lnTo>
                      <a:lnTo>
                        <a:pt x="334" y="818"/>
                      </a:lnTo>
                      <a:lnTo>
                        <a:pt x="361" y="784"/>
                      </a:lnTo>
                      <a:lnTo>
                        <a:pt x="388" y="751"/>
                      </a:lnTo>
                      <a:lnTo>
                        <a:pt x="416" y="717"/>
                      </a:lnTo>
                      <a:lnTo>
                        <a:pt x="446" y="683"/>
                      </a:lnTo>
                      <a:lnTo>
                        <a:pt x="476" y="648"/>
                      </a:lnTo>
                      <a:lnTo>
                        <a:pt x="505" y="614"/>
                      </a:lnTo>
                      <a:lnTo>
                        <a:pt x="535" y="579"/>
                      </a:lnTo>
                      <a:lnTo>
                        <a:pt x="565" y="543"/>
                      </a:lnTo>
                      <a:lnTo>
                        <a:pt x="592" y="509"/>
                      </a:lnTo>
                      <a:lnTo>
                        <a:pt x="620" y="472"/>
                      </a:lnTo>
                      <a:lnTo>
                        <a:pt x="645" y="436"/>
                      </a:lnTo>
                      <a:lnTo>
                        <a:pt x="669" y="399"/>
                      </a:lnTo>
                      <a:lnTo>
                        <a:pt x="690" y="36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4" name="Freeform 79"/>
                <p:cNvSpPr>
                  <a:spLocks/>
                </p:cNvSpPr>
                <p:nvPr/>
              </p:nvSpPr>
              <p:spPr bwMode="auto">
                <a:xfrm>
                  <a:off x="3353" y="1347"/>
                  <a:ext cx="472" cy="572"/>
                </a:xfrm>
                <a:custGeom>
                  <a:avLst/>
                  <a:gdLst>
                    <a:gd name="T0" fmla="*/ 0 w 1416"/>
                    <a:gd name="T1" fmla="*/ 0 h 1716"/>
                    <a:gd name="T2" fmla="*/ 0 w 1416"/>
                    <a:gd name="T3" fmla="*/ 0 h 1716"/>
                    <a:gd name="T4" fmla="*/ 0 w 1416"/>
                    <a:gd name="T5" fmla="*/ 0 h 1716"/>
                    <a:gd name="T6" fmla="*/ 0 w 1416"/>
                    <a:gd name="T7" fmla="*/ 0 h 1716"/>
                    <a:gd name="T8" fmla="*/ 0 w 1416"/>
                    <a:gd name="T9" fmla="*/ 0 h 1716"/>
                    <a:gd name="T10" fmla="*/ 0 w 1416"/>
                    <a:gd name="T11" fmla="*/ 0 h 1716"/>
                    <a:gd name="T12" fmla="*/ 0 w 1416"/>
                    <a:gd name="T13" fmla="*/ 0 h 1716"/>
                    <a:gd name="T14" fmla="*/ 0 w 1416"/>
                    <a:gd name="T15" fmla="*/ 0 h 1716"/>
                    <a:gd name="T16" fmla="*/ 0 w 1416"/>
                    <a:gd name="T17" fmla="*/ 0 h 1716"/>
                    <a:gd name="T18" fmla="*/ 0 w 1416"/>
                    <a:gd name="T19" fmla="*/ 0 h 1716"/>
                    <a:gd name="T20" fmla="*/ 0 w 1416"/>
                    <a:gd name="T21" fmla="*/ 0 h 1716"/>
                    <a:gd name="T22" fmla="*/ 0 w 1416"/>
                    <a:gd name="T23" fmla="*/ 0 h 1716"/>
                    <a:gd name="T24" fmla="*/ 0 w 1416"/>
                    <a:gd name="T25" fmla="*/ 0 h 1716"/>
                    <a:gd name="T26" fmla="*/ 0 w 1416"/>
                    <a:gd name="T27" fmla="*/ 0 h 1716"/>
                    <a:gd name="T28" fmla="*/ 0 w 1416"/>
                    <a:gd name="T29" fmla="*/ 0 h 1716"/>
                    <a:gd name="T30" fmla="*/ 0 w 1416"/>
                    <a:gd name="T31" fmla="*/ 0 h 1716"/>
                    <a:gd name="T32" fmla="*/ 0 w 1416"/>
                    <a:gd name="T33" fmla="*/ 0 h 1716"/>
                    <a:gd name="T34" fmla="*/ 0 w 1416"/>
                    <a:gd name="T35" fmla="*/ 0 h 1716"/>
                    <a:gd name="T36" fmla="*/ 0 w 1416"/>
                    <a:gd name="T37" fmla="*/ 0 h 1716"/>
                    <a:gd name="T38" fmla="*/ 0 w 1416"/>
                    <a:gd name="T39" fmla="*/ 0 h 1716"/>
                    <a:gd name="T40" fmla="*/ 0 w 1416"/>
                    <a:gd name="T41" fmla="*/ 0 h 1716"/>
                    <a:gd name="T42" fmla="*/ 0 w 1416"/>
                    <a:gd name="T43" fmla="*/ 0 h 1716"/>
                    <a:gd name="T44" fmla="*/ 0 w 1416"/>
                    <a:gd name="T45" fmla="*/ 0 h 1716"/>
                    <a:gd name="T46" fmla="*/ 0 w 1416"/>
                    <a:gd name="T47" fmla="*/ 0 h 1716"/>
                    <a:gd name="T48" fmla="*/ 0 w 1416"/>
                    <a:gd name="T49" fmla="*/ 0 h 1716"/>
                    <a:gd name="T50" fmla="*/ 0 w 1416"/>
                    <a:gd name="T51" fmla="*/ 0 h 1716"/>
                    <a:gd name="T52" fmla="*/ 0 w 1416"/>
                    <a:gd name="T53" fmla="*/ 0 h 1716"/>
                    <a:gd name="T54" fmla="*/ 0 w 1416"/>
                    <a:gd name="T55" fmla="*/ 0 h 1716"/>
                    <a:gd name="T56" fmla="*/ 0 w 1416"/>
                    <a:gd name="T57" fmla="*/ 0 h 1716"/>
                    <a:gd name="T58" fmla="*/ 0 w 1416"/>
                    <a:gd name="T59" fmla="*/ 0 h 1716"/>
                    <a:gd name="T60" fmla="*/ 0 w 1416"/>
                    <a:gd name="T61" fmla="*/ 0 h 1716"/>
                    <a:gd name="T62" fmla="*/ 0 w 1416"/>
                    <a:gd name="T63" fmla="*/ 0 h 1716"/>
                    <a:gd name="T64" fmla="*/ 0 w 1416"/>
                    <a:gd name="T65" fmla="*/ 0 h 1716"/>
                    <a:gd name="T66" fmla="*/ 0 w 1416"/>
                    <a:gd name="T67" fmla="*/ 0 h 1716"/>
                    <a:gd name="T68" fmla="*/ 0 w 1416"/>
                    <a:gd name="T69" fmla="*/ 0 h 1716"/>
                    <a:gd name="T70" fmla="*/ 0 w 1416"/>
                    <a:gd name="T71" fmla="*/ 0 h 1716"/>
                    <a:gd name="T72" fmla="*/ 0 w 1416"/>
                    <a:gd name="T73" fmla="*/ 0 h 1716"/>
                    <a:gd name="T74" fmla="*/ 0 w 1416"/>
                    <a:gd name="T75" fmla="*/ 0 h 1716"/>
                    <a:gd name="T76" fmla="*/ 0 w 1416"/>
                    <a:gd name="T77" fmla="*/ 0 h 1716"/>
                    <a:gd name="T78" fmla="*/ 0 w 1416"/>
                    <a:gd name="T79" fmla="*/ 0 h 1716"/>
                    <a:gd name="T80" fmla="*/ 0 w 1416"/>
                    <a:gd name="T81" fmla="*/ 0 h 1716"/>
                    <a:gd name="T82" fmla="*/ 0 w 1416"/>
                    <a:gd name="T83" fmla="*/ 0 h 1716"/>
                    <a:gd name="T84" fmla="*/ 0 w 1416"/>
                    <a:gd name="T85" fmla="*/ 0 h 1716"/>
                    <a:gd name="T86" fmla="*/ 0 w 1416"/>
                    <a:gd name="T87" fmla="*/ 0 h 1716"/>
                    <a:gd name="T88" fmla="*/ 0 w 1416"/>
                    <a:gd name="T89" fmla="*/ 0 h 1716"/>
                    <a:gd name="T90" fmla="*/ 0 w 1416"/>
                    <a:gd name="T91" fmla="*/ 0 h 1716"/>
                    <a:gd name="T92" fmla="*/ 0 w 1416"/>
                    <a:gd name="T93" fmla="*/ 0 h 1716"/>
                    <a:gd name="T94" fmla="*/ 0 w 1416"/>
                    <a:gd name="T95" fmla="*/ 0 h 1716"/>
                    <a:gd name="T96" fmla="*/ 0 w 1416"/>
                    <a:gd name="T97" fmla="*/ 0 h 1716"/>
                    <a:gd name="T98" fmla="*/ 0 w 1416"/>
                    <a:gd name="T99" fmla="*/ 0 h 1716"/>
                    <a:gd name="T100" fmla="*/ 0 w 1416"/>
                    <a:gd name="T101" fmla="*/ 0 h 1716"/>
                    <a:gd name="T102" fmla="*/ 0 w 1416"/>
                    <a:gd name="T103" fmla="*/ 0 h 1716"/>
                    <a:gd name="T104" fmla="*/ 0 w 1416"/>
                    <a:gd name="T105" fmla="*/ 0 h 1716"/>
                    <a:gd name="T106" fmla="*/ 0 w 1416"/>
                    <a:gd name="T107" fmla="*/ 0 h 1716"/>
                    <a:gd name="T108" fmla="*/ 0 w 1416"/>
                    <a:gd name="T109" fmla="*/ 0 h 1716"/>
                    <a:gd name="T110" fmla="*/ 0 w 1416"/>
                    <a:gd name="T111" fmla="*/ 0 h 17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6"/>
                    <a:gd name="T169" fmla="*/ 0 h 1716"/>
                    <a:gd name="T170" fmla="*/ 1416 w 1416"/>
                    <a:gd name="T171" fmla="*/ 1716 h 17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6" h="1716">
                      <a:moveTo>
                        <a:pt x="1416" y="1073"/>
                      </a:moveTo>
                      <a:lnTo>
                        <a:pt x="1388" y="1122"/>
                      </a:lnTo>
                      <a:lnTo>
                        <a:pt x="1362" y="1164"/>
                      </a:lnTo>
                      <a:lnTo>
                        <a:pt x="1348" y="1188"/>
                      </a:lnTo>
                      <a:lnTo>
                        <a:pt x="1333" y="1213"/>
                      </a:lnTo>
                      <a:lnTo>
                        <a:pt x="1317" y="1237"/>
                      </a:lnTo>
                      <a:lnTo>
                        <a:pt x="1302" y="1261"/>
                      </a:lnTo>
                      <a:lnTo>
                        <a:pt x="1276" y="1304"/>
                      </a:lnTo>
                      <a:lnTo>
                        <a:pt x="1254" y="1336"/>
                      </a:lnTo>
                      <a:lnTo>
                        <a:pt x="1243" y="1353"/>
                      </a:lnTo>
                      <a:lnTo>
                        <a:pt x="1218" y="1383"/>
                      </a:lnTo>
                      <a:lnTo>
                        <a:pt x="1192" y="1413"/>
                      </a:lnTo>
                      <a:lnTo>
                        <a:pt x="1167" y="1441"/>
                      </a:lnTo>
                      <a:lnTo>
                        <a:pt x="1142" y="1471"/>
                      </a:lnTo>
                      <a:lnTo>
                        <a:pt x="1111" y="1493"/>
                      </a:lnTo>
                      <a:lnTo>
                        <a:pt x="1081" y="1513"/>
                      </a:lnTo>
                      <a:lnTo>
                        <a:pt x="1046" y="1534"/>
                      </a:lnTo>
                      <a:lnTo>
                        <a:pt x="1085" y="1571"/>
                      </a:lnTo>
                      <a:lnTo>
                        <a:pt x="1106" y="1591"/>
                      </a:lnTo>
                      <a:lnTo>
                        <a:pt x="1129" y="1614"/>
                      </a:lnTo>
                      <a:lnTo>
                        <a:pt x="1138" y="1649"/>
                      </a:lnTo>
                      <a:lnTo>
                        <a:pt x="1130" y="1670"/>
                      </a:lnTo>
                      <a:lnTo>
                        <a:pt x="1115" y="1689"/>
                      </a:lnTo>
                      <a:lnTo>
                        <a:pt x="1097" y="1705"/>
                      </a:lnTo>
                      <a:lnTo>
                        <a:pt x="1077" y="1716"/>
                      </a:lnTo>
                      <a:lnTo>
                        <a:pt x="1039" y="1712"/>
                      </a:lnTo>
                      <a:lnTo>
                        <a:pt x="1006" y="1679"/>
                      </a:lnTo>
                      <a:lnTo>
                        <a:pt x="976" y="1649"/>
                      </a:lnTo>
                      <a:lnTo>
                        <a:pt x="945" y="1621"/>
                      </a:lnTo>
                      <a:lnTo>
                        <a:pt x="911" y="1590"/>
                      </a:lnTo>
                      <a:lnTo>
                        <a:pt x="877" y="1557"/>
                      </a:lnTo>
                      <a:lnTo>
                        <a:pt x="847" y="1524"/>
                      </a:lnTo>
                      <a:lnTo>
                        <a:pt x="819" y="1492"/>
                      </a:lnTo>
                      <a:lnTo>
                        <a:pt x="792" y="1460"/>
                      </a:lnTo>
                      <a:lnTo>
                        <a:pt x="768" y="1429"/>
                      </a:lnTo>
                      <a:lnTo>
                        <a:pt x="745" y="1397"/>
                      </a:lnTo>
                      <a:lnTo>
                        <a:pt x="723" y="1366"/>
                      </a:lnTo>
                      <a:lnTo>
                        <a:pt x="703" y="1334"/>
                      </a:lnTo>
                      <a:lnTo>
                        <a:pt x="682" y="1301"/>
                      </a:lnTo>
                      <a:lnTo>
                        <a:pt x="664" y="1268"/>
                      </a:lnTo>
                      <a:lnTo>
                        <a:pt x="646" y="1234"/>
                      </a:lnTo>
                      <a:lnTo>
                        <a:pt x="627" y="1198"/>
                      </a:lnTo>
                      <a:lnTo>
                        <a:pt x="609" y="1162"/>
                      </a:lnTo>
                      <a:lnTo>
                        <a:pt x="591" y="1124"/>
                      </a:lnTo>
                      <a:lnTo>
                        <a:pt x="572" y="1084"/>
                      </a:lnTo>
                      <a:lnTo>
                        <a:pt x="552" y="1042"/>
                      </a:lnTo>
                      <a:lnTo>
                        <a:pt x="514" y="1081"/>
                      </a:lnTo>
                      <a:lnTo>
                        <a:pt x="494" y="1111"/>
                      </a:lnTo>
                      <a:lnTo>
                        <a:pt x="479" y="1166"/>
                      </a:lnTo>
                      <a:lnTo>
                        <a:pt x="461" y="1180"/>
                      </a:lnTo>
                      <a:lnTo>
                        <a:pt x="439" y="1176"/>
                      </a:lnTo>
                      <a:lnTo>
                        <a:pt x="424" y="1159"/>
                      </a:lnTo>
                      <a:lnTo>
                        <a:pt x="428" y="1131"/>
                      </a:lnTo>
                      <a:lnTo>
                        <a:pt x="439" y="1110"/>
                      </a:lnTo>
                      <a:lnTo>
                        <a:pt x="456" y="1085"/>
                      </a:lnTo>
                      <a:lnTo>
                        <a:pt x="477" y="1055"/>
                      </a:lnTo>
                      <a:lnTo>
                        <a:pt x="502" y="1023"/>
                      </a:lnTo>
                      <a:lnTo>
                        <a:pt x="530" y="989"/>
                      </a:lnTo>
                      <a:lnTo>
                        <a:pt x="561" y="954"/>
                      </a:lnTo>
                      <a:lnTo>
                        <a:pt x="593" y="917"/>
                      </a:lnTo>
                      <a:lnTo>
                        <a:pt x="609" y="899"/>
                      </a:lnTo>
                      <a:lnTo>
                        <a:pt x="626" y="881"/>
                      </a:lnTo>
                      <a:lnTo>
                        <a:pt x="643" y="862"/>
                      </a:lnTo>
                      <a:lnTo>
                        <a:pt x="661" y="845"/>
                      </a:lnTo>
                      <a:lnTo>
                        <a:pt x="678" y="828"/>
                      </a:lnTo>
                      <a:lnTo>
                        <a:pt x="695" y="811"/>
                      </a:lnTo>
                      <a:lnTo>
                        <a:pt x="728" y="778"/>
                      </a:lnTo>
                      <a:lnTo>
                        <a:pt x="760" y="749"/>
                      </a:lnTo>
                      <a:lnTo>
                        <a:pt x="790" y="723"/>
                      </a:lnTo>
                      <a:lnTo>
                        <a:pt x="817" y="701"/>
                      </a:lnTo>
                      <a:lnTo>
                        <a:pt x="860" y="675"/>
                      </a:lnTo>
                      <a:lnTo>
                        <a:pt x="842" y="611"/>
                      </a:lnTo>
                      <a:lnTo>
                        <a:pt x="826" y="582"/>
                      </a:lnTo>
                      <a:lnTo>
                        <a:pt x="809" y="553"/>
                      </a:lnTo>
                      <a:lnTo>
                        <a:pt x="787" y="527"/>
                      </a:lnTo>
                      <a:lnTo>
                        <a:pt x="764" y="502"/>
                      </a:lnTo>
                      <a:lnTo>
                        <a:pt x="738" y="479"/>
                      </a:lnTo>
                      <a:lnTo>
                        <a:pt x="711" y="459"/>
                      </a:lnTo>
                      <a:lnTo>
                        <a:pt x="681" y="440"/>
                      </a:lnTo>
                      <a:lnTo>
                        <a:pt x="651" y="425"/>
                      </a:lnTo>
                      <a:lnTo>
                        <a:pt x="589" y="400"/>
                      </a:lnTo>
                      <a:lnTo>
                        <a:pt x="526" y="387"/>
                      </a:lnTo>
                      <a:lnTo>
                        <a:pt x="467" y="386"/>
                      </a:lnTo>
                      <a:lnTo>
                        <a:pt x="429" y="414"/>
                      </a:lnTo>
                      <a:lnTo>
                        <a:pt x="407" y="431"/>
                      </a:lnTo>
                      <a:lnTo>
                        <a:pt x="384" y="451"/>
                      </a:lnTo>
                      <a:lnTo>
                        <a:pt x="361" y="473"/>
                      </a:lnTo>
                      <a:lnTo>
                        <a:pt x="338" y="497"/>
                      </a:lnTo>
                      <a:lnTo>
                        <a:pt x="312" y="522"/>
                      </a:lnTo>
                      <a:lnTo>
                        <a:pt x="287" y="548"/>
                      </a:lnTo>
                      <a:lnTo>
                        <a:pt x="263" y="575"/>
                      </a:lnTo>
                      <a:lnTo>
                        <a:pt x="239" y="601"/>
                      </a:lnTo>
                      <a:lnTo>
                        <a:pt x="215" y="627"/>
                      </a:lnTo>
                      <a:lnTo>
                        <a:pt x="194" y="652"/>
                      </a:lnTo>
                      <a:lnTo>
                        <a:pt x="153" y="699"/>
                      </a:lnTo>
                      <a:lnTo>
                        <a:pt x="118" y="738"/>
                      </a:lnTo>
                      <a:lnTo>
                        <a:pt x="100" y="759"/>
                      </a:lnTo>
                      <a:lnTo>
                        <a:pt x="84" y="773"/>
                      </a:lnTo>
                      <a:lnTo>
                        <a:pt x="53" y="794"/>
                      </a:lnTo>
                      <a:lnTo>
                        <a:pt x="12" y="797"/>
                      </a:lnTo>
                      <a:lnTo>
                        <a:pt x="0" y="771"/>
                      </a:lnTo>
                      <a:lnTo>
                        <a:pt x="5" y="752"/>
                      </a:lnTo>
                      <a:lnTo>
                        <a:pt x="21" y="732"/>
                      </a:lnTo>
                      <a:lnTo>
                        <a:pt x="46" y="711"/>
                      </a:lnTo>
                      <a:lnTo>
                        <a:pt x="72" y="690"/>
                      </a:lnTo>
                      <a:lnTo>
                        <a:pt x="97" y="669"/>
                      </a:lnTo>
                      <a:lnTo>
                        <a:pt x="123" y="649"/>
                      </a:lnTo>
                      <a:lnTo>
                        <a:pt x="149" y="628"/>
                      </a:lnTo>
                      <a:lnTo>
                        <a:pt x="174" y="608"/>
                      </a:lnTo>
                      <a:lnTo>
                        <a:pt x="199" y="587"/>
                      </a:lnTo>
                      <a:lnTo>
                        <a:pt x="223" y="564"/>
                      </a:lnTo>
                      <a:lnTo>
                        <a:pt x="243" y="546"/>
                      </a:lnTo>
                      <a:lnTo>
                        <a:pt x="261" y="527"/>
                      </a:lnTo>
                      <a:lnTo>
                        <a:pt x="278" y="508"/>
                      </a:lnTo>
                      <a:lnTo>
                        <a:pt x="296" y="489"/>
                      </a:lnTo>
                      <a:lnTo>
                        <a:pt x="314" y="470"/>
                      </a:lnTo>
                      <a:lnTo>
                        <a:pt x="332" y="451"/>
                      </a:lnTo>
                      <a:lnTo>
                        <a:pt x="350" y="432"/>
                      </a:lnTo>
                      <a:lnTo>
                        <a:pt x="368" y="414"/>
                      </a:lnTo>
                      <a:lnTo>
                        <a:pt x="347" y="399"/>
                      </a:lnTo>
                      <a:lnTo>
                        <a:pt x="340" y="377"/>
                      </a:lnTo>
                      <a:lnTo>
                        <a:pt x="349" y="354"/>
                      </a:lnTo>
                      <a:lnTo>
                        <a:pt x="372" y="338"/>
                      </a:lnTo>
                      <a:lnTo>
                        <a:pt x="459" y="321"/>
                      </a:lnTo>
                      <a:lnTo>
                        <a:pt x="554" y="327"/>
                      </a:lnTo>
                      <a:lnTo>
                        <a:pt x="552" y="288"/>
                      </a:lnTo>
                      <a:lnTo>
                        <a:pt x="556" y="249"/>
                      </a:lnTo>
                      <a:lnTo>
                        <a:pt x="565" y="212"/>
                      </a:lnTo>
                      <a:lnTo>
                        <a:pt x="580" y="174"/>
                      </a:lnTo>
                      <a:lnTo>
                        <a:pt x="600" y="140"/>
                      </a:lnTo>
                      <a:lnTo>
                        <a:pt x="624" y="109"/>
                      </a:lnTo>
                      <a:lnTo>
                        <a:pt x="654" y="81"/>
                      </a:lnTo>
                      <a:lnTo>
                        <a:pt x="687" y="59"/>
                      </a:lnTo>
                      <a:lnTo>
                        <a:pt x="736" y="35"/>
                      </a:lnTo>
                      <a:lnTo>
                        <a:pt x="790" y="16"/>
                      </a:lnTo>
                      <a:lnTo>
                        <a:pt x="901" y="0"/>
                      </a:lnTo>
                      <a:lnTo>
                        <a:pt x="1006" y="24"/>
                      </a:lnTo>
                      <a:lnTo>
                        <a:pt x="1052" y="54"/>
                      </a:lnTo>
                      <a:lnTo>
                        <a:pt x="1090" y="99"/>
                      </a:lnTo>
                      <a:lnTo>
                        <a:pt x="1126" y="194"/>
                      </a:lnTo>
                      <a:lnTo>
                        <a:pt x="1130" y="250"/>
                      </a:lnTo>
                      <a:lnTo>
                        <a:pt x="1126" y="306"/>
                      </a:lnTo>
                      <a:lnTo>
                        <a:pt x="1114" y="362"/>
                      </a:lnTo>
                      <a:lnTo>
                        <a:pt x="1093" y="414"/>
                      </a:lnTo>
                      <a:lnTo>
                        <a:pt x="1079" y="438"/>
                      </a:lnTo>
                      <a:lnTo>
                        <a:pt x="1065" y="459"/>
                      </a:lnTo>
                      <a:lnTo>
                        <a:pt x="1047" y="479"/>
                      </a:lnTo>
                      <a:lnTo>
                        <a:pt x="1028" y="496"/>
                      </a:lnTo>
                      <a:lnTo>
                        <a:pt x="993" y="516"/>
                      </a:lnTo>
                      <a:lnTo>
                        <a:pt x="962" y="521"/>
                      </a:lnTo>
                      <a:lnTo>
                        <a:pt x="917" y="496"/>
                      </a:lnTo>
                      <a:lnTo>
                        <a:pt x="904" y="448"/>
                      </a:lnTo>
                      <a:lnTo>
                        <a:pt x="912" y="425"/>
                      </a:lnTo>
                      <a:lnTo>
                        <a:pt x="931" y="407"/>
                      </a:lnTo>
                      <a:lnTo>
                        <a:pt x="970" y="384"/>
                      </a:lnTo>
                      <a:lnTo>
                        <a:pt x="1003" y="360"/>
                      </a:lnTo>
                      <a:lnTo>
                        <a:pt x="1047" y="308"/>
                      </a:lnTo>
                      <a:lnTo>
                        <a:pt x="1054" y="240"/>
                      </a:lnTo>
                      <a:lnTo>
                        <a:pt x="1039" y="199"/>
                      </a:lnTo>
                      <a:lnTo>
                        <a:pt x="1012" y="150"/>
                      </a:lnTo>
                      <a:lnTo>
                        <a:pt x="985" y="118"/>
                      </a:lnTo>
                      <a:lnTo>
                        <a:pt x="952" y="97"/>
                      </a:lnTo>
                      <a:lnTo>
                        <a:pt x="876" y="83"/>
                      </a:lnTo>
                      <a:lnTo>
                        <a:pt x="798" y="96"/>
                      </a:lnTo>
                      <a:lnTo>
                        <a:pt x="724" y="127"/>
                      </a:lnTo>
                      <a:lnTo>
                        <a:pt x="663" y="174"/>
                      </a:lnTo>
                      <a:lnTo>
                        <a:pt x="638" y="225"/>
                      </a:lnTo>
                      <a:lnTo>
                        <a:pt x="634" y="282"/>
                      </a:lnTo>
                      <a:lnTo>
                        <a:pt x="637" y="347"/>
                      </a:lnTo>
                      <a:lnTo>
                        <a:pt x="699" y="371"/>
                      </a:lnTo>
                      <a:lnTo>
                        <a:pt x="760" y="402"/>
                      </a:lnTo>
                      <a:lnTo>
                        <a:pt x="817" y="439"/>
                      </a:lnTo>
                      <a:lnTo>
                        <a:pt x="843" y="459"/>
                      </a:lnTo>
                      <a:lnTo>
                        <a:pt x="868" y="481"/>
                      </a:lnTo>
                      <a:lnTo>
                        <a:pt x="891" y="504"/>
                      </a:lnTo>
                      <a:lnTo>
                        <a:pt x="912" y="527"/>
                      </a:lnTo>
                      <a:lnTo>
                        <a:pt x="948" y="577"/>
                      </a:lnTo>
                      <a:lnTo>
                        <a:pt x="988" y="685"/>
                      </a:lnTo>
                      <a:lnTo>
                        <a:pt x="986" y="707"/>
                      </a:lnTo>
                      <a:lnTo>
                        <a:pt x="974" y="724"/>
                      </a:lnTo>
                      <a:lnTo>
                        <a:pt x="936" y="738"/>
                      </a:lnTo>
                      <a:lnTo>
                        <a:pt x="906" y="762"/>
                      </a:lnTo>
                      <a:lnTo>
                        <a:pt x="868" y="792"/>
                      </a:lnTo>
                      <a:lnTo>
                        <a:pt x="845" y="809"/>
                      </a:lnTo>
                      <a:lnTo>
                        <a:pt x="821" y="827"/>
                      </a:lnTo>
                      <a:lnTo>
                        <a:pt x="798" y="845"/>
                      </a:lnTo>
                      <a:lnTo>
                        <a:pt x="771" y="865"/>
                      </a:lnTo>
                      <a:lnTo>
                        <a:pt x="745" y="885"/>
                      </a:lnTo>
                      <a:lnTo>
                        <a:pt x="719" y="905"/>
                      </a:lnTo>
                      <a:lnTo>
                        <a:pt x="693" y="925"/>
                      </a:lnTo>
                      <a:lnTo>
                        <a:pt x="666" y="946"/>
                      </a:lnTo>
                      <a:lnTo>
                        <a:pt x="641" y="966"/>
                      </a:lnTo>
                      <a:lnTo>
                        <a:pt x="616" y="986"/>
                      </a:lnTo>
                      <a:lnTo>
                        <a:pt x="593" y="1005"/>
                      </a:lnTo>
                      <a:lnTo>
                        <a:pt x="572" y="1025"/>
                      </a:lnTo>
                      <a:lnTo>
                        <a:pt x="590" y="1059"/>
                      </a:lnTo>
                      <a:lnTo>
                        <a:pt x="608" y="1091"/>
                      </a:lnTo>
                      <a:lnTo>
                        <a:pt x="626" y="1120"/>
                      </a:lnTo>
                      <a:lnTo>
                        <a:pt x="646" y="1149"/>
                      </a:lnTo>
                      <a:lnTo>
                        <a:pt x="666" y="1175"/>
                      </a:lnTo>
                      <a:lnTo>
                        <a:pt x="687" y="1200"/>
                      </a:lnTo>
                      <a:lnTo>
                        <a:pt x="708" y="1224"/>
                      </a:lnTo>
                      <a:lnTo>
                        <a:pt x="730" y="1247"/>
                      </a:lnTo>
                      <a:lnTo>
                        <a:pt x="743" y="1218"/>
                      </a:lnTo>
                      <a:lnTo>
                        <a:pt x="756" y="1189"/>
                      </a:lnTo>
                      <a:lnTo>
                        <a:pt x="779" y="1148"/>
                      </a:lnTo>
                      <a:lnTo>
                        <a:pt x="799" y="1128"/>
                      </a:lnTo>
                      <a:lnTo>
                        <a:pt x="828" y="1101"/>
                      </a:lnTo>
                      <a:lnTo>
                        <a:pt x="865" y="1068"/>
                      </a:lnTo>
                      <a:lnTo>
                        <a:pt x="885" y="1051"/>
                      </a:lnTo>
                      <a:lnTo>
                        <a:pt x="905" y="1034"/>
                      </a:lnTo>
                      <a:lnTo>
                        <a:pt x="944" y="1001"/>
                      </a:lnTo>
                      <a:lnTo>
                        <a:pt x="976" y="973"/>
                      </a:lnTo>
                      <a:lnTo>
                        <a:pt x="1009" y="945"/>
                      </a:lnTo>
                      <a:lnTo>
                        <a:pt x="1028" y="943"/>
                      </a:lnTo>
                      <a:lnTo>
                        <a:pt x="1025" y="963"/>
                      </a:lnTo>
                      <a:lnTo>
                        <a:pt x="1011" y="975"/>
                      </a:lnTo>
                      <a:lnTo>
                        <a:pt x="986" y="1003"/>
                      </a:lnTo>
                      <a:lnTo>
                        <a:pt x="952" y="1044"/>
                      </a:lnTo>
                      <a:lnTo>
                        <a:pt x="912" y="1092"/>
                      </a:lnTo>
                      <a:lnTo>
                        <a:pt x="890" y="1117"/>
                      </a:lnTo>
                      <a:lnTo>
                        <a:pt x="868" y="1142"/>
                      </a:lnTo>
                      <a:lnTo>
                        <a:pt x="848" y="1168"/>
                      </a:lnTo>
                      <a:lnTo>
                        <a:pt x="827" y="1194"/>
                      </a:lnTo>
                      <a:lnTo>
                        <a:pt x="790" y="1239"/>
                      </a:lnTo>
                      <a:lnTo>
                        <a:pt x="759" y="1275"/>
                      </a:lnTo>
                      <a:lnTo>
                        <a:pt x="783" y="1296"/>
                      </a:lnTo>
                      <a:lnTo>
                        <a:pt x="807" y="1318"/>
                      </a:lnTo>
                      <a:lnTo>
                        <a:pt x="831" y="1340"/>
                      </a:lnTo>
                      <a:lnTo>
                        <a:pt x="856" y="1361"/>
                      </a:lnTo>
                      <a:lnTo>
                        <a:pt x="880" y="1319"/>
                      </a:lnTo>
                      <a:lnTo>
                        <a:pt x="904" y="1287"/>
                      </a:lnTo>
                      <a:lnTo>
                        <a:pt x="926" y="1265"/>
                      </a:lnTo>
                      <a:lnTo>
                        <a:pt x="952" y="1245"/>
                      </a:lnTo>
                      <a:lnTo>
                        <a:pt x="977" y="1226"/>
                      </a:lnTo>
                      <a:lnTo>
                        <a:pt x="1002" y="1205"/>
                      </a:lnTo>
                      <a:lnTo>
                        <a:pt x="1028" y="1187"/>
                      </a:lnTo>
                      <a:lnTo>
                        <a:pt x="1053" y="1167"/>
                      </a:lnTo>
                      <a:lnTo>
                        <a:pt x="1079" y="1148"/>
                      </a:lnTo>
                      <a:lnTo>
                        <a:pt x="1103" y="1127"/>
                      </a:lnTo>
                      <a:lnTo>
                        <a:pt x="1127" y="1106"/>
                      </a:lnTo>
                      <a:lnTo>
                        <a:pt x="1151" y="1081"/>
                      </a:lnTo>
                      <a:lnTo>
                        <a:pt x="1175" y="1057"/>
                      </a:lnTo>
                      <a:lnTo>
                        <a:pt x="1199" y="1037"/>
                      </a:lnTo>
                      <a:lnTo>
                        <a:pt x="1216" y="1037"/>
                      </a:lnTo>
                      <a:lnTo>
                        <a:pt x="1218" y="1054"/>
                      </a:lnTo>
                      <a:lnTo>
                        <a:pt x="1200" y="1077"/>
                      </a:lnTo>
                      <a:lnTo>
                        <a:pt x="1172" y="1110"/>
                      </a:lnTo>
                      <a:lnTo>
                        <a:pt x="1155" y="1131"/>
                      </a:lnTo>
                      <a:lnTo>
                        <a:pt x="1134" y="1152"/>
                      </a:lnTo>
                      <a:lnTo>
                        <a:pt x="1114" y="1174"/>
                      </a:lnTo>
                      <a:lnTo>
                        <a:pt x="1092" y="1197"/>
                      </a:lnTo>
                      <a:lnTo>
                        <a:pt x="1070" y="1220"/>
                      </a:lnTo>
                      <a:lnTo>
                        <a:pt x="1049" y="1243"/>
                      </a:lnTo>
                      <a:lnTo>
                        <a:pt x="1028" y="1263"/>
                      </a:lnTo>
                      <a:lnTo>
                        <a:pt x="1009" y="1283"/>
                      </a:lnTo>
                      <a:lnTo>
                        <a:pt x="974" y="1317"/>
                      </a:lnTo>
                      <a:lnTo>
                        <a:pt x="952" y="1339"/>
                      </a:lnTo>
                      <a:lnTo>
                        <a:pt x="928" y="1357"/>
                      </a:lnTo>
                      <a:lnTo>
                        <a:pt x="884" y="1387"/>
                      </a:lnTo>
                      <a:lnTo>
                        <a:pt x="913" y="1410"/>
                      </a:lnTo>
                      <a:lnTo>
                        <a:pt x="941" y="1437"/>
                      </a:lnTo>
                      <a:lnTo>
                        <a:pt x="971" y="1464"/>
                      </a:lnTo>
                      <a:lnTo>
                        <a:pt x="1002" y="1493"/>
                      </a:lnTo>
                      <a:lnTo>
                        <a:pt x="1010" y="1501"/>
                      </a:lnTo>
                      <a:lnTo>
                        <a:pt x="1031" y="1476"/>
                      </a:lnTo>
                      <a:lnTo>
                        <a:pt x="1055" y="1452"/>
                      </a:lnTo>
                      <a:lnTo>
                        <a:pt x="1078" y="1426"/>
                      </a:lnTo>
                      <a:lnTo>
                        <a:pt x="1102" y="1402"/>
                      </a:lnTo>
                      <a:lnTo>
                        <a:pt x="1126" y="1379"/>
                      </a:lnTo>
                      <a:lnTo>
                        <a:pt x="1148" y="1355"/>
                      </a:lnTo>
                      <a:lnTo>
                        <a:pt x="1187" y="1311"/>
                      </a:lnTo>
                      <a:lnTo>
                        <a:pt x="1207" y="1286"/>
                      </a:lnTo>
                      <a:lnTo>
                        <a:pt x="1231" y="1254"/>
                      </a:lnTo>
                      <a:lnTo>
                        <a:pt x="1260" y="1218"/>
                      </a:lnTo>
                      <a:lnTo>
                        <a:pt x="1291" y="1179"/>
                      </a:lnTo>
                      <a:lnTo>
                        <a:pt x="1320" y="1141"/>
                      </a:lnTo>
                      <a:lnTo>
                        <a:pt x="1349" y="1107"/>
                      </a:lnTo>
                      <a:lnTo>
                        <a:pt x="1375" y="1078"/>
                      </a:lnTo>
                      <a:lnTo>
                        <a:pt x="1396" y="1058"/>
                      </a:lnTo>
                      <a:lnTo>
                        <a:pt x="1414" y="1055"/>
                      </a:lnTo>
                      <a:lnTo>
                        <a:pt x="1416" y="10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5" name="Freeform 80"/>
                <p:cNvSpPr>
                  <a:spLocks/>
                </p:cNvSpPr>
                <p:nvPr/>
              </p:nvSpPr>
              <p:spPr bwMode="auto">
                <a:xfrm>
                  <a:off x="3422" y="1265"/>
                  <a:ext cx="468" cy="279"/>
                </a:xfrm>
                <a:custGeom>
                  <a:avLst/>
                  <a:gdLst>
                    <a:gd name="T0" fmla="*/ 0 w 1405"/>
                    <a:gd name="T1" fmla="*/ 0 h 836"/>
                    <a:gd name="T2" fmla="*/ 0 w 1405"/>
                    <a:gd name="T3" fmla="*/ 0 h 836"/>
                    <a:gd name="T4" fmla="*/ 0 w 1405"/>
                    <a:gd name="T5" fmla="*/ 0 h 836"/>
                    <a:gd name="T6" fmla="*/ 0 w 1405"/>
                    <a:gd name="T7" fmla="*/ 0 h 836"/>
                    <a:gd name="T8" fmla="*/ 0 w 1405"/>
                    <a:gd name="T9" fmla="*/ 0 h 836"/>
                    <a:gd name="T10" fmla="*/ 0 w 1405"/>
                    <a:gd name="T11" fmla="*/ 0 h 836"/>
                    <a:gd name="T12" fmla="*/ 0 w 1405"/>
                    <a:gd name="T13" fmla="*/ 0 h 836"/>
                    <a:gd name="T14" fmla="*/ 0 w 1405"/>
                    <a:gd name="T15" fmla="*/ 0 h 836"/>
                    <a:gd name="T16" fmla="*/ 0 w 1405"/>
                    <a:gd name="T17" fmla="*/ 0 h 836"/>
                    <a:gd name="T18" fmla="*/ 0 w 1405"/>
                    <a:gd name="T19" fmla="*/ 0 h 836"/>
                    <a:gd name="T20" fmla="*/ 0 w 1405"/>
                    <a:gd name="T21" fmla="*/ 0 h 836"/>
                    <a:gd name="T22" fmla="*/ 0 w 1405"/>
                    <a:gd name="T23" fmla="*/ 0 h 836"/>
                    <a:gd name="T24" fmla="*/ 0 w 1405"/>
                    <a:gd name="T25" fmla="*/ 0 h 836"/>
                    <a:gd name="T26" fmla="*/ 0 w 1405"/>
                    <a:gd name="T27" fmla="*/ 0 h 836"/>
                    <a:gd name="T28" fmla="*/ 0 w 1405"/>
                    <a:gd name="T29" fmla="*/ 0 h 836"/>
                    <a:gd name="T30" fmla="*/ 0 w 1405"/>
                    <a:gd name="T31" fmla="*/ 0 h 836"/>
                    <a:gd name="T32" fmla="*/ 0 w 1405"/>
                    <a:gd name="T33" fmla="*/ 0 h 836"/>
                    <a:gd name="T34" fmla="*/ 0 w 1405"/>
                    <a:gd name="T35" fmla="*/ 0 h 836"/>
                    <a:gd name="T36" fmla="*/ 0 w 1405"/>
                    <a:gd name="T37" fmla="*/ 0 h 836"/>
                    <a:gd name="T38" fmla="*/ 0 w 1405"/>
                    <a:gd name="T39" fmla="*/ 0 h 836"/>
                    <a:gd name="T40" fmla="*/ 0 w 1405"/>
                    <a:gd name="T41" fmla="*/ 0 h 836"/>
                    <a:gd name="T42" fmla="*/ 0 w 1405"/>
                    <a:gd name="T43" fmla="*/ 0 h 836"/>
                    <a:gd name="T44" fmla="*/ 0 w 1405"/>
                    <a:gd name="T45" fmla="*/ 0 h 836"/>
                    <a:gd name="T46" fmla="*/ 0 w 1405"/>
                    <a:gd name="T47" fmla="*/ 0 h 836"/>
                    <a:gd name="T48" fmla="*/ 0 w 1405"/>
                    <a:gd name="T49" fmla="*/ 0 h 836"/>
                    <a:gd name="T50" fmla="*/ 0 w 1405"/>
                    <a:gd name="T51" fmla="*/ 0 h 836"/>
                    <a:gd name="T52" fmla="*/ 0 w 1405"/>
                    <a:gd name="T53" fmla="*/ 0 h 836"/>
                    <a:gd name="T54" fmla="*/ 0 w 1405"/>
                    <a:gd name="T55" fmla="*/ 0 h 836"/>
                    <a:gd name="T56" fmla="*/ 0 w 1405"/>
                    <a:gd name="T57" fmla="*/ 0 h 836"/>
                    <a:gd name="T58" fmla="*/ 0 w 1405"/>
                    <a:gd name="T59" fmla="*/ 0 h 836"/>
                    <a:gd name="T60" fmla="*/ 0 w 1405"/>
                    <a:gd name="T61" fmla="*/ 0 h 836"/>
                    <a:gd name="T62" fmla="*/ 0 w 1405"/>
                    <a:gd name="T63" fmla="*/ 0 h 836"/>
                    <a:gd name="T64" fmla="*/ 0 w 1405"/>
                    <a:gd name="T65" fmla="*/ 0 h 8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5"/>
                    <a:gd name="T100" fmla="*/ 0 h 836"/>
                    <a:gd name="T101" fmla="*/ 1405 w 1405"/>
                    <a:gd name="T102" fmla="*/ 836 h 8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5" h="836">
                      <a:moveTo>
                        <a:pt x="0" y="233"/>
                      </a:moveTo>
                      <a:lnTo>
                        <a:pt x="40" y="203"/>
                      </a:lnTo>
                      <a:lnTo>
                        <a:pt x="79" y="177"/>
                      </a:lnTo>
                      <a:lnTo>
                        <a:pt x="119" y="152"/>
                      </a:lnTo>
                      <a:lnTo>
                        <a:pt x="158" y="129"/>
                      </a:lnTo>
                      <a:lnTo>
                        <a:pt x="197" y="108"/>
                      </a:lnTo>
                      <a:lnTo>
                        <a:pt x="235" y="89"/>
                      </a:lnTo>
                      <a:lnTo>
                        <a:pt x="273" y="72"/>
                      </a:lnTo>
                      <a:lnTo>
                        <a:pt x="312" y="57"/>
                      </a:lnTo>
                      <a:lnTo>
                        <a:pt x="387" y="33"/>
                      </a:lnTo>
                      <a:lnTo>
                        <a:pt x="460" y="16"/>
                      </a:lnTo>
                      <a:lnTo>
                        <a:pt x="603" y="0"/>
                      </a:lnTo>
                      <a:lnTo>
                        <a:pt x="739" y="8"/>
                      </a:lnTo>
                      <a:lnTo>
                        <a:pt x="864" y="36"/>
                      </a:lnTo>
                      <a:lnTo>
                        <a:pt x="925" y="58"/>
                      </a:lnTo>
                      <a:lnTo>
                        <a:pt x="981" y="83"/>
                      </a:lnTo>
                      <a:lnTo>
                        <a:pt x="1036" y="112"/>
                      </a:lnTo>
                      <a:lnTo>
                        <a:pt x="1086" y="144"/>
                      </a:lnTo>
                      <a:lnTo>
                        <a:pt x="1134" y="179"/>
                      </a:lnTo>
                      <a:lnTo>
                        <a:pt x="1178" y="217"/>
                      </a:lnTo>
                      <a:lnTo>
                        <a:pt x="1199" y="236"/>
                      </a:lnTo>
                      <a:lnTo>
                        <a:pt x="1219" y="257"/>
                      </a:lnTo>
                      <a:lnTo>
                        <a:pt x="1239" y="277"/>
                      </a:lnTo>
                      <a:lnTo>
                        <a:pt x="1257" y="298"/>
                      </a:lnTo>
                      <a:lnTo>
                        <a:pt x="1290" y="341"/>
                      </a:lnTo>
                      <a:lnTo>
                        <a:pt x="1320" y="385"/>
                      </a:lnTo>
                      <a:lnTo>
                        <a:pt x="1346" y="429"/>
                      </a:lnTo>
                      <a:lnTo>
                        <a:pt x="1367" y="475"/>
                      </a:lnTo>
                      <a:lnTo>
                        <a:pt x="1395" y="564"/>
                      </a:lnTo>
                      <a:lnTo>
                        <a:pt x="1405" y="651"/>
                      </a:lnTo>
                      <a:lnTo>
                        <a:pt x="1395" y="731"/>
                      </a:lnTo>
                      <a:lnTo>
                        <a:pt x="1382" y="767"/>
                      </a:lnTo>
                      <a:lnTo>
                        <a:pt x="1363" y="801"/>
                      </a:lnTo>
                      <a:lnTo>
                        <a:pt x="1348" y="821"/>
                      </a:lnTo>
                      <a:lnTo>
                        <a:pt x="1335" y="833"/>
                      </a:lnTo>
                      <a:lnTo>
                        <a:pt x="1312" y="836"/>
                      </a:lnTo>
                      <a:lnTo>
                        <a:pt x="1279" y="785"/>
                      </a:lnTo>
                      <a:lnTo>
                        <a:pt x="1255" y="655"/>
                      </a:lnTo>
                      <a:lnTo>
                        <a:pt x="1244" y="613"/>
                      </a:lnTo>
                      <a:lnTo>
                        <a:pt x="1228" y="567"/>
                      </a:lnTo>
                      <a:lnTo>
                        <a:pt x="1208" y="521"/>
                      </a:lnTo>
                      <a:lnTo>
                        <a:pt x="1183" y="474"/>
                      </a:lnTo>
                      <a:lnTo>
                        <a:pt x="1156" y="428"/>
                      </a:lnTo>
                      <a:lnTo>
                        <a:pt x="1128" y="386"/>
                      </a:lnTo>
                      <a:lnTo>
                        <a:pt x="1099" y="346"/>
                      </a:lnTo>
                      <a:lnTo>
                        <a:pt x="1071" y="312"/>
                      </a:lnTo>
                      <a:lnTo>
                        <a:pt x="1046" y="283"/>
                      </a:lnTo>
                      <a:lnTo>
                        <a:pt x="1018" y="257"/>
                      </a:lnTo>
                      <a:lnTo>
                        <a:pt x="990" y="232"/>
                      </a:lnTo>
                      <a:lnTo>
                        <a:pt x="960" y="209"/>
                      </a:lnTo>
                      <a:lnTo>
                        <a:pt x="931" y="188"/>
                      </a:lnTo>
                      <a:lnTo>
                        <a:pt x="900" y="169"/>
                      </a:lnTo>
                      <a:lnTo>
                        <a:pt x="868" y="152"/>
                      </a:lnTo>
                      <a:lnTo>
                        <a:pt x="836" y="136"/>
                      </a:lnTo>
                      <a:lnTo>
                        <a:pt x="768" y="111"/>
                      </a:lnTo>
                      <a:lnTo>
                        <a:pt x="700" y="91"/>
                      </a:lnTo>
                      <a:lnTo>
                        <a:pt x="558" y="75"/>
                      </a:lnTo>
                      <a:lnTo>
                        <a:pt x="416" y="83"/>
                      </a:lnTo>
                      <a:lnTo>
                        <a:pt x="274" y="117"/>
                      </a:lnTo>
                      <a:lnTo>
                        <a:pt x="206" y="143"/>
                      </a:lnTo>
                      <a:lnTo>
                        <a:pt x="140" y="173"/>
                      </a:lnTo>
                      <a:lnTo>
                        <a:pt x="76" y="211"/>
                      </a:lnTo>
                      <a:lnTo>
                        <a:pt x="45" y="231"/>
                      </a:lnTo>
                      <a:lnTo>
                        <a:pt x="15" y="253"/>
                      </a:lnTo>
                      <a:lnTo>
                        <a:pt x="0" y="233"/>
                      </a:lnTo>
                      <a:close/>
                    </a:path>
                  </a:pathLst>
                </a:custGeom>
                <a:solidFill>
                  <a:srgbClr val="6D99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6" name="Freeform 81"/>
                <p:cNvSpPr>
                  <a:spLocks/>
                </p:cNvSpPr>
                <p:nvPr/>
              </p:nvSpPr>
              <p:spPr bwMode="auto">
                <a:xfrm>
                  <a:off x="3418" y="1165"/>
                  <a:ext cx="566" cy="284"/>
                </a:xfrm>
                <a:custGeom>
                  <a:avLst/>
                  <a:gdLst>
                    <a:gd name="T0" fmla="*/ 0 w 1698"/>
                    <a:gd name="T1" fmla="*/ 0 h 851"/>
                    <a:gd name="T2" fmla="*/ 0 w 1698"/>
                    <a:gd name="T3" fmla="*/ 0 h 851"/>
                    <a:gd name="T4" fmla="*/ 0 w 1698"/>
                    <a:gd name="T5" fmla="*/ 0 h 851"/>
                    <a:gd name="T6" fmla="*/ 0 w 1698"/>
                    <a:gd name="T7" fmla="*/ 0 h 851"/>
                    <a:gd name="T8" fmla="*/ 0 w 1698"/>
                    <a:gd name="T9" fmla="*/ 0 h 851"/>
                    <a:gd name="T10" fmla="*/ 0 w 1698"/>
                    <a:gd name="T11" fmla="*/ 0 h 851"/>
                    <a:gd name="T12" fmla="*/ 0 w 1698"/>
                    <a:gd name="T13" fmla="*/ 0 h 851"/>
                    <a:gd name="T14" fmla="*/ 0 w 1698"/>
                    <a:gd name="T15" fmla="*/ 0 h 851"/>
                    <a:gd name="T16" fmla="*/ 0 w 1698"/>
                    <a:gd name="T17" fmla="*/ 0 h 851"/>
                    <a:gd name="T18" fmla="*/ 0 w 1698"/>
                    <a:gd name="T19" fmla="*/ 0 h 851"/>
                    <a:gd name="T20" fmla="*/ 0 w 1698"/>
                    <a:gd name="T21" fmla="*/ 0 h 851"/>
                    <a:gd name="T22" fmla="*/ 0 w 1698"/>
                    <a:gd name="T23" fmla="*/ 0 h 851"/>
                    <a:gd name="T24" fmla="*/ 0 w 1698"/>
                    <a:gd name="T25" fmla="*/ 0 h 851"/>
                    <a:gd name="T26" fmla="*/ 0 w 1698"/>
                    <a:gd name="T27" fmla="*/ 0 h 851"/>
                    <a:gd name="T28" fmla="*/ 0 w 1698"/>
                    <a:gd name="T29" fmla="*/ 0 h 851"/>
                    <a:gd name="T30" fmla="*/ 0 w 1698"/>
                    <a:gd name="T31" fmla="*/ 0 h 851"/>
                    <a:gd name="T32" fmla="*/ 0 w 1698"/>
                    <a:gd name="T33" fmla="*/ 0 h 851"/>
                    <a:gd name="T34" fmla="*/ 0 w 1698"/>
                    <a:gd name="T35" fmla="*/ 0 h 851"/>
                    <a:gd name="T36" fmla="*/ 0 w 1698"/>
                    <a:gd name="T37" fmla="*/ 0 h 851"/>
                    <a:gd name="T38" fmla="*/ 0 w 1698"/>
                    <a:gd name="T39" fmla="*/ 0 h 851"/>
                    <a:gd name="T40" fmla="*/ 0 w 1698"/>
                    <a:gd name="T41" fmla="*/ 0 h 851"/>
                    <a:gd name="T42" fmla="*/ 0 w 1698"/>
                    <a:gd name="T43" fmla="*/ 0 h 851"/>
                    <a:gd name="T44" fmla="*/ 0 w 1698"/>
                    <a:gd name="T45" fmla="*/ 0 h 851"/>
                    <a:gd name="T46" fmla="*/ 0 w 1698"/>
                    <a:gd name="T47" fmla="*/ 0 h 851"/>
                    <a:gd name="T48" fmla="*/ 0 w 1698"/>
                    <a:gd name="T49" fmla="*/ 0 h 851"/>
                    <a:gd name="T50" fmla="*/ 0 w 1698"/>
                    <a:gd name="T51" fmla="*/ 0 h 851"/>
                    <a:gd name="T52" fmla="*/ 0 w 1698"/>
                    <a:gd name="T53" fmla="*/ 0 h 851"/>
                    <a:gd name="T54" fmla="*/ 0 w 1698"/>
                    <a:gd name="T55" fmla="*/ 0 h 851"/>
                    <a:gd name="T56" fmla="*/ 0 w 1698"/>
                    <a:gd name="T57" fmla="*/ 0 h 851"/>
                    <a:gd name="T58" fmla="*/ 0 w 1698"/>
                    <a:gd name="T59" fmla="*/ 0 h 851"/>
                    <a:gd name="T60" fmla="*/ 0 w 1698"/>
                    <a:gd name="T61" fmla="*/ 0 h 851"/>
                    <a:gd name="T62" fmla="*/ 0 w 1698"/>
                    <a:gd name="T63" fmla="*/ 0 h 851"/>
                    <a:gd name="T64" fmla="*/ 0 w 1698"/>
                    <a:gd name="T65" fmla="*/ 0 h 851"/>
                    <a:gd name="T66" fmla="*/ 0 w 1698"/>
                    <a:gd name="T67" fmla="*/ 0 h 851"/>
                    <a:gd name="T68" fmla="*/ 0 w 1698"/>
                    <a:gd name="T69" fmla="*/ 0 h 851"/>
                    <a:gd name="T70" fmla="*/ 0 w 1698"/>
                    <a:gd name="T71" fmla="*/ 0 h 851"/>
                    <a:gd name="T72" fmla="*/ 0 w 1698"/>
                    <a:gd name="T73" fmla="*/ 0 h 8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98"/>
                    <a:gd name="T112" fmla="*/ 0 h 851"/>
                    <a:gd name="T113" fmla="*/ 1698 w 1698"/>
                    <a:gd name="T114" fmla="*/ 851 h 8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98" h="851">
                      <a:moveTo>
                        <a:pt x="0" y="277"/>
                      </a:moveTo>
                      <a:lnTo>
                        <a:pt x="19" y="256"/>
                      </a:lnTo>
                      <a:lnTo>
                        <a:pt x="39" y="237"/>
                      </a:lnTo>
                      <a:lnTo>
                        <a:pt x="60" y="218"/>
                      </a:lnTo>
                      <a:lnTo>
                        <a:pt x="81" y="199"/>
                      </a:lnTo>
                      <a:lnTo>
                        <a:pt x="103" y="182"/>
                      </a:lnTo>
                      <a:lnTo>
                        <a:pt x="124" y="166"/>
                      </a:lnTo>
                      <a:lnTo>
                        <a:pt x="170" y="135"/>
                      </a:lnTo>
                      <a:lnTo>
                        <a:pt x="218" y="108"/>
                      </a:lnTo>
                      <a:lnTo>
                        <a:pt x="266" y="84"/>
                      </a:lnTo>
                      <a:lnTo>
                        <a:pt x="317" y="62"/>
                      </a:lnTo>
                      <a:lnTo>
                        <a:pt x="369" y="44"/>
                      </a:lnTo>
                      <a:lnTo>
                        <a:pt x="475" y="16"/>
                      </a:lnTo>
                      <a:lnTo>
                        <a:pt x="583" y="0"/>
                      </a:lnTo>
                      <a:lnTo>
                        <a:pt x="805" y="2"/>
                      </a:lnTo>
                      <a:lnTo>
                        <a:pt x="1024" y="49"/>
                      </a:lnTo>
                      <a:lnTo>
                        <a:pt x="1128" y="89"/>
                      </a:lnTo>
                      <a:lnTo>
                        <a:pt x="1178" y="113"/>
                      </a:lnTo>
                      <a:lnTo>
                        <a:pt x="1227" y="139"/>
                      </a:lnTo>
                      <a:lnTo>
                        <a:pt x="1275" y="169"/>
                      </a:lnTo>
                      <a:lnTo>
                        <a:pt x="1320" y="201"/>
                      </a:lnTo>
                      <a:lnTo>
                        <a:pt x="1364" y="235"/>
                      </a:lnTo>
                      <a:lnTo>
                        <a:pt x="1406" y="271"/>
                      </a:lnTo>
                      <a:lnTo>
                        <a:pt x="1427" y="291"/>
                      </a:lnTo>
                      <a:lnTo>
                        <a:pt x="1446" y="311"/>
                      </a:lnTo>
                      <a:lnTo>
                        <a:pt x="1484" y="352"/>
                      </a:lnTo>
                      <a:lnTo>
                        <a:pt x="1518" y="397"/>
                      </a:lnTo>
                      <a:lnTo>
                        <a:pt x="1550" y="444"/>
                      </a:lnTo>
                      <a:lnTo>
                        <a:pt x="1580" y="489"/>
                      </a:lnTo>
                      <a:lnTo>
                        <a:pt x="1596" y="513"/>
                      </a:lnTo>
                      <a:lnTo>
                        <a:pt x="1612" y="539"/>
                      </a:lnTo>
                      <a:lnTo>
                        <a:pt x="1627" y="565"/>
                      </a:lnTo>
                      <a:lnTo>
                        <a:pt x="1642" y="591"/>
                      </a:lnTo>
                      <a:lnTo>
                        <a:pt x="1670" y="645"/>
                      </a:lnTo>
                      <a:lnTo>
                        <a:pt x="1698" y="746"/>
                      </a:lnTo>
                      <a:lnTo>
                        <a:pt x="1693" y="792"/>
                      </a:lnTo>
                      <a:lnTo>
                        <a:pt x="1671" y="830"/>
                      </a:lnTo>
                      <a:lnTo>
                        <a:pt x="1654" y="845"/>
                      </a:lnTo>
                      <a:lnTo>
                        <a:pt x="1638" y="851"/>
                      </a:lnTo>
                      <a:lnTo>
                        <a:pt x="1610" y="843"/>
                      </a:lnTo>
                      <a:lnTo>
                        <a:pt x="1562" y="768"/>
                      </a:lnTo>
                      <a:lnTo>
                        <a:pt x="1541" y="712"/>
                      </a:lnTo>
                      <a:lnTo>
                        <a:pt x="1520" y="655"/>
                      </a:lnTo>
                      <a:lnTo>
                        <a:pt x="1499" y="602"/>
                      </a:lnTo>
                      <a:lnTo>
                        <a:pt x="1477" y="560"/>
                      </a:lnTo>
                      <a:lnTo>
                        <a:pt x="1453" y="526"/>
                      </a:lnTo>
                      <a:lnTo>
                        <a:pt x="1428" y="494"/>
                      </a:lnTo>
                      <a:lnTo>
                        <a:pt x="1403" y="462"/>
                      </a:lnTo>
                      <a:lnTo>
                        <a:pt x="1376" y="431"/>
                      </a:lnTo>
                      <a:lnTo>
                        <a:pt x="1349" y="403"/>
                      </a:lnTo>
                      <a:lnTo>
                        <a:pt x="1322" y="374"/>
                      </a:lnTo>
                      <a:lnTo>
                        <a:pt x="1292" y="347"/>
                      </a:lnTo>
                      <a:lnTo>
                        <a:pt x="1263" y="322"/>
                      </a:lnTo>
                      <a:lnTo>
                        <a:pt x="1233" y="296"/>
                      </a:lnTo>
                      <a:lnTo>
                        <a:pt x="1202" y="272"/>
                      </a:lnTo>
                      <a:lnTo>
                        <a:pt x="1171" y="251"/>
                      </a:lnTo>
                      <a:lnTo>
                        <a:pt x="1139" y="230"/>
                      </a:lnTo>
                      <a:lnTo>
                        <a:pt x="1106" y="211"/>
                      </a:lnTo>
                      <a:lnTo>
                        <a:pt x="1073" y="191"/>
                      </a:lnTo>
                      <a:lnTo>
                        <a:pt x="1039" y="175"/>
                      </a:lnTo>
                      <a:lnTo>
                        <a:pt x="1004" y="159"/>
                      </a:lnTo>
                      <a:lnTo>
                        <a:pt x="934" y="133"/>
                      </a:lnTo>
                      <a:lnTo>
                        <a:pt x="862" y="111"/>
                      </a:lnTo>
                      <a:lnTo>
                        <a:pt x="787" y="97"/>
                      </a:lnTo>
                      <a:lnTo>
                        <a:pt x="712" y="88"/>
                      </a:lnTo>
                      <a:lnTo>
                        <a:pt x="557" y="90"/>
                      </a:lnTo>
                      <a:lnTo>
                        <a:pt x="397" y="118"/>
                      </a:lnTo>
                      <a:lnTo>
                        <a:pt x="293" y="147"/>
                      </a:lnTo>
                      <a:lnTo>
                        <a:pt x="194" y="179"/>
                      </a:lnTo>
                      <a:lnTo>
                        <a:pt x="101" y="225"/>
                      </a:lnTo>
                      <a:lnTo>
                        <a:pt x="58" y="255"/>
                      </a:lnTo>
                      <a:lnTo>
                        <a:pt x="18" y="294"/>
                      </a:lnTo>
                      <a:lnTo>
                        <a:pt x="0" y="277"/>
                      </a:lnTo>
                      <a:close/>
                    </a:path>
                  </a:pathLst>
                </a:custGeom>
                <a:solidFill>
                  <a:srgbClr val="6D99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sp>
              <p:nvSpPr>
                <p:cNvPr id="107" name="Freeform 82"/>
                <p:cNvSpPr>
                  <a:spLocks/>
                </p:cNvSpPr>
                <p:nvPr/>
              </p:nvSpPr>
              <p:spPr bwMode="auto">
                <a:xfrm>
                  <a:off x="3448" y="1073"/>
                  <a:ext cx="630" cy="297"/>
                </a:xfrm>
                <a:custGeom>
                  <a:avLst/>
                  <a:gdLst>
                    <a:gd name="T0" fmla="*/ 0 w 1892"/>
                    <a:gd name="T1" fmla="*/ 0 h 892"/>
                    <a:gd name="T2" fmla="*/ 0 w 1892"/>
                    <a:gd name="T3" fmla="*/ 0 h 892"/>
                    <a:gd name="T4" fmla="*/ 0 w 1892"/>
                    <a:gd name="T5" fmla="*/ 0 h 892"/>
                    <a:gd name="T6" fmla="*/ 0 w 1892"/>
                    <a:gd name="T7" fmla="*/ 0 h 892"/>
                    <a:gd name="T8" fmla="*/ 0 w 1892"/>
                    <a:gd name="T9" fmla="*/ 0 h 892"/>
                    <a:gd name="T10" fmla="*/ 0 w 1892"/>
                    <a:gd name="T11" fmla="*/ 0 h 892"/>
                    <a:gd name="T12" fmla="*/ 0 w 1892"/>
                    <a:gd name="T13" fmla="*/ 0 h 892"/>
                    <a:gd name="T14" fmla="*/ 0 w 1892"/>
                    <a:gd name="T15" fmla="*/ 0 h 892"/>
                    <a:gd name="T16" fmla="*/ 0 w 1892"/>
                    <a:gd name="T17" fmla="*/ 0 h 892"/>
                    <a:gd name="T18" fmla="*/ 0 w 1892"/>
                    <a:gd name="T19" fmla="*/ 0 h 892"/>
                    <a:gd name="T20" fmla="*/ 0 w 1892"/>
                    <a:gd name="T21" fmla="*/ 0 h 892"/>
                    <a:gd name="T22" fmla="*/ 0 w 1892"/>
                    <a:gd name="T23" fmla="*/ 0 h 892"/>
                    <a:gd name="T24" fmla="*/ 0 w 1892"/>
                    <a:gd name="T25" fmla="*/ 0 h 892"/>
                    <a:gd name="T26" fmla="*/ 0 w 1892"/>
                    <a:gd name="T27" fmla="*/ 0 h 892"/>
                    <a:gd name="T28" fmla="*/ 0 w 1892"/>
                    <a:gd name="T29" fmla="*/ 0 h 892"/>
                    <a:gd name="T30" fmla="*/ 0 w 1892"/>
                    <a:gd name="T31" fmla="*/ 0 h 892"/>
                    <a:gd name="T32" fmla="*/ 0 w 1892"/>
                    <a:gd name="T33" fmla="*/ 0 h 892"/>
                    <a:gd name="T34" fmla="*/ 0 w 1892"/>
                    <a:gd name="T35" fmla="*/ 0 h 892"/>
                    <a:gd name="T36" fmla="*/ 0 w 1892"/>
                    <a:gd name="T37" fmla="*/ 0 h 892"/>
                    <a:gd name="T38" fmla="*/ 0 w 1892"/>
                    <a:gd name="T39" fmla="*/ 0 h 892"/>
                    <a:gd name="T40" fmla="*/ 0 w 1892"/>
                    <a:gd name="T41" fmla="*/ 0 h 892"/>
                    <a:gd name="T42" fmla="*/ 0 w 1892"/>
                    <a:gd name="T43" fmla="*/ 0 h 892"/>
                    <a:gd name="T44" fmla="*/ 0 w 1892"/>
                    <a:gd name="T45" fmla="*/ 0 h 892"/>
                    <a:gd name="T46" fmla="*/ 0 w 1892"/>
                    <a:gd name="T47" fmla="*/ 0 h 892"/>
                    <a:gd name="T48" fmla="*/ 0 w 1892"/>
                    <a:gd name="T49" fmla="*/ 0 h 892"/>
                    <a:gd name="T50" fmla="*/ 0 w 1892"/>
                    <a:gd name="T51" fmla="*/ 0 h 892"/>
                    <a:gd name="T52" fmla="*/ 0 w 1892"/>
                    <a:gd name="T53" fmla="*/ 0 h 892"/>
                    <a:gd name="T54" fmla="*/ 0 w 1892"/>
                    <a:gd name="T55" fmla="*/ 0 h 892"/>
                    <a:gd name="T56" fmla="*/ 0 w 1892"/>
                    <a:gd name="T57" fmla="*/ 0 h 892"/>
                    <a:gd name="T58" fmla="*/ 0 w 1892"/>
                    <a:gd name="T59" fmla="*/ 0 h 892"/>
                    <a:gd name="T60" fmla="*/ 0 w 1892"/>
                    <a:gd name="T61" fmla="*/ 0 h 892"/>
                    <a:gd name="T62" fmla="*/ 0 w 1892"/>
                    <a:gd name="T63" fmla="*/ 0 h 892"/>
                    <a:gd name="T64" fmla="*/ 0 w 1892"/>
                    <a:gd name="T65" fmla="*/ 0 h 892"/>
                    <a:gd name="T66" fmla="*/ 0 w 1892"/>
                    <a:gd name="T67" fmla="*/ 0 h 892"/>
                    <a:gd name="T68" fmla="*/ 0 w 1892"/>
                    <a:gd name="T69" fmla="*/ 0 h 892"/>
                    <a:gd name="T70" fmla="*/ 0 w 1892"/>
                    <a:gd name="T71" fmla="*/ 0 h 892"/>
                    <a:gd name="T72" fmla="*/ 0 w 1892"/>
                    <a:gd name="T73" fmla="*/ 0 h 892"/>
                    <a:gd name="T74" fmla="*/ 0 w 1892"/>
                    <a:gd name="T75" fmla="*/ 0 h 892"/>
                    <a:gd name="T76" fmla="*/ 0 w 1892"/>
                    <a:gd name="T77" fmla="*/ 0 h 892"/>
                    <a:gd name="T78" fmla="*/ 0 w 1892"/>
                    <a:gd name="T79" fmla="*/ 0 h 8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92"/>
                    <a:gd name="T121" fmla="*/ 0 h 892"/>
                    <a:gd name="T122" fmla="*/ 1892 w 1892"/>
                    <a:gd name="T123" fmla="*/ 892 h 8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92" h="892">
                      <a:moveTo>
                        <a:pt x="0" y="233"/>
                      </a:moveTo>
                      <a:lnTo>
                        <a:pt x="53" y="200"/>
                      </a:lnTo>
                      <a:lnTo>
                        <a:pt x="109" y="169"/>
                      </a:lnTo>
                      <a:lnTo>
                        <a:pt x="165" y="141"/>
                      </a:lnTo>
                      <a:lnTo>
                        <a:pt x="221" y="114"/>
                      </a:lnTo>
                      <a:lnTo>
                        <a:pt x="279" y="91"/>
                      </a:lnTo>
                      <a:lnTo>
                        <a:pt x="338" y="71"/>
                      </a:lnTo>
                      <a:lnTo>
                        <a:pt x="396" y="53"/>
                      </a:lnTo>
                      <a:lnTo>
                        <a:pt x="455" y="37"/>
                      </a:lnTo>
                      <a:lnTo>
                        <a:pt x="575" y="13"/>
                      </a:lnTo>
                      <a:lnTo>
                        <a:pt x="695" y="0"/>
                      </a:lnTo>
                      <a:lnTo>
                        <a:pt x="933" y="8"/>
                      </a:lnTo>
                      <a:lnTo>
                        <a:pt x="1164" y="61"/>
                      </a:lnTo>
                      <a:lnTo>
                        <a:pt x="1220" y="80"/>
                      </a:lnTo>
                      <a:lnTo>
                        <a:pt x="1275" y="103"/>
                      </a:lnTo>
                      <a:lnTo>
                        <a:pt x="1328" y="129"/>
                      </a:lnTo>
                      <a:lnTo>
                        <a:pt x="1381" y="159"/>
                      </a:lnTo>
                      <a:lnTo>
                        <a:pt x="1431" y="191"/>
                      </a:lnTo>
                      <a:lnTo>
                        <a:pt x="1481" y="225"/>
                      </a:lnTo>
                      <a:lnTo>
                        <a:pt x="1505" y="244"/>
                      </a:lnTo>
                      <a:lnTo>
                        <a:pt x="1529" y="264"/>
                      </a:lnTo>
                      <a:lnTo>
                        <a:pt x="1552" y="283"/>
                      </a:lnTo>
                      <a:lnTo>
                        <a:pt x="1575" y="305"/>
                      </a:lnTo>
                      <a:lnTo>
                        <a:pt x="1598" y="327"/>
                      </a:lnTo>
                      <a:lnTo>
                        <a:pt x="1619" y="348"/>
                      </a:lnTo>
                      <a:lnTo>
                        <a:pt x="1641" y="371"/>
                      </a:lnTo>
                      <a:lnTo>
                        <a:pt x="1663" y="396"/>
                      </a:lnTo>
                      <a:lnTo>
                        <a:pt x="1703" y="447"/>
                      </a:lnTo>
                      <a:lnTo>
                        <a:pt x="1723" y="473"/>
                      </a:lnTo>
                      <a:lnTo>
                        <a:pt x="1742" y="499"/>
                      </a:lnTo>
                      <a:lnTo>
                        <a:pt x="1764" y="532"/>
                      </a:lnTo>
                      <a:lnTo>
                        <a:pt x="1788" y="568"/>
                      </a:lnTo>
                      <a:lnTo>
                        <a:pt x="1812" y="606"/>
                      </a:lnTo>
                      <a:lnTo>
                        <a:pt x="1836" y="646"/>
                      </a:lnTo>
                      <a:lnTo>
                        <a:pt x="1857" y="687"/>
                      </a:lnTo>
                      <a:lnTo>
                        <a:pt x="1874" y="729"/>
                      </a:lnTo>
                      <a:lnTo>
                        <a:pt x="1892" y="809"/>
                      </a:lnTo>
                      <a:lnTo>
                        <a:pt x="1890" y="840"/>
                      </a:lnTo>
                      <a:lnTo>
                        <a:pt x="1880" y="864"/>
                      </a:lnTo>
                      <a:lnTo>
                        <a:pt x="1866" y="882"/>
                      </a:lnTo>
                      <a:lnTo>
                        <a:pt x="1847" y="892"/>
                      </a:lnTo>
                      <a:lnTo>
                        <a:pt x="1804" y="886"/>
                      </a:lnTo>
                      <a:lnTo>
                        <a:pt x="1764" y="845"/>
                      </a:lnTo>
                      <a:lnTo>
                        <a:pt x="1730" y="779"/>
                      </a:lnTo>
                      <a:lnTo>
                        <a:pt x="1714" y="746"/>
                      </a:lnTo>
                      <a:lnTo>
                        <a:pt x="1699" y="711"/>
                      </a:lnTo>
                      <a:lnTo>
                        <a:pt x="1683" y="678"/>
                      </a:lnTo>
                      <a:lnTo>
                        <a:pt x="1666" y="644"/>
                      </a:lnTo>
                      <a:lnTo>
                        <a:pt x="1647" y="611"/>
                      </a:lnTo>
                      <a:lnTo>
                        <a:pt x="1625" y="577"/>
                      </a:lnTo>
                      <a:lnTo>
                        <a:pt x="1608" y="552"/>
                      </a:lnTo>
                      <a:lnTo>
                        <a:pt x="1590" y="528"/>
                      </a:lnTo>
                      <a:lnTo>
                        <a:pt x="1552" y="481"/>
                      </a:lnTo>
                      <a:lnTo>
                        <a:pt x="1513" y="437"/>
                      </a:lnTo>
                      <a:lnTo>
                        <a:pt x="1494" y="416"/>
                      </a:lnTo>
                      <a:lnTo>
                        <a:pt x="1472" y="395"/>
                      </a:lnTo>
                      <a:lnTo>
                        <a:pt x="1452" y="375"/>
                      </a:lnTo>
                      <a:lnTo>
                        <a:pt x="1430" y="355"/>
                      </a:lnTo>
                      <a:lnTo>
                        <a:pt x="1408" y="337"/>
                      </a:lnTo>
                      <a:lnTo>
                        <a:pt x="1387" y="319"/>
                      </a:lnTo>
                      <a:lnTo>
                        <a:pt x="1364" y="300"/>
                      </a:lnTo>
                      <a:lnTo>
                        <a:pt x="1341" y="283"/>
                      </a:lnTo>
                      <a:lnTo>
                        <a:pt x="1295" y="251"/>
                      </a:lnTo>
                      <a:lnTo>
                        <a:pt x="1247" y="222"/>
                      </a:lnTo>
                      <a:lnTo>
                        <a:pt x="1198" y="194"/>
                      </a:lnTo>
                      <a:lnTo>
                        <a:pt x="1149" y="169"/>
                      </a:lnTo>
                      <a:lnTo>
                        <a:pt x="1098" y="146"/>
                      </a:lnTo>
                      <a:lnTo>
                        <a:pt x="1045" y="127"/>
                      </a:lnTo>
                      <a:lnTo>
                        <a:pt x="993" y="110"/>
                      </a:lnTo>
                      <a:lnTo>
                        <a:pt x="887" y="82"/>
                      </a:lnTo>
                      <a:lnTo>
                        <a:pt x="777" y="65"/>
                      </a:lnTo>
                      <a:lnTo>
                        <a:pt x="666" y="60"/>
                      </a:lnTo>
                      <a:lnTo>
                        <a:pt x="444" y="80"/>
                      </a:lnTo>
                      <a:lnTo>
                        <a:pt x="333" y="106"/>
                      </a:lnTo>
                      <a:lnTo>
                        <a:pt x="225" y="144"/>
                      </a:lnTo>
                      <a:lnTo>
                        <a:pt x="171" y="168"/>
                      </a:lnTo>
                      <a:lnTo>
                        <a:pt x="117" y="193"/>
                      </a:lnTo>
                      <a:lnTo>
                        <a:pt x="65" y="222"/>
                      </a:lnTo>
                      <a:lnTo>
                        <a:pt x="13" y="254"/>
                      </a:lnTo>
                      <a:lnTo>
                        <a:pt x="0" y="233"/>
                      </a:lnTo>
                      <a:close/>
                    </a:path>
                  </a:pathLst>
                </a:custGeom>
                <a:solidFill>
                  <a:srgbClr val="6D99E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a:p>
              </p:txBody>
            </p:sp>
          </p:grpSp>
          <p:cxnSp>
            <p:nvCxnSpPr>
              <p:cNvPr id="18445" name="Connecteur droit avec flèche 18444"/>
              <p:cNvCxnSpPr/>
              <p:nvPr/>
            </p:nvCxnSpPr>
            <p:spPr>
              <a:xfrm flipV="1">
                <a:off x="6181550" y="1395158"/>
                <a:ext cx="201063" cy="3537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44" name="Groupe 43"/>
            <p:cNvGrpSpPr/>
            <p:nvPr/>
          </p:nvGrpSpPr>
          <p:grpSpPr>
            <a:xfrm>
              <a:off x="1343122" y="1508359"/>
              <a:ext cx="915696" cy="347513"/>
              <a:chOff x="4519613" y="4432300"/>
              <a:chExt cx="915696" cy="347513"/>
            </a:xfrm>
          </p:grpSpPr>
          <p:pic>
            <p:nvPicPr>
              <p:cNvPr id="21" name="Picture 6"/>
              <p:cNvPicPr>
                <a:picLocks noChangeAspect="1" noChangeArrowheads="1"/>
              </p:cNvPicPr>
              <p:nvPr/>
            </p:nvPicPr>
            <p:blipFill>
              <a:blip r:embed="rId4" cstate="print"/>
              <a:srcRect/>
              <a:stretch>
                <a:fillRect/>
              </a:stretch>
            </p:blipFill>
            <p:spPr bwMode="auto">
              <a:xfrm>
                <a:off x="5012187" y="4456000"/>
                <a:ext cx="423122" cy="323813"/>
              </a:xfrm>
              <a:prstGeom prst="rect">
                <a:avLst/>
              </a:prstGeom>
              <a:noFill/>
              <a:ln w="9525">
                <a:noFill/>
                <a:miter lim="800000"/>
                <a:headEnd/>
                <a:tailEnd/>
              </a:ln>
            </p:spPr>
          </p:pic>
          <p:sp>
            <p:nvSpPr>
              <p:cNvPr id="27" name="AutoShape 3"/>
              <p:cNvSpPr>
                <a:spLocks noChangeAspect="1" noChangeArrowheads="1" noTextEdit="1"/>
              </p:cNvSpPr>
              <p:nvPr/>
            </p:nvSpPr>
            <p:spPr bwMode="auto">
              <a:xfrm>
                <a:off x="4519613" y="4432300"/>
                <a:ext cx="422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spTree>
    <p:extLst>
      <p:ext uri="{BB962C8B-B14F-4D97-AF65-F5344CB8AC3E}">
        <p14:creationId xmlns:p14="http://schemas.microsoft.com/office/powerpoint/2010/main" xmlns="" val="397740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TotalTime>
  <Words>786</Words>
  <Application>Microsoft Office PowerPoint</Application>
  <PresentationFormat>Affichage à l'écran (4:3)</PresentationFormat>
  <Paragraphs>154</Paragraphs>
  <Slides>15</Slides>
  <Notes>2</Notes>
  <HiddenSlides>0</HiddenSlides>
  <MMClips>1</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Institut français des sciences et technologies des transports, de l’aménagement et des réseaux</vt:lpstr>
      <vt:lpstr>Qu’est-ce que le système ferroviaire aujourd’hui</vt:lpstr>
      <vt:lpstr>Les grands enjeux du ferroviaire</vt:lpstr>
      <vt:lpstr>Diapositive 4</vt:lpstr>
      <vt:lpstr>Diapositive 5</vt:lpstr>
      <vt:lpstr>Diapositive 6</vt:lpstr>
      <vt:lpstr>Contexte</vt:lpstr>
      <vt:lpstr>CNS pour le train autonome et connecté</vt:lpstr>
      <vt:lpstr>Les types de communications</vt:lpstr>
      <vt:lpstr>Quelques problèmes</vt:lpstr>
      <vt:lpstr>Quelques difficultés pour le déploiement des systèmes sans fil « sur étagère » dans le ferroviaire</vt:lpstr>
      <vt:lpstr>Le train autonome et connecté</vt:lpstr>
      <vt:lpstr>Evolution vers la Radio Intelligente</vt:lpstr>
      <vt:lpstr>Quelques exemples de projets en cours en collaboration avec le LEOST</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gantier</dc:creator>
  <cp:lastModifiedBy>armoogum</cp:lastModifiedBy>
  <cp:revision>236</cp:revision>
  <dcterms:created xsi:type="dcterms:W3CDTF">2012-09-10T08:46:14Z</dcterms:created>
  <dcterms:modified xsi:type="dcterms:W3CDTF">2017-07-11T06:54:10Z</dcterms:modified>
</cp:coreProperties>
</file>