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434" r:id="rId3"/>
    <p:sldId id="435" r:id="rId4"/>
    <p:sldId id="436" r:id="rId5"/>
    <p:sldId id="437" r:id="rId6"/>
    <p:sldId id="439" r:id="rId7"/>
    <p:sldId id="442" r:id="rId8"/>
    <p:sldId id="443" r:id="rId9"/>
    <p:sldId id="438" r:id="rId10"/>
  </p:sldIdLst>
  <p:sldSz cx="9144000" cy="6858000" type="screen4x3"/>
  <p:notesSz cx="6799263" cy="99298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2E3"/>
    <a:srgbClr val="83BB54"/>
    <a:srgbClr val="0266AB"/>
    <a:srgbClr val="FFFFFF"/>
    <a:srgbClr val="0B5C9E"/>
    <a:srgbClr val="D9D9D9"/>
    <a:srgbClr val="8B3981"/>
    <a:srgbClr val="FFFFAB"/>
    <a:srgbClr val="FFFF75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3867" autoAdjust="0"/>
  </p:normalViewPr>
  <p:slideViewPr>
    <p:cSldViewPr snapToObjects="1">
      <p:cViewPr varScale="1">
        <p:scale>
          <a:sx n="69" d="100"/>
          <a:sy n="69" d="100"/>
        </p:scale>
        <p:origin x="12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184"/>
    </p:cViewPr>
  </p:sorterViewPr>
  <p:notesViewPr>
    <p:cSldViewPr snapToObjects="1">
      <p:cViewPr varScale="1">
        <p:scale>
          <a:sx n="62" d="100"/>
          <a:sy n="62" d="100"/>
        </p:scale>
        <p:origin x="-2626" y="-77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6" cy="496411"/>
          </a:xfrm>
          <a:prstGeom prst="rect">
            <a:avLst/>
          </a:prstGeom>
        </p:spPr>
        <p:txBody>
          <a:bodyPr vert="horz" lIns="91333" tIns="45666" rIns="91333" bIns="4566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543" y="1"/>
            <a:ext cx="2946136" cy="496411"/>
          </a:xfrm>
          <a:prstGeom prst="rect">
            <a:avLst/>
          </a:prstGeom>
        </p:spPr>
        <p:txBody>
          <a:bodyPr vert="horz" lIns="91333" tIns="45666" rIns="91333" bIns="45666" rtlCol="0"/>
          <a:lstStyle>
            <a:lvl1pPr algn="r">
              <a:defRPr sz="1200"/>
            </a:lvl1pPr>
          </a:lstStyle>
          <a:p>
            <a:fld id="{C42E2A09-6683-4304-A75C-B9BB59383031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817"/>
            <a:ext cx="2946136" cy="496410"/>
          </a:xfrm>
          <a:prstGeom prst="rect">
            <a:avLst/>
          </a:prstGeom>
        </p:spPr>
        <p:txBody>
          <a:bodyPr vert="horz" lIns="91333" tIns="45666" rIns="91333" bIns="4566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543" y="9431817"/>
            <a:ext cx="2946136" cy="496410"/>
          </a:xfrm>
          <a:prstGeom prst="rect">
            <a:avLst/>
          </a:prstGeom>
        </p:spPr>
        <p:txBody>
          <a:bodyPr vert="horz" lIns="91333" tIns="45666" rIns="91333" bIns="45666" rtlCol="0" anchor="b"/>
          <a:lstStyle>
            <a:lvl1pPr algn="r">
              <a:defRPr sz="1200"/>
            </a:lvl1pPr>
          </a:lstStyle>
          <a:p>
            <a:fld id="{7F0726E1-4F61-4642-B122-A8800EE0C9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29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8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3" y="0"/>
            <a:ext cx="2946348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B28E37-58A6-4BD0-8978-51FCF9B308DF}" type="datetime1">
              <a:rPr lang="fr-FR"/>
              <a:pPr>
                <a:defRPr/>
              </a:pPr>
              <a:t>10/07/2017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8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3" tIns="45666" rIns="91333" bIns="456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3" y="9431599"/>
            <a:ext cx="2946348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3" tIns="45666" rIns="91333" bIns="456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CAB054-9CA0-430B-BA02-4A0652C61D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3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00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1835-8A14-4686-A865-F58A799315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15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924A-A063-4630-A4E7-950313648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641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5"/>
          <p:cNvGrpSpPr>
            <a:grpSpLocks/>
          </p:cNvGrpSpPr>
          <p:nvPr userDrawn="1"/>
        </p:nvGrpSpPr>
        <p:grpSpPr bwMode="auto">
          <a:xfrm>
            <a:off x="0" y="0"/>
            <a:ext cx="9144000" cy="4529138"/>
            <a:chOff x="0" y="0"/>
            <a:chExt cx="9144000" cy="4529138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735263" cy="4351338"/>
            </a:xfrm>
            <a:prstGeom prst="rect">
              <a:avLst/>
            </a:prstGeom>
            <a:solidFill>
              <a:srgbClr val="622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4308475"/>
              <a:ext cx="2735263" cy="220663"/>
            </a:xfrm>
            <a:prstGeom prst="rect">
              <a:avLst/>
            </a:prstGeom>
            <a:solidFill>
              <a:srgbClr val="BE0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725738" y="4308475"/>
              <a:ext cx="6418262" cy="220663"/>
            </a:xfrm>
            <a:prstGeom prst="rect">
              <a:avLst/>
            </a:prstGeom>
            <a:solidFill>
              <a:srgbClr val="F2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</a:endParaRPr>
            </a:p>
          </p:txBody>
        </p:sp>
        <p:sp>
          <p:nvSpPr>
            <p:cNvPr id="8" name="Titre 1"/>
            <p:cNvSpPr txBox="1">
              <a:spLocks/>
            </p:cNvSpPr>
            <p:nvPr userDrawn="1"/>
          </p:nvSpPr>
          <p:spPr bwMode="auto">
            <a:xfrm>
              <a:off x="1921932" y="1"/>
              <a:ext cx="812801" cy="4294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/>
            <a:lstStyle>
              <a:lvl1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22181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sz="2800">
                  <a:solidFill>
                    <a:prstClr val="white"/>
                  </a:solidFill>
                  <a:latin typeface="Calibri"/>
                  <a:cs typeface="Calibri"/>
                </a:rPr>
                <a:t>DESTINATION NANTES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4732" y="5072303"/>
            <a:ext cx="6409268" cy="515697"/>
          </a:xfrm>
          <a:noFill/>
          <a:ln>
            <a:noFill/>
          </a:ln>
        </p:spPr>
        <p:txBody>
          <a:bodyPr anchor="t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218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defRPr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1"/>
          </p:nvPr>
        </p:nvSpPr>
        <p:spPr>
          <a:xfrm>
            <a:off x="2735263" y="0"/>
            <a:ext cx="6408737" cy="4296296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9" name="Espace réservé du numéro de diapositive 6"/>
          <p:cNvSpPr>
            <a:spLocks noGrp="1"/>
          </p:cNvSpPr>
          <p:nvPr userDrawn="1">
            <p:ph type="sldNum" sz="quarter" idx="12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64FC-49F3-4223-96A8-4310A8F236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579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defTabSz="914400">
              <a:defRPr/>
            </a:pPr>
            <a:fld id="{ACF14ECA-2411-434C-A50C-379403B1CE49}" type="datetimeFigureOut">
              <a:rPr lang="fr-FR" altLang="fr-FR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10/07/2017</a:t>
            </a:fld>
            <a:endParaRPr lang="fr-FR" altLang="fr-FR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fr-FR" sz="24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F4E5-0211-4DEC-971F-B190E3CF46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526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6526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310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8879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2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8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42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928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et modifiez le titre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fr-FR" sz="600" noProof="0" dirty="0" smtClean="0">
                <a:solidFill>
                  <a:srgbClr val="C5CDD0"/>
                </a:solidFill>
                <a:latin typeface="Arial" charset="0"/>
              </a:rPr>
              <a:t>IFSTTAR©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dirty="0" smtClean="0"/>
              <a:t>Cliquez pour modifier les styles du texte du masque</a:t>
            </a:r>
          </a:p>
          <a:p>
            <a:pPr lvl="1"/>
            <a:r>
              <a:rPr lang="fr-FR" altLang="fr-FR" noProof="0" dirty="0" smtClean="0"/>
              <a:t>Deuxième niveau</a:t>
            </a:r>
          </a:p>
          <a:p>
            <a:pPr lvl="2"/>
            <a:r>
              <a:rPr lang="fr-FR" altLang="fr-FR" noProof="0" dirty="0" smtClean="0"/>
              <a:t>Troisième niveau</a:t>
            </a:r>
          </a:p>
          <a:p>
            <a:pPr lvl="3"/>
            <a:r>
              <a:rPr lang="fr-FR" altLang="fr-FR" noProof="0" dirty="0" smtClean="0"/>
              <a:t>Quatrième niveau</a:t>
            </a:r>
          </a:p>
          <a:p>
            <a:pPr lvl="4"/>
            <a:r>
              <a:rPr lang="fr-FR" altLang="fr-FR" noProof="0" dirty="0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69088"/>
            <a:ext cx="2133600" cy="144288"/>
          </a:xfrm>
          <a:prstGeom prst="rect">
            <a:avLst/>
          </a:prstGeom>
        </p:spPr>
        <p:txBody>
          <a:bodyPr/>
          <a:lstStyle>
            <a:lvl1pPr algn="r">
              <a:defRPr lang="fr-FR" sz="600" kern="1200" smtClean="0">
                <a:solidFill>
                  <a:srgbClr val="C5CDD0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F432BA8D-C445-40FD-8A49-59B207923DB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A6A4"/>
          </a:solidFill>
          <a:latin typeface="Arial" charset="0"/>
          <a:ea typeface="ヒラギノ角ゴ Pro W3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rgbClr val="0056A9"/>
          </a:solidFill>
          <a:latin typeface="Arial" charset="0"/>
          <a:ea typeface="ヒラギノ角ゴ Pro W3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3333"/>
          </a:solidFill>
          <a:latin typeface="Arial" charset="0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Arial" charset="0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8262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0B31E"/>
                </a:solidFill>
              </a:defRPr>
            </a:lvl1pPr>
          </a:lstStyle>
          <a:p>
            <a:pPr defTabSz="914400">
              <a:defRPr/>
            </a:pPr>
            <a:fld id="{7D1C55B4-2987-47B8-A365-F39EFDED8F60}" type="slidenum">
              <a:rPr lang="fr-FR" altLang="fr-FR"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‹N°›</a:t>
            </a:fld>
            <a:endParaRPr lang="fr-FR" altLang="fr-F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7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019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1028" name="Espace réservé du titre 5"/>
          <p:cNvSpPr>
            <a:spLocks noGrp="1"/>
          </p:cNvSpPr>
          <p:nvPr>
            <p:ph type="title"/>
          </p:nvPr>
        </p:nvSpPr>
        <p:spPr bwMode="auto">
          <a:xfrm>
            <a:off x="442913" y="957263"/>
            <a:ext cx="822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Zone de titre</a:t>
            </a:r>
          </a:p>
        </p:txBody>
      </p:sp>
    </p:spTree>
    <p:extLst>
      <p:ext uri="{BB962C8B-B14F-4D97-AF65-F5344CB8AC3E}">
        <p14:creationId xmlns:p14="http://schemas.microsoft.com/office/powerpoint/2010/main" val="41109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2800" b="1" dirty="0">
          <a:solidFill>
            <a:srgbClr val="622181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20000"/>
        </a:buClr>
        <a:buFont typeface="Times" pitchFamily="1" charset="0"/>
        <a:defRPr lang="fr-FR" sz="1200" kern="1200" dirty="0">
          <a:solidFill>
            <a:srgbClr val="622181"/>
          </a:solidFill>
          <a:latin typeface="Calibri"/>
          <a:ea typeface="ＭＳ Ｐゴシック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Calibrio"/>
          <a:ea typeface="+mn-ea"/>
          <a:cs typeface="Calibri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o" charset="0"/>
          <a:cs typeface="Calibrio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-4763"/>
            <a:ext cx="1092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e 10"/>
          <p:cNvGrpSpPr>
            <a:grpSpLocks/>
          </p:cNvGrpSpPr>
          <p:nvPr/>
        </p:nvGrpSpPr>
        <p:grpSpPr bwMode="auto">
          <a:xfrm rot="5400000">
            <a:off x="4595019" y="3401219"/>
            <a:ext cx="6858000" cy="55562"/>
            <a:chOff x="0" y="627855"/>
            <a:chExt cx="7561263" cy="110333"/>
          </a:xfrm>
        </p:grpSpPr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6876975" y="627855"/>
              <a:ext cx="684288" cy="110331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/>
            <a:lstStyle>
              <a:lvl1pPr algn="just" eaLnBrk="0" hangingPunct="0">
                <a:lnSpc>
                  <a:spcPct val="120000"/>
                </a:lnSpc>
                <a:buClr>
                  <a:srgbClr val="A20000"/>
                </a:buClr>
                <a:buFont typeface="Times" pitchFamily="1" charset="0"/>
                <a:defRPr sz="1200">
                  <a:solidFill>
                    <a:srgbClr val="622181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Calibrio" charset="0"/>
                  <a:ea typeface="ＭＳ Ｐゴシック" pitchFamily="34" charset="-128"/>
                  <a:cs typeface="Calibrio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9pPr>
            </a:lstStyle>
            <a:p>
              <a:pPr algn="l" defTabSz="914400" eaLnBrk="1" hangingPunct="1">
                <a:lnSpc>
                  <a:spcPct val="100000"/>
                </a:lnSpc>
                <a:buClrTx/>
                <a:buFontTx/>
                <a:buNone/>
              </a:pPr>
              <a:endParaRPr lang="fr-FR" altLang="fr-FR" sz="2400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" y="627856"/>
              <a:ext cx="2735708" cy="11033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733957" y="627856"/>
              <a:ext cx="4142943" cy="110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-27384"/>
            <a:ext cx="468471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71154"/>
            <a:ext cx="23145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37978" y="6453336"/>
            <a:ext cx="2949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Séminaire</a:t>
            </a: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 de </a:t>
            </a:r>
            <a:r>
              <a:rPr lang="en-US" sz="2000" dirty="0" err="1" smtClean="0">
                <a:solidFill>
                  <a:prstClr val="white">
                    <a:lumMod val="95000"/>
                  </a:prstClr>
                </a:solidFill>
              </a:rPr>
              <a:t>lancement</a:t>
            </a:r>
            <a:endParaRPr lang="en-US" sz="2000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ZoneTexte 13"/>
          <p:cNvSpPr txBox="1">
            <a:spLocks noChangeArrowheads="1"/>
          </p:cNvSpPr>
          <p:nvPr/>
        </p:nvSpPr>
        <p:spPr bwMode="auto">
          <a:xfrm>
            <a:off x="395536" y="2058521"/>
            <a:ext cx="752854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fr-FR" sz="3600" b="1" i="1" dirty="0">
                <a:solidFill>
                  <a:prstClr val="white">
                    <a:lumMod val="95000"/>
                  </a:prstClr>
                </a:solidFill>
              </a:rPr>
              <a:t>La marche dernier </a:t>
            </a:r>
            <a:r>
              <a:rPr lang="fr-FR" sz="3600" b="1" i="1" dirty="0" smtClean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fr-FR" sz="3600" b="1" i="1" dirty="0" smtClean="0">
                <a:solidFill>
                  <a:prstClr val="white">
                    <a:lumMod val="95000"/>
                  </a:prstClr>
                </a:solidFill>
              </a:rPr>
            </a:br>
            <a:r>
              <a:rPr lang="fr-FR" sz="3600" b="1" i="1" dirty="0" smtClean="0">
                <a:solidFill>
                  <a:prstClr val="white">
                    <a:lumMod val="95000"/>
                  </a:prstClr>
                </a:solidFill>
              </a:rPr>
              <a:t>chaînon </a:t>
            </a:r>
            <a:r>
              <a:rPr lang="fr-FR" sz="3600" b="1" i="1" dirty="0">
                <a:solidFill>
                  <a:prstClr val="white">
                    <a:lumMod val="95000"/>
                  </a:prstClr>
                </a:solidFill>
              </a:rPr>
              <a:t>manquant en </a:t>
            </a:r>
            <a:r>
              <a:rPr lang="fr-FR" sz="3600" b="1" i="1" dirty="0" smtClean="0">
                <a:solidFill>
                  <a:prstClr val="white">
                    <a:lumMod val="95000"/>
                  </a:prstClr>
                </a:solidFill>
              </a:rPr>
              <a:t/>
            </a:r>
            <a:br>
              <a:rPr lang="fr-FR" sz="3600" b="1" i="1" dirty="0" smtClean="0">
                <a:solidFill>
                  <a:prstClr val="white">
                    <a:lumMod val="95000"/>
                  </a:prstClr>
                </a:solidFill>
              </a:rPr>
            </a:br>
            <a:r>
              <a:rPr lang="fr-FR" sz="3600" b="1" i="1" dirty="0" err="1" smtClean="0">
                <a:solidFill>
                  <a:prstClr val="white">
                    <a:lumMod val="95000"/>
                  </a:prstClr>
                </a:solidFill>
              </a:rPr>
              <a:t>géoloc</a:t>
            </a:r>
            <a:r>
              <a:rPr lang="fr-FR" sz="3600" b="1" i="1" dirty="0" smtClean="0">
                <a:solidFill>
                  <a:prstClr val="white">
                    <a:lumMod val="95000"/>
                  </a:prstClr>
                </a:solidFill>
              </a:rPr>
              <a:t> multimodale</a:t>
            </a:r>
          </a:p>
          <a:p>
            <a:pPr algn="ctr" defTabSz="914400" eaLnBrk="1" hangingPunct="1">
              <a:defRPr/>
            </a:pPr>
            <a:endParaRPr lang="en-US" sz="1400" b="1" i="1" dirty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r>
              <a:rPr lang="en-US" sz="3200" i="1" dirty="0" smtClean="0">
                <a:solidFill>
                  <a:prstClr val="white">
                    <a:lumMod val="95000"/>
                  </a:prstClr>
                </a:solidFill>
              </a:rPr>
              <a:t>AME/GEOLOC</a:t>
            </a:r>
          </a:p>
          <a:p>
            <a:pPr algn="ctr" defTabSz="914400" eaLnBrk="1" hangingPunct="1">
              <a:defRPr/>
            </a:pPr>
            <a:r>
              <a:rPr lang="en-US" sz="3200" i="1" dirty="0" smtClean="0">
                <a:solidFill>
                  <a:prstClr val="white">
                    <a:lumMod val="95000"/>
                  </a:prstClr>
                </a:solidFill>
              </a:rPr>
              <a:t>V. </a:t>
            </a:r>
            <a:r>
              <a:rPr lang="en-US" sz="3200" i="1" dirty="0" err="1" smtClean="0">
                <a:solidFill>
                  <a:prstClr val="white">
                    <a:lumMod val="95000"/>
                  </a:prstClr>
                </a:solidFill>
              </a:rPr>
              <a:t>Renaudin</a:t>
            </a:r>
            <a:r>
              <a:rPr lang="en-US" sz="3200" i="1" dirty="0" smtClean="0">
                <a:solidFill>
                  <a:prstClr val="white">
                    <a:lumMod val="95000"/>
                  </a:prstClr>
                </a:solidFill>
              </a:rPr>
              <a:t> </a:t>
            </a:r>
            <a:r>
              <a:rPr lang="en-US" sz="3200" i="1" dirty="0" err="1" smtClean="0">
                <a:solidFill>
                  <a:prstClr val="white">
                    <a:lumMod val="95000"/>
                  </a:prstClr>
                </a:solidFill>
              </a:rPr>
              <a:t>présenté</a:t>
            </a:r>
            <a:r>
              <a:rPr lang="en-US" sz="3200" i="1" dirty="0" smtClean="0">
                <a:solidFill>
                  <a:prstClr val="white">
                    <a:lumMod val="95000"/>
                  </a:prstClr>
                </a:solidFill>
              </a:rPr>
              <a:t> par ML. </a:t>
            </a:r>
            <a:r>
              <a:rPr lang="en-US" sz="3200" i="1" dirty="0" err="1" smtClean="0">
                <a:solidFill>
                  <a:prstClr val="white">
                    <a:lumMod val="95000"/>
                  </a:prstClr>
                </a:solidFill>
              </a:rPr>
              <a:t>Gallenne</a:t>
            </a:r>
            <a:endParaRPr lang="en-US" sz="3200" i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040337"/>
            <a:ext cx="6261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5400000">
            <a:off x="5097922" y="3079676"/>
            <a:ext cx="6999980" cy="75545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defTabSz="914400">
              <a:defRPr/>
            </a:pP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Mobilité</a:t>
            </a:r>
            <a:r>
              <a:rPr lang="en-US" sz="3400" b="1" dirty="0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 et Transitions </a:t>
            </a:r>
            <a:r>
              <a:rPr lang="en-US" sz="34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N</a:t>
            </a:r>
            <a:r>
              <a:rPr lang="en-US" sz="3400" b="1" dirty="0" err="1" smtClean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umériques</a:t>
            </a:r>
            <a:endParaRPr lang="en-US" sz="34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5297"/>
              </a:solidFill>
              <a:latin typeface="Candara" panose="020E0502030303020204" pitchFamily="34" charset="0"/>
              <a:ea typeface="ＭＳ Ｐゴシック" pitchFamily="34" charset="-128"/>
            </a:endParaRPr>
          </a:p>
        </p:txBody>
      </p:sp>
      <p:sp>
        <p:nvSpPr>
          <p:cNvPr id="16" name="ZoneTexte 12"/>
          <p:cNvSpPr txBox="1">
            <a:spLocks noChangeArrowheads="1"/>
          </p:cNvSpPr>
          <p:nvPr/>
        </p:nvSpPr>
        <p:spPr bwMode="auto">
          <a:xfrm>
            <a:off x="6300192" y="6485274"/>
            <a:ext cx="1669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</a:rPr>
              <a:t>11/7/17, MLV</a:t>
            </a:r>
          </a:p>
        </p:txBody>
      </p:sp>
    </p:spTree>
    <p:extLst>
      <p:ext uri="{BB962C8B-B14F-4D97-AF65-F5344CB8AC3E}">
        <p14:creationId xmlns:p14="http://schemas.microsoft.com/office/powerpoint/2010/main" val="2822299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des recherches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En quoi la révolution numérique est un sujet de recherche ?</a:t>
            </a:r>
          </a:p>
          <a:p>
            <a:pPr lvl="1"/>
            <a:r>
              <a:rPr lang="fr-FR" dirty="0" smtClean="0"/>
              <a:t>Mise en relation en continu des données numériques et position sur la carte  </a:t>
            </a:r>
            <a:br>
              <a:rPr lang="fr-FR" dirty="0" smtClean="0"/>
            </a:br>
            <a:r>
              <a:rPr lang="fr-FR" dirty="0" smtClean="0">
                <a:sym typeface="Wingdings" panose="05000000000000000000" pitchFamily="2" charset="2"/>
              </a:rPr>
              <a:t> hausse des exigences en performances géolocalisation</a:t>
            </a:r>
            <a:endParaRPr lang="fr-FR" dirty="0" smtClean="0"/>
          </a:p>
          <a:p>
            <a:pPr lvl="1"/>
            <a:r>
              <a:rPr lang="fr-FR" dirty="0" smtClean="0"/>
              <a:t>Déploiement et plus grande acceptation des objets connectés </a:t>
            </a:r>
          </a:p>
          <a:p>
            <a:pPr lvl="1"/>
            <a:r>
              <a:rPr lang="fr-FR" dirty="0" smtClean="0"/>
              <a:t>Protection de données à caractère privé incluant la donnée géo-localisée</a:t>
            </a:r>
          </a:p>
          <a:p>
            <a:r>
              <a:rPr lang="fr-FR" dirty="0" smtClean="0"/>
              <a:t>Quels sont les questions de recherche ?</a:t>
            </a:r>
          </a:p>
          <a:p>
            <a:pPr lvl="1"/>
            <a:r>
              <a:rPr lang="fr-FR" dirty="0" smtClean="0"/>
              <a:t>Comment améliorer la géolocalisation : dedans/dehors, pour tous les voyageurs (handicap ou pas)</a:t>
            </a:r>
          </a:p>
          <a:p>
            <a:pPr lvl="1"/>
            <a:r>
              <a:rPr lang="fr-FR" dirty="0" smtClean="0"/>
              <a:t>Adapter les approches existantes de calcul de localisation aux objets connectés ?</a:t>
            </a:r>
          </a:p>
          <a:p>
            <a:pPr lvl="1"/>
            <a:r>
              <a:rPr lang="fr-FR" dirty="0" smtClean="0"/>
              <a:t>Quel niveau de précision pour quel service ? (standardisation…)</a:t>
            </a:r>
          </a:p>
          <a:p>
            <a:r>
              <a:rPr lang="fr-FR" dirty="0" smtClean="0"/>
              <a:t>Comment se positionne le laboratoire pour y répondre ?</a:t>
            </a:r>
          </a:p>
          <a:p>
            <a:pPr lvl="1"/>
            <a:r>
              <a:rPr lang="fr-FR" dirty="0" smtClean="0"/>
              <a:t>Développe des algorithmes éthiques dès la couche technologique</a:t>
            </a:r>
          </a:p>
          <a:p>
            <a:pPr lvl="1"/>
            <a:r>
              <a:rPr lang="fr-FR" dirty="0" smtClean="0"/>
              <a:t>Prend en compte l’humain dans les calculs de localisation</a:t>
            </a:r>
          </a:p>
          <a:p>
            <a:pPr lvl="1"/>
            <a:r>
              <a:rPr lang="fr-FR" dirty="0" smtClean="0"/>
              <a:t>Intègre les données numériques de la ville dans les déplacements (SIG 3D)</a:t>
            </a:r>
          </a:p>
          <a:p>
            <a:pPr lvl="1"/>
            <a:r>
              <a:rPr lang="fr-FR" dirty="0" smtClean="0"/>
              <a:t>Participe aux groupes de normalisation pour les ITS (</a:t>
            </a:r>
            <a:r>
              <a:rPr lang="fr-FR" dirty="0" err="1" smtClean="0"/>
              <a:t>cen</a:t>
            </a:r>
            <a:r>
              <a:rPr lang="fr-FR" dirty="0" smtClean="0"/>
              <a:t> </a:t>
            </a:r>
            <a:r>
              <a:rPr lang="fr-FR" dirty="0" err="1" smtClean="0"/>
              <a:t>cenelec</a:t>
            </a:r>
            <a:r>
              <a:rPr lang="fr-FR" dirty="0" smtClean="0"/>
              <a:t>, iso…)</a:t>
            </a:r>
          </a:p>
          <a:p>
            <a:pPr lvl="1"/>
            <a:r>
              <a:rPr lang="fr-FR" dirty="0" smtClean="0"/>
              <a:t>Accompagne l’EU (</a:t>
            </a:r>
            <a:r>
              <a:rPr lang="fr-FR" dirty="0" err="1" smtClean="0"/>
              <a:t>gsa</a:t>
            </a:r>
            <a:r>
              <a:rPr lang="fr-FR" dirty="0" smtClean="0"/>
              <a:t>) pour l’exploitation de signaux Galileo sur smartphone</a:t>
            </a:r>
          </a:p>
          <a:p>
            <a:pPr lvl="1"/>
            <a:r>
              <a:rPr lang="fr-FR" dirty="0" smtClean="0"/>
              <a:t>Construit des projets transdisciplinaires (biomécanique, robotique humanoïde, informatique) pour intégrer l’humain </a:t>
            </a:r>
          </a:p>
          <a:p>
            <a:r>
              <a:rPr lang="fr-FR" dirty="0" smtClean="0"/>
              <a:t>Chercheurs impliqués</a:t>
            </a:r>
          </a:p>
          <a:p>
            <a:pPr lvl="1"/>
            <a:r>
              <a:rPr lang="fr-FR" dirty="0" smtClean="0"/>
              <a:t>2 permanents, </a:t>
            </a:r>
            <a:r>
              <a:rPr lang="fr-FR" dirty="0"/>
              <a:t>4</a:t>
            </a:r>
            <a:r>
              <a:rPr lang="fr-FR" dirty="0" smtClean="0"/>
              <a:t> doctorants, 1 ingénieur d’étude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A0AF4E5-0211-4DEC-971F-B190E3CF4600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5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projet pour illustrer</a:t>
            </a:r>
            <a:endParaRPr lang="fr-FR" dirty="0"/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990351"/>
              </p:ext>
            </p:extLst>
          </p:nvPr>
        </p:nvGraphicFramePr>
        <p:xfrm>
          <a:off x="395536" y="2204864"/>
          <a:ext cx="8229600" cy="290468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521">
                <a:tc gridSpan="3"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Titre du projet</a:t>
                      </a:r>
                      <a:br>
                        <a:rPr lang="fr-FR" sz="2000" dirty="0" smtClean="0"/>
                      </a:br>
                      <a:endParaRPr lang="fr-FR" sz="100" dirty="0" smtClean="0">
                        <a:latin typeface="Arial Narrow" pitchFamily="34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0">
                <a:tc rowSpan="6">
                  <a:txBody>
                    <a:bodyPr/>
                    <a:lstStyle/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endParaRPr lang="fr-FR" sz="1800" dirty="0" smtClean="0"/>
                    </a:p>
                    <a:p>
                      <a:r>
                        <a:rPr lang="fr-FR" sz="1800" dirty="0" smtClean="0"/>
                        <a:t>ILLUSTRATION</a:t>
                      </a:r>
                      <a:endParaRPr lang="fr-FR" sz="1800" dirty="0"/>
                    </a:p>
                  </a:txBody>
                  <a:tcPr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Acronyme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err="1" smtClean="0">
                          <a:latin typeface="+mj-lt"/>
                        </a:rPr>
                        <a:t>smartWALK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Type de projet: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Bourse</a:t>
                      </a:r>
                      <a:r>
                        <a:rPr lang="fr-FR" sz="1800" baseline="0" dirty="0" smtClean="0">
                          <a:latin typeface="+mj-lt"/>
                        </a:rPr>
                        <a:t> Marie Curie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Participants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+mj-lt"/>
                        </a:rPr>
                        <a:t>GEOLOC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Durée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4 ans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Budget 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833</a:t>
                      </a:r>
                      <a:r>
                        <a:rPr lang="fr-FR" sz="1800" baseline="0" dirty="0" smtClean="0">
                          <a:latin typeface="+mj-lt"/>
                        </a:rPr>
                        <a:t> k€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3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70C0"/>
                          </a:solidFill>
                          <a:latin typeface="+mj-lt"/>
                        </a:rPr>
                        <a:t>Partenaires: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+mj-lt"/>
                        </a:rPr>
                        <a:t>LS2N</a:t>
                      </a:r>
                      <a:r>
                        <a:rPr lang="fr-FR" sz="1800" baseline="0" dirty="0" smtClean="0">
                          <a:latin typeface="+mj-lt"/>
                        </a:rPr>
                        <a:t> et CRENEAU (part. associés)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</a:t>
            </a:r>
            <a:r>
              <a:rPr lang="fr-FR" dirty="0" err="1" smtClean="0"/>
              <a:t>martWALK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Calculer la trace avec les mesures inertielles et magnétiques d’un objet connecté (smartphone,</a:t>
            </a:r>
            <a:br>
              <a:rPr lang="fr-FR" dirty="0" smtClean="0"/>
            </a:br>
            <a:r>
              <a:rPr lang="fr-FR" dirty="0" smtClean="0"/>
              <a:t>montre…)</a:t>
            </a:r>
          </a:p>
          <a:p>
            <a:r>
              <a:rPr lang="fr-FR" dirty="0" smtClean="0"/>
              <a:t>Comment ?</a:t>
            </a:r>
          </a:p>
          <a:p>
            <a:pPr lvl="1"/>
            <a:r>
              <a:rPr lang="fr-FR" dirty="0" smtClean="0"/>
              <a:t>Fusionner les mesures d’accélération, </a:t>
            </a:r>
            <a:br>
              <a:rPr lang="fr-FR" dirty="0" smtClean="0"/>
            </a:br>
            <a:r>
              <a:rPr lang="fr-FR" dirty="0" smtClean="0"/>
              <a:t>de rotation, de champ magnétique et de </a:t>
            </a:r>
            <a:br>
              <a:rPr lang="fr-FR" dirty="0" smtClean="0"/>
            </a:br>
            <a:r>
              <a:rPr lang="fr-FR" dirty="0" smtClean="0"/>
              <a:t>signaux satellitaires (GNSS)</a:t>
            </a:r>
          </a:p>
          <a:p>
            <a:pPr lvl="1"/>
            <a:r>
              <a:rPr lang="fr-FR" dirty="0" smtClean="0"/>
              <a:t>Traitement de signal indépendant </a:t>
            </a:r>
            <a:br>
              <a:rPr lang="fr-FR" dirty="0" smtClean="0"/>
            </a:br>
            <a:r>
              <a:rPr lang="fr-FR" dirty="0" smtClean="0"/>
              <a:t>d’équipements préinstallés dans </a:t>
            </a:r>
            <a:br>
              <a:rPr lang="fr-FR" dirty="0" smtClean="0"/>
            </a:br>
            <a:r>
              <a:rPr lang="fr-FR" dirty="0" smtClean="0"/>
              <a:t>l’infrastructure (indoor/</a:t>
            </a:r>
            <a:r>
              <a:rPr lang="fr-FR" dirty="0" err="1" smtClean="0"/>
              <a:t>outdoor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Analyser et caractériser la marche</a:t>
            </a:r>
          </a:p>
          <a:p>
            <a:pPr lvl="1"/>
            <a:r>
              <a:rPr lang="fr-FR" dirty="0" smtClean="0"/>
              <a:t>Modéliser les déplacements individu par individu</a:t>
            </a:r>
          </a:p>
          <a:p>
            <a:pPr lvl="1"/>
            <a:r>
              <a:rPr lang="fr-FR" dirty="0" smtClean="0"/>
              <a:t>Estimer la direction de marche qui diffère de celle vers laquelle l’objet pointe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772816"/>
            <a:ext cx="2123729" cy="28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smartWALK</a:t>
            </a:r>
            <a:r>
              <a:rPr lang="fr-FR" dirty="0" smtClean="0"/>
              <a:t> : de nouveaux équipements de recherche</a:t>
            </a:r>
            <a:endParaRPr lang="fr-FR" sz="2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ULISS </a:t>
            </a:r>
            <a:r>
              <a:rPr lang="en-US" dirty="0" smtClean="0"/>
              <a:t>: Ubiquitous </a:t>
            </a:r>
            <a:r>
              <a:rPr lang="en-US" dirty="0"/>
              <a:t>Localization with Inertial Sensors and </a:t>
            </a:r>
            <a:r>
              <a:rPr lang="en-US" dirty="0" smtClean="0"/>
              <a:t>Satellites pour </a:t>
            </a:r>
            <a:r>
              <a:rPr lang="en-US" dirty="0" err="1" smtClean="0"/>
              <a:t>accompagner</a:t>
            </a:r>
            <a:r>
              <a:rPr lang="en-US" dirty="0" smtClean="0"/>
              <a:t> le transport multimodal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6199" b="15612"/>
          <a:stretch/>
        </p:blipFill>
        <p:spPr>
          <a:xfrm>
            <a:off x="315531" y="2619362"/>
            <a:ext cx="1728192" cy="144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Espace réservé du contenu 2"/>
          <p:cNvSpPr>
            <a:spLocks noGrp="1"/>
          </p:cNvSpPr>
          <p:nvPr/>
        </p:nvSpPr>
        <p:spPr>
          <a:xfrm>
            <a:off x="2342099" y="2552216"/>
            <a:ext cx="3528392" cy="345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 smtClean="0"/>
              <a:t>VectorNav</a:t>
            </a:r>
            <a:r>
              <a:rPr lang="fr-FR" sz="2000" dirty="0" smtClean="0"/>
              <a:t> VN300 :</a:t>
            </a:r>
            <a:endParaRPr lang="fr-FR" sz="2000" dirty="0"/>
          </a:p>
          <a:p>
            <a:pPr lvl="1">
              <a:buFontTx/>
              <a:buChar char="-"/>
            </a:pPr>
            <a:r>
              <a:rPr lang="fr-FR" sz="2000" dirty="0" smtClean="0"/>
              <a:t>Récepteur GPS</a:t>
            </a:r>
          </a:p>
          <a:p>
            <a:pPr lvl="1">
              <a:buFontTx/>
              <a:buChar char="-"/>
            </a:pPr>
            <a:r>
              <a:rPr lang="fr-FR" sz="2000" dirty="0" smtClean="0"/>
              <a:t>Accéléromètre 3 axes</a:t>
            </a:r>
          </a:p>
          <a:p>
            <a:pPr lvl="1">
              <a:buFontTx/>
              <a:buChar char="-"/>
            </a:pPr>
            <a:r>
              <a:rPr lang="fr-FR" sz="2000" dirty="0" smtClean="0"/>
              <a:t>Gyromètre </a:t>
            </a:r>
            <a:r>
              <a:rPr lang="fr-FR" sz="2000" dirty="0"/>
              <a:t>3 axes</a:t>
            </a:r>
            <a:endParaRPr lang="fr-FR" sz="2000" dirty="0" smtClean="0"/>
          </a:p>
          <a:p>
            <a:pPr lvl="1">
              <a:buFontTx/>
              <a:buChar char="-"/>
            </a:pPr>
            <a:r>
              <a:rPr lang="fr-FR" sz="2000" dirty="0"/>
              <a:t>Magnétomètre 3 axes</a:t>
            </a:r>
            <a:endParaRPr lang="fr-FR" sz="2000" dirty="0" smtClean="0"/>
          </a:p>
          <a:p>
            <a:pPr lvl="1">
              <a:buFontTx/>
              <a:buChar char="-"/>
            </a:pPr>
            <a:r>
              <a:rPr lang="fr-FR" sz="2000" dirty="0" smtClean="0"/>
              <a:t>Pression</a:t>
            </a:r>
          </a:p>
          <a:p>
            <a:pPr lvl="1">
              <a:buFontTx/>
              <a:buChar char="-"/>
            </a:pPr>
            <a:r>
              <a:rPr lang="fr-FR" sz="2000" dirty="0" smtClean="0"/>
              <a:t>Température</a:t>
            </a:r>
          </a:p>
          <a:p>
            <a:endParaRPr lang="fr-FR" sz="2000" dirty="0" smtClean="0"/>
          </a:p>
          <a:p>
            <a:r>
              <a:rPr lang="fr-FR" sz="2000" dirty="0" smtClean="0"/>
              <a:t>Carte SD</a:t>
            </a:r>
          </a:p>
          <a:p>
            <a:pPr lvl="1">
              <a:buFontTx/>
              <a:buChar char="-"/>
            </a:pPr>
            <a:endParaRPr lang="fr-FR" sz="20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446555" y="2557895"/>
            <a:ext cx="2520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smtClean="0"/>
              <a:t>DataLogger :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Acquisition</a:t>
            </a:r>
          </a:p>
          <a:p>
            <a:pPr marL="0" indent="0" algn="ctr">
              <a:buNone/>
            </a:pPr>
            <a:r>
              <a:rPr lang="fr-FR" sz="1100" dirty="0" smtClean="0">
                <a:solidFill>
                  <a:schemeClr val="accent1"/>
                </a:solidFill>
              </a:rPr>
              <a:t>Données synchronisées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 algn="ctr">
              <a:buNone/>
            </a:pPr>
            <a:endParaRPr lang="fr-FR" sz="20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Post traitement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7382659" y="4144304"/>
            <a:ext cx="792088" cy="1067346"/>
            <a:chOff x="6692791" y="1988840"/>
            <a:chExt cx="792088" cy="1067346"/>
          </a:xfrm>
        </p:grpSpPr>
        <p:sp>
          <p:nvSpPr>
            <p:cNvPr id="15" name="Carré corné 14"/>
            <p:cNvSpPr/>
            <p:nvPr/>
          </p:nvSpPr>
          <p:spPr>
            <a:xfrm rot="10800000">
              <a:off x="6732240" y="1988840"/>
              <a:ext cx="720080" cy="936104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6" name="ZoneTexte 8"/>
            <p:cNvSpPr txBox="1"/>
            <p:nvPr/>
          </p:nvSpPr>
          <p:spPr>
            <a:xfrm>
              <a:off x="6692791" y="2132856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/>
                <a:t>Carte SD</a:t>
              </a:r>
            </a:p>
            <a:p>
              <a:pPr algn="ctr"/>
              <a:endParaRPr lang="fr-FR" dirty="0"/>
            </a:p>
          </p:txBody>
        </p:sp>
      </p:grpSp>
      <p:cxnSp>
        <p:nvCxnSpPr>
          <p:cNvPr id="8" name="Connecteur droit avec flèche 7"/>
          <p:cNvCxnSpPr/>
          <p:nvPr/>
        </p:nvCxnSpPr>
        <p:spPr>
          <a:xfrm>
            <a:off x="7742699" y="3483458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742699" y="5211650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662579" y="2619362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270091" y="2547354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633609" y="6093296"/>
            <a:ext cx="559344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smtClean="0"/>
              <a:t>Version « Temps-réel » en cours 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77166" y="4252529"/>
            <a:ext cx="1979741" cy="1064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smtClean="0"/>
              <a:t>Solution de navigation indoor/</a:t>
            </a:r>
            <a:r>
              <a:rPr lang="fr-FR" sz="2000" dirty="0" err="1" smtClean="0"/>
              <a:t>outdoor</a:t>
            </a:r>
            <a:endParaRPr lang="fr-FR" sz="2000" dirty="0" smtClean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77" y="4347554"/>
            <a:ext cx="166706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smartWALK</a:t>
            </a:r>
            <a:r>
              <a:rPr lang="fr-FR" dirty="0" smtClean="0"/>
              <a:t> : une trace précise de référence</a:t>
            </a:r>
            <a:endParaRPr lang="fr-FR" sz="15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483768" y="2137718"/>
            <a:ext cx="3528392" cy="345152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STIM300 :</a:t>
            </a:r>
            <a:endParaRPr lang="fr-FR" sz="2000" dirty="0"/>
          </a:p>
          <a:p>
            <a:pPr marL="457200" lvl="1" indent="0">
              <a:buNone/>
            </a:pPr>
            <a:r>
              <a:rPr lang="fr-FR" sz="2000" dirty="0" smtClean="0"/>
              <a:t>- Accéléromètre 3 axes</a:t>
            </a:r>
          </a:p>
          <a:p>
            <a:pPr marL="457200" lvl="1" indent="0">
              <a:buNone/>
            </a:pPr>
            <a:r>
              <a:rPr lang="fr-FR" sz="2000" dirty="0" smtClean="0"/>
              <a:t>- Gyromètre </a:t>
            </a:r>
            <a:r>
              <a:rPr lang="fr-FR" sz="2000" dirty="0"/>
              <a:t>3 </a:t>
            </a:r>
            <a:r>
              <a:rPr lang="fr-FR" sz="2000" dirty="0" smtClean="0"/>
              <a:t>axes</a:t>
            </a:r>
          </a:p>
          <a:p>
            <a:r>
              <a:rPr lang="fr-FR" sz="2000" dirty="0" smtClean="0"/>
              <a:t>HMC5983</a:t>
            </a:r>
          </a:p>
          <a:p>
            <a:pPr marL="457200" lvl="1" indent="0">
              <a:buNone/>
            </a:pPr>
            <a:r>
              <a:rPr lang="fr-FR" sz="2000" dirty="0" smtClean="0"/>
              <a:t>- Magnétomètre 3 axes</a:t>
            </a:r>
          </a:p>
          <a:p>
            <a:r>
              <a:rPr lang="fr-FR" sz="2000" dirty="0" smtClean="0"/>
              <a:t>NEO-M8T</a:t>
            </a:r>
          </a:p>
          <a:p>
            <a:pPr lvl="1">
              <a:buFontTx/>
              <a:buChar char="-"/>
            </a:pPr>
            <a:r>
              <a:rPr lang="fr-FR" sz="2000" dirty="0" smtClean="0"/>
              <a:t>Récepteur GNSS</a:t>
            </a:r>
          </a:p>
          <a:p>
            <a:pPr marL="400050"/>
            <a:r>
              <a:rPr lang="fr-FR" sz="2000" dirty="0" smtClean="0"/>
              <a:t>Carte SD	</a:t>
            </a:r>
            <a:endParaRPr lang="fr-FR" sz="20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732240" y="2215405"/>
            <a:ext cx="2520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smtClean="0"/>
              <a:t>DataLogger :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Acquisition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 algn="ctr"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Post traitement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7596336" y="3513781"/>
            <a:ext cx="792088" cy="1067346"/>
            <a:chOff x="6692791" y="1988840"/>
            <a:chExt cx="792088" cy="1067346"/>
          </a:xfrm>
        </p:grpSpPr>
        <p:sp>
          <p:nvSpPr>
            <p:cNvPr id="8" name="Carré corné 7"/>
            <p:cNvSpPr/>
            <p:nvPr/>
          </p:nvSpPr>
          <p:spPr>
            <a:xfrm rot="10800000">
              <a:off x="6732240" y="1988840"/>
              <a:ext cx="720080" cy="936104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692791" y="2132856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Carte SD</a:t>
              </a:r>
            </a:p>
            <a:p>
              <a:pPr algn="ctr"/>
              <a:endParaRPr lang="fr-FR" dirty="0"/>
            </a:p>
          </p:txBody>
        </p:sp>
      </p:grpSp>
      <p:cxnSp>
        <p:nvCxnSpPr>
          <p:cNvPr id="12" name="Connecteur droit avec flèche 11"/>
          <p:cNvCxnSpPr/>
          <p:nvPr/>
        </p:nvCxnSpPr>
        <p:spPr>
          <a:xfrm>
            <a:off x="7995825" y="2924943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995825" y="4581127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732240" y="2204863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411760" y="2204863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r="26013" b="10004"/>
          <a:stretch/>
        </p:blipFill>
        <p:spPr>
          <a:xfrm>
            <a:off x="273715" y="2228732"/>
            <a:ext cx="1971835" cy="2181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304282" y="4481862"/>
            <a:ext cx="1979741" cy="1064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smtClean="0"/>
              <a:t>Solution de référence </a:t>
            </a:r>
            <a:r>
              <a:rPr lang="fr-FR" sz="2000" dirty="0" err="1" smtClean="0"/>
              <a:t>outdoor</a:t>
            </a:r>
            <a:r>
              <a:rPr lang="fr-FR" sz="2000" dirty="0" smtClean="0"/>
              <a:t>/indoor au pied</a:t>
            </a: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683568" y="5820469"/>
            <a:ext cx="7416824" cy="1064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i="1" dirty="0" smtClean="0"/>
              <a:t>Capteur de qualité supérieur à ULISS (</a:t>
            </a:r>
            <a:r>
              <a:rPr lang="fr-FR" sz="2000" b="1" i="1" dirty="0" err="1" smtClean="0"/>
              <a:t>gyro</a:t>
            </a:r>
            <a:r>
              <a:rPr lang="fr-FR" sz="2000" b="1" i="1" dirty="0" smtClean="0"/>
              <a:t> 0,5°/h vs 10°/h)</a:t>
            </a:r>
          </a:p>
          <a:p>
            <a:pPr marL="0" indent="0" algn="ctr">
              <a:buNone/>
            </a:pPr>
            <a:r>
              <a:rPr lang="fr-FR" sz="2000" b="1" i="1" dirty="0" smtClean="0"/>
              <a:t>Calcul du cap de marche beaucoup plus précis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43299"/>
            <a:ext cx="1201941" cy="1057708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457200" y="1412776"/>
            <a:ext cx="85072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56A9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3333"/>
                </a:solidFill>
                <a:latin typeface="Arial" charset="0"/>
                <a:ea typeface="ヒラギノ角ゴ Pro W3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Arial" charset="0"/>
                <a:ea typeface="ヒラギノ角ゴ Pro W3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PERSY : Pedestrian </a:t>
            </a:r>
            <a:r>
              <a:rPr lang="en-US" dirty="0"/>
              <a:t>Reference </a:t>
            </a:r>
            <a:r>
              <a:rPr lang="en-US" dirty="0" smtClean="0"/>
              <a:t>System pour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référence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5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0528" y="332656"/>
            <a:ext cx="9505056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8" y="111380"/>
            <a:ext cx="4463480" cy="33432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1"/>
          <a:stretch/>
        </p:blipFill>
        <p:spPr>
          <a:xfrm>
            <a:off x="2208204" y="3212976"/>
            <a:ext cx="6935796" cy="36450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16016" y="548680"/>
            <a:ext cx="436781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1 km de marche sur 2 étages</a:t>
            </a:r>
          </a:p>
          <a:p>
            <a:r>
              <a:rPr lang="fr-FR" dirty="0" smtClean="0"/>
              <a:t>Inertiel, magnétomètre et GNSS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Précision: 0,3% de la distance parcourue</a:t>
            </a:r>
          </a:p>
          <a:p>
            <a:r>
              <a:rPr lang="fr-FR" dirty="0" smtClean="0"/>
              <a:t>Etat de l’art: 1 à 2% avec plusieurs capteurs inertiels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6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– </a:t>
            </a:r>
            <a:r>
              <a:rPr lang="fr-FR" dirty="0" smtClean="0"/>
              <a:t>Nouvelles </a:t>
            </a:r>
            <a:r>
              <a:rPr lang="fr-FR" dirty="0"/>
              <a:t>questions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9672" y="2924944"/>
            <a:ext cx="7067128" cy="3201219"/>
          </a:xfrm>
        </p:spPr>
        <p:txBody>
          <a:bodyPr/>
          <a:lstStyle/>
          <a:p>
            <a:r>
              <a:rPr lang="fr-FR" dirty="0" smtClean="0"/>
              <a:t>Poursuite des travaux en cours sur l’accompagnement du voyageur avec une orientation sur le transport multimodal</a:t>
            </a:r>
          </a:p>
          <a:p>
            <a:r>
              <a:rPr lang="fr-FR" dirty="0" smtClean="0"/>
              <a:t>Beaucoup de pistes à envisager…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8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uvelle présentation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9246</TotalTime>
  <Words>283</Words>
  <Application>Microsoft Office PowerPoint</Application>
  <PresentationFormat>Affichage à l'écran (4:3)</PresentationFormat>
  <Paragraphs>114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Calibrio</vt:lpstr>
      <vt:lpstr>Candara</vt:lpstr>
      <vt:lpstr>Times</vt:lpstr>
      <vt:lpstr>Wingdings</vt:lpstr>
      <vt:lpstr>ヒラギノ角ゴ Pro W3</vt:lpstr>
      <vt:lpstr>Thème Office</vt:lpstr>
      <vt:lpstr>Nouvelle présentation</vt:lpstr>
      <vt:lpstr>Présentation PowerPoint</vt:lpstr>
      <vt:lpstr>Positionnement des recherches </vt:lpstr>
      <vt:lpstr>Un projet pour illustrer</vt:lpstr>
      <vt:lpstr>smartWALK</vt:lpstr>
      <vt:lpstr>smartWALK : de nouveaux équipements de recherche</vt:lpstr>
      <vt:lpstr>smartWALK : une trace précise de référence</vt:lpstr>
      <vt:lpstr>Présentation PowerPoint</vt:lpstr>
      <vt:lpstr>Perspectives – Nouvelles questions de recherche</vt:lpstr>
    </vt:vector>
  </TitlesOfParts>
  <Company>studio-3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GEOLOC</dc:title>
  <dc:creator>Renaudin</dc:creator>
  <cp:keywords>GEOLOC;IFSTTAR;Mobilité connectée</cp:keywords>
  <cp:lastModifiedBy>ARMOOGUM Jimmy</cp:lastModifiedBy>
  <cp:revision>520</cp:revision>
  <cp:lastPrinted>2017-07-07T15:19:58Z</cp:lastPrinted>
  <dcterms:created xsi:type="dcterms:W3CDTF">2011-01-04T18:04:46Z</dcterms:created>
  <dcterms:modified xsi:type="dcterms:W3CDTF">2017-07-10T16:16:45Z</dcterms:modified>
</cp:coreProperties>
</file>